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C8E7F84-6AC7-4F4E-B1B2-F563508989AB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246264-F1FF-490F-9119-A1B01760CC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458200" cy="2664296"/>
          </a:xfrm>
        </p:spPr>
        <p:txBody>
          <a:bodyPr/>
          <a:lstStyle/>
          <a:p>
            <a:pPr algn="ctr"/>
            <a:r>
              <a:rPr lang="ru-RU" sz="2000" dirty="0" smtClean="0"/>
              <a:t>25 </a:t>
            </a:r>
            <a:r>
              <a:rPr lang="ru-RU" sz="2000" dirty="0" err="1" smtClean="0"/>
              <a:t>березня</a:t>
            </a:r>
            <a:r>
              <a:rPr lang="ru-RU" sz="2000" dirty="0" smtClean="0"/>
              <a:t> 2015 року</a:t>
            </a:r>
            <a:br>
              <a:rPr lang="ru-RU" sz="2000" dirty="0" smtClean="0"/>
            </a:br>
            <a:r>
              <a:rPr lang="ru-RU" sz="2400" dirty="0" err="1" smtClean="0"/>
              <a:t>Педагогічні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читання</a:t>
            </a:r>
            <a:r>
              <a:rPr lang="ru-RU" sz="24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Тема:</a:t>
            </a:r>
            <a:r>
              <a:rPr lang="ru-RU" sz="4800" dirty="0" smtClean="0"/>
              <a:t> </a:t>
            </a:r>
            <a:r>
              <a:rPr lang="en-US" sz="4800" i="1" dirty="0" smtClean="0"/>
              <a:t>“</a:t>
            </a:r>
            <a:r>
              <a:rPr lang="ru-RU" sz="4800" i="1" dirty="0" err="1" smtClean="0"/>
              <a:t>Портфоліо</a:t>
            </a:r>
            <a:r>
              <a:rPr lang="ru-RU" sz="4800" i="1" dirty="0" smtClean="0"/>
              <a:t> педагога</a:t>
            </a:r>
            <a:r>
              <a:rPr lang="en-US" sz="4800" i="1" dirty="0" smtClean="0"/>
              <a:t>”</a:t>
            </a:r>
            <a:endParaRPr lang="ru-RU" sz="48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uk-UA" dirty="0" err="1" smtClean="0"/>
              <a:t>Оверчук</a:t>
            </a:r>
            <a:r>
              <a:rPr lang="uk-UA" dirty="0" smtClean="0"/>
              <a:t> Р.М.</a:t>
            </a:r>
          </a:p>
          <a:p>
            <a:pPr algn="ctr"/>
            <a:r>
              <a:rPr lang="uk-UA" dirty="0" smtClean="0"/>
              <a:t>Методист</a:t>
            </a:r>
            <a:r>
              <a:rPr lang="en-US" dirty="0" smtClean="0"/>
              <a:t> </a:t>
            </a:r>
            <a:r>
              <a:rPr lang="uk-UA" dirty="0" smtClean="0"/>
              <a:t>Державного навчального закладу</a:t>
            </a:r>
          </a:p>
          <a:p>
            <a:pPr algn="ctr"/>
            <a:r>
              <a:rPr lang="uk-UA" dirty="0" smtClean="0"/>
              <a:t>«Харківський професійний ліцей будівельних технологій»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497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портфоліо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  <a:buClrTx/>
              <a:buSzTx/>
            </a:pPr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Науково-методична </a:t>
            </a:r>
            <a:r>
              <a:rPr lang="uk-UA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63888" y="1052736"/>
            <a:ext cx="5340350" cy="4835624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досліджень;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розробку авторських програмних педагогічних засобів, навчальних посібників, підручників;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написання методичних рекомендацій, статей тощо;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 свідчить про вибір педагогом ефективних форм, методів та інноваційних технологій для навчання учнів;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роботу педагога в методичних комісіях закладу, його співпраця з вищими навчальними закладами, роботодавцями та інших організаціями;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участь у професійних і творчих конкурсах;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 організацію та проведення семінарів, круглих столів, шкіл позитивного педагогічного досвіду, майстер-класів тощо.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775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портфоліо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  <a:buClrTx/>
              <a:buSzTx/>
            </a:pPr>
            <a:endParaRPr lang="uk-UA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endParaRPr lang="uk-UA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Позаурочна діяльність</a:t>
            </a:r>
            <a:endParaRPr lang="ru-RU" sz="32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творчих робіт, рефератів, проектів виконаних учнями;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учнів-переможців олімпіад, конкурсів, змагань. інтелектуальних марафонів тощо;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 проведених позакласних заходів (виставок, предметних тижнів, екскурсій,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квких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брейн-рингів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ін.)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позакласних заходів;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документи, які засвідчують позакласну роботу.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767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портфоліо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  <a:buClrTx/>
              <a:buSzTx/>
            </a:pP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5. </a:t>
            </a:r>
            <a:r>
              <a:rPr lang="uk-UA" sz="3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Навчально-матеріальна </a:t>
            </a:r>
            <a:r>
              <a:rPr lang="uk-UA" sz="3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</a:t>
            </a:r>
            <a:endParaRPr lang="ru-RU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75856" y="692696"/>
            <a:ext cx="5639544" cy="4896544"/>
          </a:xfrm>
        </p:spPr>
        <p:txBody>
          <a:bodyPr>
            <a:noAutofit/>
          </a:bodyPr>
          <a:lstStyle/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навчальної та довідкової літератури з предмета чи професії;</a:t>
            </a: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наочних посібників (макетів, моделей, муляжів, стендів, ілюстрації тощо);</a:t>
            </a: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дидактичних засобів навчання розроблених педагогом;</a:t>
            </a: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технічних засобів навчання (телевізор, відеомагнітофон, комп'ютер, мультимедійний проектор);</a:t>
            </a: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про використання в навчальному процесі програмних педагогічних засобів, електронних підручників, навчальних фільмів;</a:t>
            </a: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документи, які розкривають комплексно-методичне забезпечення предмета чи професії.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118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портфоліо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7030A0"/>
                </a:solidFill>
              </a:rPr>
              <a:t>Дякую за увагу </a:t>
            </a:r>
            <a:r>
              <a:rPr lang="uk-UA" dirty="0" smtClean="0"/>
              <a:t>!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051720" y="609600"/>
            <a:ext cx="6863680" cy="4800600"/>
          </a:xfrm>
        </p:spPr>
        <p:txBody>
          <a:bodyPr>
            <a:normAutofit/>
          </a:bodyPr>
          <a:lstStyle/>
          <a:p>
            <a:endParaRPr lang="uk-U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400" b="1" i="1" dirty="0" smtClean="0">
                <a:solidFill>
                  <a:srgbClr val="F61AFB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Дякую за увагу!</a:t>
            </a:r>
            <a:endParaRPr lang="ru-RU" sz="5400" b="1" i="1" dirty="0">
              <a:solidFill>
                <a:srgbClr val="F61AFB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0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портфоліо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Створення портфоліо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Процес </a:t>
            </a:r>
            <a:r>
              <a:rPr lang="uk-UA" dirty="0" err="1" smtClean="0"/>
              <a:t>збираня</a:t>
            </a:r>
            <a:r>
              <a:rPr lang="uk-UA" dirty="0" smtClean="0"/>
              <a:t>, перегляду, поповнення змістової. Методичної інформації, що стосується певної навчальної чи дослідницької теми, уроку, різних форм оцінювання діяльності учнів, прикладів їх роботи, відгуків про роботу педагога, його досягнень.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86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ПОРТФОЛІО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uk-UA" sz="3200" i="1" dirty="0" smtClean="0"/>
          </a:p>
          <a:p>
            <a:endParaRPr lang="uk-UA" sz="3200" i="1" dirty="0"/>
          </a:p>
          <a:p>
            <a:endParaRPr lang="uk-UA" sz="3200" i="1" dirty="0" smtClean="0"/>
          </a:p>
          <a:p>
            <a:r>
              <a:rPr lang="uk-UA" sz="3200" i="1" dirty="0" smtClean="0"/>
              <a:t>Мета портфоліо:</a:t>
            </a:r>
            <a:endParaRPr lang="ru-RU" sz="3200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</a:t>
            </a:r>
            <a:r>
              <a:rPr lang="uk-UA" dirty="0" smtClean="0"/>
              <a:t>изначення динаміки значимих самоосвітніх результатів у цілому;</a:t>
            </a:r>
          </a:p>
          <a:p>
            <a:r>
              <a:rPr lang="uk-UA" dirty="0"/>
              <a:t>з</a:t>
            </a:r>
            <a:r>
              <a:rPr lang="uk-UA" dirty="0" smtClean="0"/>
              <a:t>абезпечення відслідковування індивідуального прогресу педагога;</a:t>
            </a:r>
          </a:p>
          <a:p>
            <a:r>
              <a:rPr lang="uk-UA" dirty="0"/>
              <a:t>д</a:t>
            </a:r>
            <a:r>
              <a:rPr lang="uk-UA" dirty="0" smtClean="0"/>
              <a:t>емонстрація його здатності практично застосовувати освітні надбання.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88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пОРТФОЛІО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 вирішує такі завдання 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Monotype Corsiva" panose="03010101010201010101" pitchFamily="66" charset="0"/>
              </a:rPr>
              <a:t>методичної роботи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35896" y="980728"/>
            <a:ext cx="5340350" cy="48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самооцінювальну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самонавчання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фіксує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час;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неперервність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самоосвіти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післядипломної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педагога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міжатестаційний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9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Портфоліо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◊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насамперед візитна картка педагогічного працівника, яка включає в себе деякі персональні дані, інформацію про підвищення кваліфікації, здобутки, використання в навчальному процесі інноваційних педагогічних технологій і методів, творчі роботи та інші матеріали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946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/>
                </a:solidFill>
              </a:rPr>
              <a:t>ПОТРФОЛІО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портфоліо</a:t>
            </a:r>
            <a:endParaRPr lang="ru-RU" sz="28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портфоліо-звіт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тематичне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рефлексивне</a:t>
            </a:r>
            <a:r>
              <a:rPr lang="ru-RU" dirty="0" smtClean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>
                <a:solidFill>
                  <a:srgbClr val="4E3B30"/>
                </a:solidFill>
              </a:rPr>
              <a:t> </a:t>
            </a:r>
            <a:r>
              <a:rPr lang="ru-RU" dirty="0" smtClean="0">
                <a:solidFill>
                  <a:srgbClr val="4E3B30"/>
                </a:solidFill>
              </a:rPr>
              <a:t>проблемно-</a:t>
            </a:r>
            <a:r>
              <a:rPr lang="ru-RU" dirty="0" err="1" smtClean="0">
                <a:solidFill>
                  <a:srgbClr val="4E3B30"/>
                </a:solidFill>
              </a:rPr>
              <a:t>орієнтовне</a:t>
            </a:r>
            <a:r>
              <a:rPr lang="ru-RU" dirty="0" smtClean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</a:rPr>
              <a:t>представницьке</a:t>
            </a:r>
            <a:r>
              <a:rPr lang="ru-RU" dirty="0" smtClean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>
              <a:buClr>
                <a:srgbClr val="F0A22E"/>
              </a:buClr>
              <a:buNone/>
            </a:pP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dirty="0">
                <a:solidFill>
                  <a:srgbClr val="4E3B30"/>
                </a:solidFill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комплексний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r>
              <a:rPr lang="ru-RU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Clr>
                <a:srgbClr val="F0A22E"/>
              </a:buClr>
              <a:buNone/>
            </a:pPr>
            <a:endParaRPr lang="ru-RU" dirty="0">
              <a:solidFill>
                <a:srgbClr val="4E3B3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69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Структура портфоліо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489" y="3068960"/>
            <a:ext cx="15525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4644008" y="1268760"/>
            <a:ext cx="2880320" cy="127444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Розділ 2. Результати в педагогічній діяльності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91680" y="1268760"/>
            <a:ext cx="2448272" cy="134644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Розділ 1. Загальні відомості про педагога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526214" y="4805704"/>
            <a:ext cx="2344620" cy="157562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Розділ 4. Позаурочна діяльність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1560" y="2906492"/>
            <a:ext cx="2304256" cy="1458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Розділ 5. Навчально-матеріальна база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1" name="Стрелка влево 10"/>
          <p:cNvSpPr/>
          <p:nvPr/>
        </p:nvSpPr>
        <p:spPr>
          <a:xfrm rot="8071883">
            <a:off x="5136860" y="2664175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500261">
            <a:off x="2989429" y="3507599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18662964">
            <a:off x="3417525" y="446263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965304" y="4365104"/>
            <a:ext cx="2423120" cy="14904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Розділ 3. Науково-методична діяльність</a:t>
            </a:r>
            <a:endParaRPr lang="ru-RU" dirty="0"/>
          </a:p>
        </p:txBody>
      </p:sp>
      <p:sp>
        <p:nvSpPr>
          <p:cNvPr id="17" name="Стрелка влево 16"/>
          <p:cNvSpPr/>
          <p:nvPr/>
        </p:nvSpPr>
        <p:spPr>
          <a:xfrm rot="12447593">
            <a:off x="5413530" y="41227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 rot="3199996">
            <a:off x="3553059" y="2678720"/>
            <a:ext cx="889491" cy="4253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2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Портфоліо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  <a:buClrTx/>
              <a:buSzTx/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1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відомості про педагога</a:t>
            </a:r>
            <a:endParaRPr lang="ru-RU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347864" y="609600"/>
            <a:ext cx="5567536" cy="4800600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прізвище, ім'я, по батькові, рік народження, місце роботи (повна назва навчального закладу);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 (назва навчального закладу, рік закінчення, спеціальність та кваліфікація за дипломом);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трудовий та педагогічний стаж,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роботи в даному НЗ;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ідвищення кваліфікації (назва закладу на базі якого пройдено курси ПК, рік, місяць та спеціалізація курсів);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 план професійного розвитку, який визначає цілі і завдання її професійного зростання, умови і навички, які необхідно придбати, тренінги, курси тощо;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Копії документів, що підтверджують наявність вчених та почесних звань і ступенів;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 нагороди, грамоти, дипломи, листи подяки;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Дипломи різних конкурсів;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документи на розсуд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атестуючого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39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портфоліо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0"/>
              </a:spcBef>
              <a:buClrTx/>
              <a:buSzTx/>
            </a:pPr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ts val="0"/>
              </a:spcBef>
              <a:buClrTx/>
              <a:buSzTx/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в педагогічній діяльності</a:t>
            </a:r>
            <a:endParaRPr lang="ru-RU" sz="28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онтрольні зрізи знань учнів;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роміжної, поетапної, підсумкової та державної кваліфікаційної атестації;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аявність переможців чи призерів обласних олімпіад, конкурсів фахової майстерності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785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655</Words>
  <Application>Microsoft Office PowerPoint</Application>
  <PresentationFormat>Экран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25 березня 2015 року Педагогічні читання   Тема: “Портфоліо педагога”</vt:lpstr>
      <vt:lpstr>портфоліо</vt:lpstr>
      <vt:lpstr>ПОРТФОЛІО</vt:lpstr>
      <vt:lpstr>пОРТФОЛІО</vt:lpstr>
      <vt:lpstr>Портфоліо </vt:lpstr>
      <vt:lpstr>ПОТРФОЛІО</vt:lpstr>
      <vt:lpstr>Структура портфоліо</vt:lpstr>
      <vt:lpstr>Портфоліо</vt:lpstr>
      <vt:lpstr>портфоліо</vt:lpstr>
      <vt:lpstr>портфоліо</vt:lpstr>
      <vt:lpstr>портфоліо</vt:lpstr>
      <vt:lpstr>портфоліо</vt:lpstr>
      <vt:lpstr>портфоліо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 педагога</dc:title>
  <dc:creator>User</dc:creator>
  <cp:lastModifiedBy>_Методкабинет</cp:lastModifiedBy>
  <cp:revision>14</cp:revision>
  <dcterms:created xsi:type="dcterms:W3CDTF">2015-03-25T02:41:36Z</dcterms:created>
  <dcterms:modified xsi:type="dcterms:W3CDTF">2015-03-26T06:11:21Z</dcterms:modified>
</cp:coreProperties>
</file>