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6" r:id="rId4"/>
    <p:sldId id="259" r:id="rId5"/>
    <p:sldId id="260" r:id="rId6"/>
    <p:sldId id="262" r:id="rId7"/>
    <p:sldId id="270" r:id="rId8"/>
    <p:sldId id="271" r:id="rId9"/>
    <p:sldId id="272" r:id="rId10"/>
    <p:sldId id="264" r:id="rId11"/>
    <p:sldId id="273" r:id="rId12"/>
    <p:sldId id="274" r:id="rId13"/>
    <p:sldId id="275" r:id="rId14"/>
    <p:sldId id="26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26" autoAdjust="0"/>
  </p:normalViewPr>
  <p:slideViewPr>
    <p:cSldViewPr>
      <p:cViewPr varScale="1">
        <p:scale>
          <a:sx n="71" d="100"/>
          <a:sy n="71" d="100"/>
        </p:scale>
        <p:origin x="-48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148FB8-0D94-48E5-9E12-45B4F01E7A18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7FD900-E29A-4E4A-A332-72F3258191DE}">
      <dgm:prSet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pPr rtl="0"/>
          <a:r>
            <a:rPr lang="uk-UA" b="1" i="0" smtClean="0"/>
            <a:t>ПОПРОЦЬКА </a:t>
          </a:r>
          <a:br>
            <a:rPr lang="uk-UA" b="1" i="0" smtClean="0"/>
          </a:br>
          <a:r>
            <a:rPr lang="uk-UA" b="1" i="0" smtClean="0"/>
            <a:t>НАТАЛЯ ЮРІЇВНА</a:t>
          </a:r>
          <a:endParaRPr lang="ru-RU"/>
        </a:p>
      </dgm:t>
    </dgm:pt>
    <dgm:pt modelId="{2AF2D257-F7D1-4B44-9C2E-4ED5A6D22ECE}" type="parTrans" cxnId="{3EB8854D-1F8E-49DE-AAE8-EE5ACEF19B88}">
      <dgm:prSet/>
      <dgm:spPr/>
      <dgm:t>
        <a:bodyPr/>
        <a:lstStyle/>
        <a:p>
          <a:endParaRPr lang="ru-RU"/>
        </a:p>
      </dgm:t>
    </dgm:pt>
    <dgm:pt modelId="{3C82FE05-9E8A-48A0-A443-CDAE40F7D9DD}" type="sibTrans" cxnId="{3EB8854D-1F8E-49DE-AAE8-EE5ACEF19B88}">
      <dgm:prSet/>
      <dgm:spPr/>
      <dgm:t>
        <a:bodyPr/>
        <a:lstStyle/>
        <a:p>
          <a:endParaRPr lang="ru-RU"/>
        </a:p>
      </dgm:t>
    </dgm:pt>
    <dgm:pt modelId="{EBE5E587-4E84-4234-8E9D-467C1F2CE338}" type="pres">
      <dgm:prSet presAssocID="{17148FB8-0D94-48E5-9E12-45B4F01E7A1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0726E13-9763-4081-BF78-A67C3BF20D21}" type="pres">
      <dgm:prSet presAssocID="{267FD900-E29A-4E4A-A332-72F3258191DE}" presName="root" presStyleCnt="0"/>
      <dgm:spPr/>
    </dgm:pt>
    <dgm:pt modelId="{AF421D64-CAF8-435A-84DF-40B8C28AA1CC}" type="pres">
      <dgm:prSet presAssocID="{267FD900-E29A-4E4A-A332-72F3258191DE}" presName="rootComposite" presStyleCnt="0"/>
      <dgm:spPr/>
    </dgm:pt>
    <dgm:pt modelId="{23E4C312-A862-41EF-B0D8-D5DDE9E7B0FF}" type="pres">
      <dgm:prSet presAssocID="{267FD900-E29A-4E4A-A332-72F3258191DE}" presName="rootText" presStyleLbl="node1" presStyleIdx="0" presStyleCnt="1" custLinFactNeighborX="-175" custLinFactNeighborY="-39"/>
      <dgm:spPr/>
      <dgm:t>
        <a:bodyPr/>
        <a:lstStyle/>
        <a:p>
          <a:endParaRPr lang="ru-RU"/>
        </a:p>
      </dgm:t>
    </dgm:pt>
    <dgm:pt modelId="{607036BA-9DD6-4E1F-BE88-2A073D031C7F}" type="pres">
      <dgm:prSet presAssocID="{267FD900-E29A-4E4A-A332-72F3258191DE}" presName="rootConnector" presStyleLbl="node1" presStyleIdx="0" presStyleCnt="1"/>
      <dgm:spPr/>
      <dgm:t>
        <a:bodyPr/>
        <a:lstStyle/>
        <a:p>
          <a:endParaRPr lang="ru-RU"/>
        </a:p>
      </dgm:t>
    </dgm:pt>
    <dgm:pt modelId="{BFFA8DFA-6D7E-4D1C-8B9C-49B80AB5249E}" type="pres">
      <dgm:prSet presAssocID="{267FD900-E29A-4E4A-A332-72F3258191DE}" presName="childShape" presStyleCnt="0"/>
      <dgm:spPr/>
    </dgm:pt>
  </dgm:ptLst>
  <dgm:cxnLst>
    <dgm:cxn modelId="{04F2577B-9FD3-46C6-BDFD-29F7B82784F5}" type="presOf" srcId="{17148FB8-0D94-48E5-9E12-45B4F01E7A18}" destId="{EBE5E587-4E84-4234-8E9D-467C1F2CE338}" srcOrd="0" destOrd="0" presId="urn:microsoft.com/office/officeart/2005/8/layout/hierarchy3"/>
    <dgm:cxn modelId="{F3E94AAC-223C-454A-BF8D-9D5872B3F744}" type="presOf" srcId="{267FD900-E29A-4E4A-A332-72F3258191DE}" destId="{23E4C312-A862-41EF-B0D8-D5DDE9E7B0FF}" srcOrd="0" destOrd="0" presId="urn:microsoft.com/office/officeart/2005/8/layout/hierarchy3"/>
    <dgm:cxn modelId="{A062D48D-5D39-4ADC-9146-793492CDC86D}" type="presOf" srcId="{267FD900-E29A-4E4A-A332-72F3258191DE}" destId="{607036BA-9DD6-4E1F-BE88-2A073D031C7F}" srcOrd="1" destOrd="0" presId="urn:microsoft.com/office/officeart/2005/8/layout/hierarchy3"/>
    <dgm:cxn modelId="{3EB8854D-1F8E-49DE-AAE8-EE5ACEF19B88}" srcId="{17148FB8-0D94-48E5-9E12-45B4F01E7A18}" destId="{267FD900-E29A-4E4A-A332-72F3258191DE}" srcOrd="0" destOrd="0" parTransId="{2AF2D257-F7D1-4B44-9C2E-4ED5A6D22ECE}" sibTransId="{3C82FE05-9E8A-48A0-A443-CDAE40F7D9DD}"/>
    <dgm:cxn modelId="{8DEFFCB4-D4AB-4D53-901D-E73383F10BA2}" type="presParOf" srcId="{EBE5E587-4E84-4234-8E9D-467C1F2CE338}" destId="{40726E13-9763-4081-BF78-A67C3BF20D21}" srcOrd="0" destOrd="0" presId="urn:microsoft.com/office/officeart/2005/8/layout/hierarchy3"/>
    <dgm:cxn modelId="{F4268810-B725-4609-A32A-3678D6DF1B81}" type="presParOf" srcId="{40726E13-9763-4081-BF78-A67C3BF20D21}" destId="{AF421D64-CAF8-435A-84DF-40B8C28AA1CC}" srcOrd="0" destOrd="0" presId="urn:microsoft.com/office/officeart/2005/8/layout/hierarchy3"/>
    <dgm:cxn modelId="{565D03FB-D732-481A-A01F-C495220C80AC}" type="presParOf" srcId="{AF421D64-CAF8-435A-84DF-40B8C28AA1CC}" destId="{23E4C312-A862-41EF-B0D8-D5DDE9E7B0FF}" srcOrd="0" destOrd="0" presId="urn:microsoft.com/office/officeart/2005/8/layout/hierarchy3"/>
    <dgm:cxn modelId="{9DD0E570-DC89-4AC3-AE32-FEB2A788ADA0}" type="presParOf" srcId="{AF421D64-CAF8-435A-84DF-40B8C28AA1CC}" destId="{607036BA-9DD6-4E1F-BE88-2A073D031C7F}" srcOrd="1" destOrd="0" presId="urn:microsoft.com/office/officeart/2005/8/layout/hierarchy3"/>
    <dgm:cxn modelId="{21B5DFAD-3C97-43E0-9393-9D98BC5C7828}" type="presParOf" srcId="{40726E13-9763-4081-BF78-A67C3BF20D21}" destId="{BFFA8DFA-6D7E-4D1C-8B9C-49B80AB5249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E4C312-A862-41EF-B0D8-D5DDE9E7B0FF}">
      <dsp:nvSpPr>
        <dsp:cNvPr id="0" name=""/>
        <dsp:cNvSpPr/>
      </dsp:nvSpPr>
      <dsp:spPr>
        <a:xfrm>
          <a:off x="288029" y="13"/>
          <a:ext cx="7626846" cy="3813423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b="1" i="0" kern="1200" smtClean="0"/>
            <a:t>ПОПРОЦЬКА </a:t>
          </a:r>
          <a:br>
            <a:rPr lang="uk-UA" sz="6500" b="1" i="0" kern="1200" smtClean="0"/>
          </a:br>
          <a:r>
            <a:rPr lang="uk-UA" sz="6500" b="1" i="0" kern="1200" smtClean="0"/>
            <a:t>НАТАЛЯ ЮРІЇВНА</a:t>
          </a:r>
          <a:endParaRPr lang="ru-RU" sz="6500" kern="1200"/>
        </a:p>
      </dsp:txBody>
      <dsp:txXfrm>
        <a:off x="399720" y="111704"/>
        <a:ext cx="7403464" cy="35900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83503480"/>
              </p:ext>
            </p:extLst>
          </p:nvPr>
        </p:nvGraphicFramePr>
        <p:xfrm>
          <a:off x="539552" y="980728"/>
          <a:ext cx="8229600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259632" y="4941168"/>
            <a:ext cx="6696744" cy="120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200"/>
              </a:spcAft>
            </a:pPr>
            <a:r>
              <a:rPr lang="uk-UA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СТАЖ РОБОТИ:  9 років</a:t>
            </a:r>
          </a:p>
          <a:p>
            <a:pPr lvl="0" algn="just">
              <a:lnSpc>
                <a:spcPct val="115000"/>
              </a:lnSpc>
              <a:spcAft>
                <a:spcPts val="1200"/>
              </a:spcAft>
            </a:pPr>
            <a:r>
              <a:rPr lang="uk-UA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Розряд</a:t>
            </a:r>
            <a:r>
              <a:rPr lang="uk-UA" i="1" dirty="0">
                <a:solidFill>
                  <a:srgbClr val="FF0000"/>
                </a:solidFill>
                <a:latin typeface="Comic Sans MS"/>
                <a:ea typeface="Calibri"/>
                <a:cs typeface="Times New Roman"/>
              </a:rPr>
              <a:t>:</a:t>
            </a:r>
            <a:r>
              <a:rPr lang="uk-UA" dirty="0">
                <a:solidFill>
                  <a:srgbClr val="FF0000"/>
                </a:solidFill>
                <a:latin typeface="Comic Sans MS"/>
                <a:ea typeface="Calibri"/>
                <a:cs typeface="Times New Roman"/>
              </a:rPr>
              <a:t>  </a:t>
            </a:r>
            <a:r>
              <a:rPr lang="uk-UA" dirty="0">
                <a:latin typeface="Comic Sans MS"/>
                <a:ea typeface="Calibri"/>
                <a:cs typeface="Times New Roman"/>
              </a:rPr>
              <a:t>2013 р</a:t>
            </a:r>
            <a:r>
              <a:rPr lang="uk-UA" dirty="0">
                <a:latin typeface="Times New Roman"/>
                <a:ea typeface="Calibri"/>
                <a:cs typeface="Times New Roman"/>
              </a:rPr>
              <a:t>. </a:t>
            </a:r>
            <a:r>
              <a:rPr lang="uk-UA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 встановлено </a:t>
            </a:r>
            <a:r>
              <a:rPr lang="uk-UA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10 тарифний  розряд</a:t>
            </a:r>
            <a:r>
              <a:rPr lang="uk-UA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за рішенням атестаційної комісії ліцею </a:t>
            </a:r>
            <a:r>
              <a:rPr lang="uk-UA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uk-UA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600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016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  <a:latin typeface="Bookman Old Style"/>
                <a:ea typeface="Times New Roman"/>
                <a:cs typeface="Times New Roman"/>
              </a:rPr>
              <a:t>Матеріально-технічна база</a:t>
            </a:r>
            <a:endParaRPr lang="ru-RU" sz="2000" dirty="0"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764704"/>
            <a:ext cx="4392488" cy="2677656"/>
          </a:xfrm>
          <a:prstGeom prst="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uk-UA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Макети</a:t>
            </a:r>
            <a:r>
              <a:rPr lang="uk-UA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для виставки технічної </a:t>
            </a:r>
            <a:r>
              <a:rPr lang="uk-UA" sz="2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та декоративно-прикладної творчості </a:t>
            </a:r>
            <a:r>
              <a:rPr lang="uk-UA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uk-UA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професій </a:t>
            </a:r>
            <a:r>
              <a:rPr lang="uk-UA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«Штукатур, лицювальник-плиточник, маляр»</a:t>
            </a:r>
          </a:p>
        </p:txBody>
      </p:sp>
      <p:pic>
        <p:nvPicPr>
          <p:cNvPr id="5122" name="Picture 2" descr="D:\Фото ліцею\Попроцька атестація\IMG_20170303_0924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894" y="3639348"/>
            <a:ext cx="2385570" cy="308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Фото ліцею\Попроцька атестація\IMG_20170303_0923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2" y="3705681"/>
            <a:ext cx="324036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Фото ліцею\Попроцька атестація\IMG_20170303_0923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93088"/>
            <a:ext cx="3600400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Фото ліцею\Попроцька атестація\IMG_20170303_0924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320" y="3705681"/>
            <a:ext cx="256815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27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2040" y="260648"/>
            <a:ext cx="3966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000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/>
                <a:ea typeface="Times New Roman"/>
                <a:cs typeface="Times New Roman"/>
              </a:rPr>
              <a:t>Позаурочна діяльність</a:t>
            </a:r>
            <a:endParaRPr lang="ru-RU" dirty="0"/>
          </a:p>
        </p:txBody>
      </p:sp>
      <p:pic>
        <p:nvPicPr>
          <p:cNvPr id="8194" name="Picture 2" descr="D:\фото лицей\ПОПРОЦЬКА АТЕСТАЦІЯ\IMG_20170303_101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3720476" cy="387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фото лицей\ПОПРОЦЬКА АТЕСТАЦІЯ\IMG_20170303_101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60848"/>
            <a:ext cx="3491880" cy="369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3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36965" y="332656"/>
            <a:ext cx="3070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/>
                <a:ea typeface="Times New Roman"/>
                <a:cs typeface="Times New Roman"/>
              </a:rPr>
              <a:t>Позаурочна діяльність</a:t>
            </a:r>
            <a:endParaRPr lang="ru-RU" dirty="0"/>
          </a:p>
        </p:txBody>
      </p:sp>
      <p:pic>
        <p:nvPicPr>
          <p:cNvPr id="1026" name="Picture 2" descr="F:\випуск 2шм-6\група 2 шм-6\фото 2 ШМ-6\DSC00863.JPG"/>
          <p:cNvPicPr>
            <a:picLocks noChangeAspect="1" noChangeArrowheads="1"/>
          </p:cNvPicPr>
          <p:nvPr/>
        </p:nvPicPr>
        <p:blipFill rotWithShape="1">
          <a:blip r:embed="rId2" cstate="print"/>
          <a:srcRect t="17683"/>
          <a:stretch/>
        </p:blipFill>
        <p:spPr bwMode="auto">
          <a:xfrm>
            <a:off x="924735" y="3933056"/>
            <a:ext cx="3600400" cy="2459407"/>
          </a:xfrm>
          <a:prstGeom prst="rect">
            <a:avLst/>
          </a:prstGeom>
          <a:noFill/>
        </p:spPr>
      </p:pic>
      <p:pic>
        <p:nvPicPr>
          <p:cNvPr id="1027" name="Picture 3" descr="F:\випуск 2шм-6\група 2 шм-6\фото гр.2ШМ-6\1411054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700808"/>
            <a:ext cx="3653281" cy="3240360"/>
          </a:xfrm>
          <a:prstGeom prst="rect">
            <a:avLst/>
          </a:prstGeom>
          <a:noFill/>
        </p:spPr>
      </p:pic>
      <p:pic>
        <p:nvPicPr>
          <p:cNvPr id="3" name="Picture 2" descr="C:\Users\Home\Desktop\1 вересня кириллаа\Новая папка\H69J8emeRC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4735" y="1037147"/>
            <a:ext cx="3600400" cy="264388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36965" y="188640"/>
            <a:ext cx="5495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/>
                <a:ea typeface="Times New Roman"/>
                <a:cs typeface="Times New Roman"/>
              </a:rPr>
              <a:t>Позаурочна діяльність</a:t>
            </a:r>
            <a:endParaRPr lang="ru-RU" dirty="0"/>
          </a:p>
        </p:txBody>
      </p:sp>
      <p:pic>
        <p:nvPicPr>
          <p:cNvPr id="1027" name="Picture 3" descr="C:\Users\Home\Desktop\1 вересня кириллаа\Новая папка\NaZZXful0vQ.jpg"/>
          <p:cNvPicPr>
            <a:picLocks noChangeAspect="1" noChangeArrowheads="1"/>
          </p:cNvPicPr>
          <p:nvPr/>
        </p:nvPicPr>
        <p:blipFill rotWithShape="1">
          <a:blip r:embed="rId2" cstate="print"/>
          <a:srcRect t="35843"/>
          <a:stretch/>
        </p:blipFill>
        <p:spPr bwMode="auto">
          <a:xfrm>
            <a:off x="323528" y="3791684"/>
            <a:ext cx="4176464" cy="2807409"/>
          </a:xfrm>
          <a:prstGeom prst="rect">
            <a:avLst/>
          </a:prstGeom>
          <a:noFill/>
        </p:spPr>
      </p:pic>
      <p:pic>
        <p:nvPicPr>
          <p:cNvPr id="1028" name="Picture 4" descr="D:\с диска с\фото\фото\2ШМ-6\IMG_20130910_114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764704"/>
            <a:ext cx="4183062" cy="289882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700808"/>
            <a:ext cx="6552728" cy="321075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300"/>
              </a:spcAft>
            </a:pPr>
            <a:r>
              <a:rPr lang="ru-RU" sz="7200" b="1" kern="1400" cap="all" dirty="0" err="1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chemeClr val="bg2"/>
                </a:solidFill>
                <a:effectLst>
                  <a:outerShdw blurRad="60007" dir="2000400" sy="-30000" kx="-800400" algn="bl">
                    <a:srgbClr val="000000">
                      <a:alpha val="20000"/>
                    </a:srgbClr>
                  </a:outerShdw>
                  <a:reflection blurRad="12700" stA="28000" endPos="45000" dist="1003" dir="5400000" sy="-100000" algn="bl"/>
                </a:effectLst>
                <a:latin typeface="Cambria"/>
                <a:ea typeface="Times New Roman"/>
                <a:cs typeface="Times New Roman"/>
              </a:rPr>
              <a:t>Дякую</a:t>
            </a:r>
            <a:r>
              <a:rPr lang="ru-RU" sz="7200" b="1" kern="1400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chemeClr val="bg2"/>
                </a:solidFill>
                <a:effectLst>
                  <a:outerShdw blurRad="60007" dir="2000400" sy="-30000" kx="-800400" algn="bl">
                    <a:srgbClr val="000000">
                      <a:alpha val="20000"/>
                    </a:srgbClr>
                  </a:outerShdw>
                  <a:reflection blurRad="12700" stA="28000" endPos="45000" dist="1003" dir="5400000" sy="-100000" algn="bl"/>
                </a:effectLst>
                <a:latin typeface="Cambria"/>
                <a:ea typeface="Times New Roman"/>
                <a:cs typeface="Times New Roman"/>
              </a:rPr>
              <a:t> за </a:t>
            </a:r>
            <a:r>
              <a:rPr lang="ru-RU" sz="7200" b="1" kern="1400" cap="all" dirty="0" err="1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chemeClr val="bg2"/>
                </a:solidFill>
                <a:effectLst>
                  <a:outerShdw blurRad="60007" dir="2000400" sy="-30000" kx="-800400" algn="bl">
                    <a:srgbClr val="000000">
                      <a:alpha val="20000"/>
                    </a:srgbClr>
                  </a:outerShdw>
                  <a:reflection blurRad="12700" stA="28000" endPos="45000" dist="1003" dir="5400000" sy="-100000" algn="bl"/>
                </a:effectLst>
                <a:latin typeface="Cambria"/>
                <a:ea typeface="Times New Roman"/>
                <a:cs typeface="Times New Roman"/>
              </a:rPr>
              <a:t>увагу</a:t>
            </a:r>
            <a:r>
              <a:rPr lang="ru-RU" sz="7200" b="1" kern="1400" cap="all" dirty="0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chemeClr val="bg2"/>
                </a:solidFill>
                <a:effectLst>
                  <a:outerShdw blurRad="60007" dir="2000400" sy="-30000" kx="-800400" algn="bl">
                    <a:srgbClr val="000000">
                      <a:alpha val="20000"/>
                    </a:srgbClr>
                  </a:outerShdw>
                  <a:reflection blurRad="12700" stA="28000" endPos="45000" dist="1003" dir="5400000" sy="-100000" algn="bl"/>
                </a:effectLst>
                <a:latin typeface="Cambria"/>
                <a:ea typeface="Times New Roman"/>
                <a:cs typeface="Times New Roman"/>
              </a:rPr>
              <a:t> !</a:t>
            </a:r>
            <a:endParaRPr lang="ru-RU" sz="7200" b="1" kern="1400" dirty="0">
              <a:solidFill>
                <a:schemeClr val="bg2"/>
              </a:solidFill>
              <a:effectLst/>
              <a:latin typeface="Cambri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446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44" y="228600"/>
            <a:ext cx="3106688" cy="778098"/>
          </a:xfrm>
        </p:spPr>
        <p:txBody>
          <a:bodyPr>
            <a:normAutofit fontScale="90000"/>
          </a:bodyPr>
          <a:lstStyle/>
          <a:p>
            <a:r>
              <a:rPr lang="uk-UA" sz="2400" b="1" dirty="0">
                <a:solidFill>
                  <a:srgbClr val="C00000"/>
                </a:solidFill>
                <a:latin typeface="Bookman Old Style"/>
                <a:ea typeface="Calibri"/>
                <a:cs typeface="Arial"/>
              </a:rPr>
              <a:t>Загальні</a:t>
            </a:r>
            <a:r>
              <a:rPr lang="uk-UA" sz="2400" b="1" dirty="0">
                <a:solidFill>
                  <a:srgbClr val="C00000"/>
                </a:solidFill>
                <a:latin typeface="Bookman Old Style"/>
                <a:ea typeface="Calibri"/>
                <a:cs typeface="Times New Roman"/>
              </a:rPr>
              <a:t> </a:t>
            </a:r>
            <a:r>
              <a:rPr lang="uk-UA" sz="2400" b="1" dirty="0" smtClean="0">
                <a:solidFill>
                  <a:srgbClr val="C00000"/>
                </a:solidFill>
                <a:latin typeface="Bookman Old Style"/>
                <a:ea typeface="Calibri"/>
                <a:cs typeface="Arial"/>
              </a:rPr>
              <a:t>відомості</a:t>
            </a:r>
            <a:br>
              <a:rPr lang="uk-UA" sz="2400" b="1" dirty="0" smtClean="0">
                <a:solidFill>
                  <a:srgbClr val="C00000"/>
                </a:solidFill>
                <a:latin typeface="Bookman Old Style"/>
                <a:ea typeface="Calibri"/>
                <a:cs typeface="Arial"/>
              </a:rPr>
            </a:br>
            <a:r>
              <a:rPr lang="uk-UA" sz="2400" dirty="0" smtClean="0">
                <a:solidFill>
                  <a:srgbClr val="C00000"/>
                </a:solidFill>
                <a:latin typeface="Bookman Old Style"/>
                <a:ea typeface="Calibri"/>
                <a:cs typeface="Arial"/>
              </a:rPr>
              <a:t>           </a:t>
            </a:r>
            <a:endParaRPr lang="ru-RU" sz="24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99592" y="189963"/>
            <a:ext cx="324483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7429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6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alt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95821"/>
            <a:ext cx="3312368" cy="760971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</p:pic>
      <p:sp>
        <p:nvSpPr>
          <p:cNvPr id="7" name="Прямоугольник 6"/>
          <p:cNvSpPr/>
          <p:nvPr/>
        </p:nvSpPr>
        <p:spPr>
          <a:xfrm>
            <a:off x="611560" y="1988840"/>
            <a:ext cx="3312368" cy="3693319"/>
          </a:xfrm>
          <a:prstGeom prst="rect">
            <a:avLst/>
          </a:prstGeom>
          <a:solidFill>
            <a:srgbClr val="C00000"/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1996 </a:t>
            </a:r>
            <a:r>
              <a:rPr lang="uk-UA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– </a:t>
            </a:r>
            <a:r>
              <a:rPr lang="uk-UA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2000 </a:t>
            </a:r>
            <a:r>
              <a:rPr lang="uk-UA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р. – Перший Харківський індустріально – педагогічний технікум. Диплом молодшого спеціаліста за спеціальністю: ″Будівництво та експлуатація будівель і споруд″.</a:t>
            </a:r>
            <a:endParaRPr lang="ru-RU" sz="1400" dirty="0">
              <a:solidFill>
                <a:schemeClr val="bg2"/>
              </a:solidFill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Присвоєно кваліфікацію: </a:t>
            </a:r>
            <a:r>
              <a:rPr lang="uk-UA" b="1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майстер виробничого навчання–технік–будівельник – технолог</a:t>
            </a:r>
            <a:r>
              <a:rPr lang="uk-UA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. </a:t>
            </a:r>
            <a:endParaRPr lang="uk-UA" dirty="0" smtClean="0">
              <a:solidFill>
                <a:schemeClr val="bg2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uk-UA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Присвоєно </a:t>
            </a:r>
            <a:r>
              <a:rPr lang="uk-UA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кваліфікаційний розряд: </a:t>
            </a:r>
            <a:r>
              <a:rPr lang="en-US" b="1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V</a:t>
            </a:r>
            <a:r>
              <a:rPr lang="uk-UA" b="1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 ( п′ятий </a:t>
            </a:r>
            <a:r>
              <a:rPr lang="uk-UA" b="1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) </a:t>
            </a:r>
            <a:r>
              <a:rPr lang="uk-UA" b="1" dirty="0" smtClean="0">
                <a:solidFill>
                  <a:schemeClr val="bg2"/>
                </a:solidFill>
                <a:latin typeface="Times New Roman"/>
                <a:ea typeface="Calibri"/>
              </a:rPr>
              <a:t>з </a:t>
            </a:r>
            <a:r>
              <a:rPr lang="uk-UA" b="1" dirty="0">
                <a:solidFill>
                  <a:schemeClr val="bg2"/>
                </a:solidFill>
                <a:latin typeface="Times New Roman"/>
                <a:ea typeface="Calibri"/>
              </a:rPr>
              <a:t>професії : маляр – штукатур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35447"/>
            <a:ext cx="3816350" cy="520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5576" y="181918"/>
            <a:ext cx="2256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/>
                <a:ea typeface="Calibri"/>
                <a:cs typeface="Arial"/>
              </a:rPr>
              <a:t>Освіта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748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706090"/>
          </a:xfrm>
        </p:spPr>
        <p:txBody>
          <a:bodyPr>
            <a:normAutofit/>
          </a:bodyPr>
          <a:lstStyle/>
          <a:p>
            <a:pPr algn="r">
              <a:spcAft>
                <a:spcPts val="0"/>
              </a:spcAft>
            </a:pPr>
            <a:r>
              <a:rPr lang="uk-UA" sz="2400" dirty="0">
                <a:solidFill>
                  <a:srgbClr val="C00000"/>
                </a:solidFill>
                <a:effectLst/>
                <a:latin typeface="Bookman Old Style"/>
                <a:ea typeface="Calibri"/>
                <a:cs typeface="Arial"/>
              </a:rPr>
              <a:t>Загальні</a:t>
            </a:r>
            <a:r>
              <a:rPr lang="uk-UA" sz="2400" dirty="0">
                <a:solidFill>
                  <a:srgbClr val="C00000"/>
                </a:solidFill>
                <a:effectLst/>
                <a:latin typeface="Bookman Old Style"/>
                <a:ea typeface="Calibri"/>
                <a:cs typeface="Times New Roman"/>
              </a:rPr>
              <a:t> </a:t>
            </a:r>
            <a:r>
              <a:rPr lang="uk-UA" sz="2400" dirty="0" smtClean="0">
                <a:solidFill>
                  <a:srgbClr val="C00000"/>
                </a:solidFill>
                <a:effectLst/>
                <a:latin typeface="Bookman Old Style"/>
                <a:ea typeface="Calibri"/>
                <a:cs typeface="Arial"/>
              </a:rPr>
              <a:t>відомості </a:t>
            </a:r>
            <a:endParaRPr lang="ru-RU" sz="2400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1026" name="Picture 2" descr="D:\Фото ліцею\Попроцька атестація\IMG_20170303_091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3867894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39006"/>
            <a:ext cx="1872208" cy="68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8032" y="1874728"/>
            <a:ext cx="3851920" cy="349326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uk-UA" b="1" dirty="0">
                <a:solidFill>
                  <a:schemeClr val="bg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2005 – 2010 р.</a:t>
            </a:r>
            <a:r>
              <a:rPr lang="uk-UA" dirty="0">
                <a:solidFill>
                  <a:schemeClr val="bg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– Харківський національний економічний університет за спеціальністю «Управління персоналом  і економіка праці»</a:t>
            </a:r>
            <a:endParaRPr lang="ru-RU" dirty="0">
              <a:solidFill>
                <a:schemeClr val="bg2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uk-UA" dirty="0">
                <a:solidFill>
                  <a:schemeClr val="bg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Присвоєно кваліфікацію: магістра з управління персоналом і економіки праці</a:t>
            </a:r>
            <a:endParaRPr lang="ru-RU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8421" y="322262"/>
            <a:ext cx="18893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buClr>
                <a:srgbClr val="F14124">
                  <a:lumMod val="75000"/>
                </a:srgbClr>
              </a:buClr>
              <a:buSzPct val="128000"/>
            </a:pPr>
            <a:r>
              <a:rPr lang="uk-UA" sz="2400" b="1" dirty="0">
                <a:solidFill>
                  <a:srgbClr val="C00000"/>
                </a:solidFill>
                <a:latin typeface="Bookman Old Style"/>
                <a:ea typeface="Calibri"/>
                <a:cs typeface="Arial"/>
              </a:rPr>
              <a:t>Освіта</a:t>
            </a:r>
            <a:endParaRPr lang="ru-RU" sz="2400" b="1" dirty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531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634082"/>
          </a:xfrm>
        </p:spPr>
        <p:txBody>
          <a:bodyPr>
            <a:normAutofit fontScale="90000"/>
          </a:bodyPr>
          <a:lstStyle/>
          <a:p>
            <a:pPr algn="r">
              <a:spcAft>
                <a:spcPts val="0"/>
              </a:spcAft>
            </a:pPr>
            <a:r>
              <a:rPr lang="uk-UA" sz="2400" b="1" dirty="0" smtClean="0">
                <a:solidFill>
                  <a:srgbClr val="C00000"/>
                </a:solidFill>
                <a:latin typeface="Bookman Old Style"/>
                <a:ea typeface="Calibri"/>
                <a:cs typeface="Arial"/>
              </a:rPr>
              <a:t>Загальні</a:t>
            </a:r>
            <a:r>
              <a:rPr lang="uk-UA" sz="2400" b="1" dirty="0" smtClean="0">
                <a:solidFill>
                  <a:srgbClr val="C00000"/>
                </a:solidFill>
                <a:latin typeface="Bookman Old Style"/>
                <a:ea typeface="Calibri"/>
                <a:cs typeface="Times New Roman"/>
              </a:rPr>
              <a:t> </a:t>
            </a:r>
            <a:r>
              <a:rPr lang="uk-UA" sz="2400" b="1" dirty="0" smtClean="0">
                <a:solidFill>
                  <a:srgbClr val="C00000"/>
                </a:solidFill>
                <a:latin typeface="Bookman Old Style"/>
                <a:ea typeface="Calibri"/>
                <a:cs typeface="Arial"/>
              </a:rPr>
              <a:t>відомості</a:t>
            </a:r>
            <a:endParaRPr lang="ru-RU" sz="2400" dirty="0"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471855"/>
            <a:ext cx="3240360" cy="624786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uk-UA" sz="2000" b="1" dirty="0">
                <a:solidFill>
                  <a:schemeClr val="bg2"/>
                </a:solidFill>
                <a:latin typeface="Bookman Old Style" panose="02050604050505020204" pitchFamily="18" charset="0"/>
                <a:ea typeface="Batang" panose="02030600000101010101" pitchFamily="18" charset="-127"/>
                <a:cs typeface="Times New Roman"/>
              </a:rPr>
              <a:t>Підвищення </a:t>
            </a:r>
            <a:r>
              <a:rPr lang="uk-UA" sz="2000" b="1" dirty="0" smtClean="0">
                <a:solidFill>
                  <a:schemeClr val="bg2"/>
                </a:solidFill>
                <a:latin typeface="Bookman Old Style" panose="02050604050505020204" pitchFamily="18" charset="0"/>
                <a:ea typeface="Batang" panose="02030600000101010101" pitchFamily="18" charset="-127"/>
                <a:cs typeface="Times New Roman"/>
              </a:rPr>
              <a:t>кваліфікації:</a:t>
            </a:r>
          </a:p>
          <a:p>
            <a:pPr>
              <a:spcAft>
                <a:spcPts val="1200"/>
              </a:spcAft>
            </a:pPr>
            <a:endParaRPr lang="ru-RU" sz="1200" b="1" dirty="0">
              <a:solidFill>
                <a:schemeClr val="bg2"/>
              </a:solidFill>
              <a:latin typeface="Bookman Old Style" panose="02050604050505020204" pitchFamily="18" charset="0"/>
              <a:ea typeface="Batang" panose="02030600000101010101" pitchFamily="18" charset="-127"/>
              <a:cs typeface="Times New Roman"/>
            </a:endParaRPr>
          </a:p>
          <a:p>
            <a:pPr algn="just">
              <a:spcAft>
                <a:spcPts val="1200"/>
              </a:spcAft>
            </a:pPr>
            <a:r>
              <a:rPr lang="uk-UA" b="1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2014-2016р</a:t>
            </a:r>
            <a:r>
              <a:rPr lang="uk-UA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. – участь в майстер-класах  фірми «</a:t>
            </a:r>
            <a:r>
              <a:rPr lang="en-US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Sandal</a:t>
            </a:r>
            <a:r>
              <a:rPr lang="uk-UA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» в ДНЗ «Харківський ПЛБТ</a:t>
            </a:r>
            <a:r>
              <a:rPr lang="uk-UA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»</a:t>
            </a:r>
          </a:p>
          <a:p>
            <a:pPr algn="just">
              <a:spcAft>
                <a:spcPts val="1200"/>
              </a:spcAft>
            </a:pPr>
            <a:r>
              <a:rPr lang="uk-UA" b="1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uk-UA" b="1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2014р</a:t>
            </a:r>
            <a:r>
              <a:rPr lang="uk-UA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. – участь в майстер-класі фірми </a:t>
            </a:r>
            <a:r>
              <a:rPr lang="en-US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UDK </a:t>
            </a:r>
            <a:r>
              <a:rPr lang="uk-UA" dirty="0">
                <a:solidFill>
                  <a:schemeClr val="bg2"/>
                </a:solidFill>
                <a:ea typeface="Calibri"/>
                <a:cs typeface="Times New Roman"/>
              </a:rPr>
              <a:t>в ДНЗ «Харківський ПЛБТ</a:t>
            </a:r>
            <a:r>
              <a:rPr lang="uk-UA" dirty="0" smtClean="0">
                <a:solidFill>
                  <a:schemeClr val="bg2"/>
                </a:solidFill>
                <a:ea typeface="Calibri"/>
                <a:cs typeface="Times New Roman"/>
              </a:rPr>
              <a:t>»</a:t>
            </a:r>
          </a:p>
          <a:p>
            <a:pPr algn="just">
              <a:spcAft>
                <a:spcPts val="1200"/>
              </a:spcAft>
            </a:pPr>
            <a:r>
              <a:rPr lang="uk-UA" b="1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2015-2016р</a:t>
            </a:r>
            <a:r>
              <a:rPr lang="uk-UA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. - участь в майстер-класах  фірми «</a:t>
            </a:r>
            <a:r>
              <a:rPr lang="en-US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Caparol</a:t>
            </a:r>
            <a:r>
              <a:rPr lang="uk-UA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» в ДНЗ «Харківський ПЛБТ»</a:t>
            </a:r>
            <a:endParaRPr lang="ru-RU" sz="1600" dirty="0">
              <a:solidFill>
                <a:schemeClr val="bg2"/>
              </a:solidFill>
              <a:ea typeface="Times New Roman"/>
              <a:cs typeface="Times New Roman"/>
            </a:endParaRPr>
          </a:p>
          <a:p>
            <a:pPr algn="just">
              <a:spcAft>
                <a:spcPts val="1200"/>
              </a:spcAft>
            </a:pPr>
            <a:r>
              <a:rPr lang="uk-UA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uk-UA" b="1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2014р. </a:t>
            </a:r>
            <a:r>
              <a:rPr lang="uk-UA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- Пройшла стажування з професій «штукатур», «маляр» в АТ «Трест Житлобуд-1».</a:t>
            </a:r>
            <a:endParaRPr lang="ru-RU" sz="1600" dirty="0">
              <a:solidFill>
                <a:schemeClr val="bg2"/>
              </a:solidFill>
              <a:ea typeface="Times New Roman"/>
              <a:cs typeface="Times New Roman"/>
            </a:endParaRPr>
          </a:p>
          <a:p>
            <a:pPr algn="just">
              <a:spcAft>
                <a:spcPts val="120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 </a:t>
            </a:r>
            <a:endParaRPr lang="ru-RU" sz="1600" dirty="0">
              <a:ea typeface="Times New Roman"/>
              <a:cs typeface="Times New Roman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836712"/>
            <a:ext cx="5184576" cy="551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02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490066"/>
          </a:xfrm>
        </p:spPr>
        <p:txBody>
          <a:bodyPr>
            <a:normAutofit fontScale="90000"/>
          </a:bodyPr>
          <a:lstStyle/>
          <a:p>
            <a:pPr algn="r">
              <a:spcAft>
                <a:spcPts val="1200"/>
              </a:spcAft>
            </a:pPr>
            <a:r>
              <a:rPr lang="uk-UA" sz="2400" b="1" dirty="0">
                <a:solidFill>
                  <a:srgbClr val="C00000"/>
                </a:solidFill>
                <a:latin typeface="Bookman Old Style"/>
                <a:ea typeface="Calibri"/>
                <a:cs typeface="Times New Roman"/>
              </a:rPr>
              <a:t>Мої досягнення</a:t>
            </a:r>
            <a:endParaRPr lang="ru-RU" sz="2400" dirty="0"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12203"/>
            <a:ext cx="4320480" cy="634019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dirty="0" smtClean="0">
                <a:solidFill>
                  <a:schemeClr val="bg2"/>
                </a:solidFill>
                <a:ea typeface="Calibri"/>
                <a:cs typeface="Times New Roman"/>
              </a:rPr>
              <a:t>2014 </a:t>
            </a:r>
            <a:r>
              <a:rPr lang="uk-UA" b="1" dirty="0">
                <a:solidFill>
                  <a:schemeClr val="bg2"/>
                </a:solidFill>
                <a:ea typeface="Calibri"/>
                <a:cs typeface="Times New Roman"/>
              </a:rPr>
              <a:t>р. – </a:t>
            </a:r>
            <a:r>
              <a:rPr lang="uk-UA" dirty="0">
                <a:solidFill>
                  <a:schemeClr val="bg2"/>
                </a:solidFill>
                <a:ea typeface="Calibri"/>
                <a:cs typeface="Times New Roman"/>
              </a:rPr>
              <a:t>нагороджена подякою від </a:t>
            </a:r>
            <a:r>
              <a:rPr lang="uk-UA" dirty="0" smtClean="0">
                <a:solidFill>
                  <a:schemeClr val="bg2"/>
                </a:solidFill>
                <a:ea typeface="Calibri"/>
                <a:cs typeface="Times New Roman"/>
              </a:rPr>
              <a:t>Державного навчального закладу «Харківський професійний ліцей будівельних технологій» за високі показники з професійної майстерності під час проходження виробничої практики.</a:t>
            </a:r>
          </a:p>
          <a:p>
            <a:pPr algn="just">
              <a:spcAft>
                <a:spcPts val="0"/>
              </a:spcAft>
            </a:pPr>
            <a:endParaRPr lang="ru-RU" sz="1400" dirty="0">
              <a:solidFill>
                <a:schemeClr val="bg2"/>
              </a:solidFill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solidFill>
                  <a:schemeClr val="bg2"/>
                </a:solidFill>
                <a:ea typeface="Calibri"/>
                <a:cs typeface="Times New Roman"/>
              </a:rPr>
              <a:t> </a:t>
            </a:r>
            <a:r>
              <a:rPr lang="uk-UA" b="1" dirty="0" smtClean="0">
                <a:solidFill>
                  <a:schemeClr val="bg2"/>
                </a:solidFill>
                <a:ea typeface="Calibri"/>
                <a:cs typeface="Times New Roman"/>
              </a:rPr>
              <a:t>2015 </a:t>
            </a:r>
            <a:r>
              <a:rPr lang="uk-UA" b="1" dirty="0">
                <a:solidFill>
                  <a:schemeClr val="bg2"/>
                </a:solidFill>
                <a:ea typeface="Calibri"/>
                <a:cs typeface="Times New Roman"/>
              </a:rPr>
              <a:t>р. – </a:t>
            </a:r>
            <a:r>
              <a:rPr lang="uk-UA" dirty="0">
                <a:solidFill>
                  <a:schemeClr val="bg2"/>
                </a:solidFill>
                <a:ea typeface="Calibri"/>
                <a:cs typeface="Times New Roman"/>
              </a:rPr>
              <a:t>нагороджена </a:t>
            </a:r>
            <a:r>
              <a:rPr lang="uk-UA" dirty="0" smtClean="0">
                <a:solidFill>
                  <a:schemeClr val="bg2"/>
                </a:solidFill>
                <a:ea typeface="Calibri"/>
                <a:cs typeface="Times New Roman"/>
              </a:rPr>
              <a:t>дипломом ІІІ ступеню </a:t>
            </a:r>
            <a:r>
              <a:rPr lang="uk-UA" dirty="0">
                <a:solidFill>
                  <a:schemeClr val="bg2"/>
                </a:solidFill>
                <a:ea typeface="Calibri"/>
                <a:cs typeface="Times New Roman"/>
              </a:rPr>
              <a:t>від Науково методичного центру Харківської обласної державної адміністрації за підготовку учня який продемонстрував високий рівень знань з </a:t>
            </a:r>
            <a:r>
              <a:rPr lang="uk-UA" dirty="0" smtClean="0">
                <a:solidFill>
                  <a:schemeClr val="bg2"/>
                </a:solidFill>
                <a:ea typeface="Calibri"/>
                <a:cs typeface="Times New Roman"/>
              </a:rPr>
              <a:t>професійно-практичної </a:t>
            </a:r>
            <a:r>
              <a:rPr lang="uk-UA" dirty="0">
                <a:solidFill>
                  <a:schemeClr val="bg2"/>
                </a:solidFill>
                <a:ea typeface="Calibri"/>
                <a:cs typeface="Times New Roman"/>
              </a:rPr>
              <a:t>підготовки в обласному конкурсі фахової майстерності серед учнів ПТНЗ з </a:t>
            </a:r>
            <a:r>
              <a:rPr lang="uk-UA" dirty="0" smtClean="0">
                <a:solidFill>
                  <a:schemeClr val="bg2"/>
                </a:solidFill>
                <a:ea typeface="Calibri"/>
                <a:cs typeface="Times New Roman"/>
              </a:rPr>
              <a:t>професії «Штукатур».</a:t>
            </a:r>
          </a:p>
          <a:p>
            <a:pPr algn="just">
              <a:spcAft>
                <a:spcPts val="0"/>
              </a:spcAft>
            </a:pPr>
            <a:endParaRPr lang="ru-RU" sz="1400" dirty="0">
              <a:solidFill>
                <a:schemeClr val="bg2"/>
              </a:solidFill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solidFill>
                  <a:schemeClr val="bg2"/>
                </a:solidFill>
                <a:ea typeface="Calibri"/>
                <a:cs typeface="Times New Roman"/>
              </a:rPr>
              <a:t> </a:t>
            </a:r>
            <a:r>
              <a:rPr lang="uk-UA" b="1" dirty="0" smtClean="0">
                <a:solidFill>
                  <a:schemeClr val="bg2"/>
                </a:solidFill>
                <a:ea typeface="Calibri"/>
                <a:cs typeface="Times New Roman"/>
              </a:rPr>
              <a:t>2015 </a:t>
            </a:r>
            <a:r>
              <a:rPr lang="uk-UA" b="1" dirty="0">
                <a:solidFill>
                  <a:schemeClr val="bg2"/>
                </a:solidFill>
                <a:ea typeface="Calibri"/>
                <a:cs typeface="Times New Roman"/>
              </a:rPr>
              <a:t>р. – </a:t>
            </a:r>
            <a:r>
              <a:rPr lang="uk-UA" dirty="0">
                <a:solidFill>
                  <a:schemeClr val="bg2"/>
                </a:solidFill>
                <a:ea typeface="Calibri"/>
                <a:cs typeface="Times New Roman"/>
              </a:rPr>
              <a:t>нагороджена грамотою від Державного навчального закладу «Харківський професійний ліцей будівельних технологій» </a:t>
            </a:r>
            <a:r>
              <a:rPr lang="uk-UA" dirty="0" smtClean="0">
                <a:solidFill>
                  <a:schemeClr val="bg2"/>
                </a:solidFill>
                <a:ea typeface="Calibri"/>
                <a:cs typeface="Times New Roman"/>
              </a:rPr>
              <a:t> за високі виробничі показники.</a:t>
            </a:r>
            <a:endParaRPr lang="ru-RU" sz="1400" dirty="0">
              <a:solidFill>
                <a:schemeClr val="bg2"/>
              </a:solidFill>
              <a:ea typeface="Times New Roman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72816"/>
            <a:ext cx="4212867" cy="457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74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6131024" cy="778098"/>
          </a:xfrm>
        </p:spPr>
        <p:txBody>
          <a:bodyPr>
            <a:normAutofit fontScale="90000"/>
          </a:bodyPr>
          <a:lstStyle/>
          <a:p>
            <a:pPr algn="r">
              <a:spcAft>
                <a:spcPts val="0"/>
              </a:spcAft>
            </a:pPr>
            <a:r>
              <a:rPr lang="uk-UA" sz="2400" dirty="0" smtClean="0">
                <a:solidFill>
                  <a:srgbClr val="C00000"/>
                </a:solidFill>
                <a:latin typeface="Bookman Old Style"/>
                <a:ea typeface="Calibri"/>
                <a:cs typeface="Times New Roman"/>
              </a:rPr>
              <a:t>П</a:t>
            </a:r>
            <a:r>
              <a:rPr lang="uk-UA" sz="2400" b="1" dirty="0" smtClean="0">
                <a:solidFill>
                  <a:srgbClr val="C00000"/>
                </a:solidFill>
                <a:latin typeface="Bookman Old Style"/>
                <a:ea typeface="Calibri"/>
                <a:cs typeface="Times New Roman"/>
              </a:rPr>
              <a:t>едагогічна </a:t>
            </a:r>
            <a:r>
              <a:rPr lang="uk-UA" sz="2400" b="1" dirty="0" smtClean="0">
                <a:solidFill>
                  <a:srgbClr val="C00000"/>
                </a:solidFill>
                <a:latin typeface="Bookman Old Style"/>
                <a:ea typeface="Calibri"/>
                <a:cs typeface="Times New Roman"/>
              </a:rPr>
              <a:t>та </a:t>
            </a:r>
            <a:r>
              <a:rPr lang="uk-UA" sz="2400" b="1" dirty="0" smtClean="0">
                <a:solidFill>
                  <a:srgbClr val="C00000"/>
                </a:solidFill>
                <a:latin typeface="Bookman Old Style"/>
                <a:ea typeface="Calibri"/>
                <a:cs typeface="Times New Roman"/>
              </a:rPr>
              <a:t>методична діяльність</a:t>
            </a:r>
            <a:endParaRPr lang="ru-RU" sz="3600" dirty="0"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412776"/>
            <a:ext cx="8568952" cy="50475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 smtClean="0">
                <a:latin typeface="Times New Roman"/>
                <a:ea typeface="Calibri"/>
                <a:cs typeface="Times New Roman"/>
              </a:rPr>
              <a:t> </a:t>
            </a:r>
            <a:r>
              <a:rPr lang="uk-UA" b="1" dirty="0" smtClean="0">
                <a:solidFill>
                  <a:schemeClr val="bg2"/>
                </a:solidFill>
                <a:ea typeface="Calibri"/>
                <a:cs typeface="Times New Roman"/>
              </a:rPr>
              <a:t>2015р</a:t>
            </a:r>
            <a:r>
              <a:rPr lang="uk-UA" b="1" i="1" dirty="0" smtClean="0">
                <a:solidFill>
                  <a:schemeClr val="bg2"/>
                </a:solidFill>
                <a:ea typeface="Calibri"/>
                <a:cs typeface="Times New Roman"/>
              </a:rPr>
              <a:t>. </a:t>
            </a:r>
            <a:r>
              <a:rPr lang="uk-UA" dirty="0" smtClean="0">
                <a:solidFill>
                  <a:schemeClr val="bg2"/>
                </a:solidFill>
                <a:ea typeface="Calibri"/>
                <a:cs typeface="Times New Roman"/>
              </a:rPr>
              <a:t>– підготувала  призера ІІ етапу Всеукраїнського обласного конкурсу фахової майстерності з професії «Штукатур» </a:t>
            </a:r>
            <a:r>
              <a:rPr lang="uk-UA" dirty="0" smtClean="0">
                <a:solidFill>
                  <a:schemeClr val="bg2"/>
                </a:solidFill>
                <a:ea typeface="Calibri"/>
              </a:rPr>
              <a:t>(ІІІ призове місце). </a:t>
            </a:r>
            <a:r>
              <a:rPr lang="uk-UA" dirty="0" smtClean="0">
                <a:solidFill>
                  <a:schemeClr val="bg2"/>
                </a:solidFill>
                <a:ea typeface="Calibri"/>
                <a:cs typeface="Times New Roman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uk-UA" dirty="0" smtClean="0">
                <a:solidFill>
                  <a:schemeClr val="bg2"/>
                </a:solidFill>
                <a:ea typeface="Calibri"/>
                <a:cs typeface="Times New Roman"/>
              </a:rPr>
              <a:t>Практичне направлення</a:t>
            </a:r>
          </a:p>
          <a:p>
            <a:pPr algn="just">
              <a:spcAft>
                <a:spcPts val="0"/>
              </a:spcAft>
            </a:pPr>
            <a:endParaRPr lang="uk-UA" sz="1600" dirty="0" smtClean="0">
              <a:solidFill>
                <a:schemeClr val="bg2"/>
              </a:solidFill>
              <a:ea typeface="Calibri"/>
              <a:cs typeface="Times New Roman"/>
            </a:endParaRPr>
          </a:p>
          <a:p>
            <a:pPr lvl="0" algn="just">
              <a:spcAft>
                <a:spcPts val="1200"/>
              </a:spcAft>
            </a:pPr>
            <a:r>
              <a:rPr lang="uk-UA" b="1" dirty="0">
                <a:solidFill>
                  <a:schemeClr val="bg2"/>
                </a:solidFill>
                <a:ea typeface="Calibri"/>
              </a:rPr>
              <a:t>2015р. – </a:t>
            </a:r>
            <a:r>
              <a:rPr lang="uk-UA" dirty="0">
                <a:solidFill>
                  <a:schemeClr val="bg2"/>
                </a:solidFill>
                <a:ea typeface="Calibri"/>
              </a:rPr>
              <a:t>р</a:t>
            </a:r>
            <a:r>
              <a:rPr lang="uk-UA" dirty="0">
                <a:solidFill>
                  <a:schemeClr val="bg2"/>
                </a:solidFill>
                <a:ea typeface="Calibri"/>
                <a:cs typeface="Times New Roman"/>
              </a:rPr>
              <a:t>озробила ККЗ з професії «Лицювальник-плиточник» Кваліфікація: 3 розряд відповідно нового ДС ПТО 2015р.</a:t>
            </a:r>
          </a:p>
          <a:p>
            <a:pPr lvl="0" algn="just">
              <a:spcAft>
                <a:spcPts val="1200"/>
              </a:spcAft>
            </a:pPr>
            <a:endParaRPr lang="uk-UA" sz="1400" dirty="0">
              <a:solidFill>
                <a:schemeClr val="bg2"/>
              </a:solidFill>
              <a:ea typeface="Calibri"/>
              <a:cs typeface="Times New Roman"/>
            </a:endParaRPr>
          </a:p>
          <a:p>
            <a:pPr lvl="0" algn="just">
              <a:spcAft>
                <a:spcPts val="1200"/>
              </a:spcAft>
            </a:pPr>
            <a:r>
              <a:rPr lang="uk-UA" b="1" dirty="0">
                <a:solidFill>
                  <a:schemeClr val="bg2"/>
                </a:solidFill>
                <a:ea typeface="Calibri"/>
              </a:rPr>
              <a:t>2016р. – </a:t>
            </a:r>
            <a:r>
              <a:rPr lang="uk-UA" dirty="0">
                <a:solidFill>
                  <a:schemeClr val="bg2"/>
                </a:solidFill>
                <a:ea typeface="Calibri"/>
              </a:rPr>
              <a:t>р</a:t>
            </a:r>
            <a:r>
              <a:rPr lang="uk-UA" dirty="0">
                <a:solidFill>
                  <a:schemeClr val="bg2"/>
                </a:solidFill>
                <a:ea typeface="Calibri"/>
                <a:cs typeface="Times New Roman"/>
              </a:rPr>
              <a:t>озробила ККЗ з професії «Маляр» Кваліфікація: 2 розряд відповідно нового ДС ПТО 2015р.</a:t>
            </a:r>
          </a:p>
          <a:p>
            <a:pPr lvl="0" algn="just">
              <a:spcAft>
                <a:spcPts val="1200"/>
              </a:spcAft>
            </a:pPr>
            <a:endParaRPr lang="uk-UA" sz="1400" dirty="0">
              <a:solidFill>
                <a:schemeClr val="bg2"/>
              </a:solidFill>
              <a:ea typeface="Calibri"/>
              <a:cs typeface="Times New Roman"/>
            </a:endParaRPr>
          </a:p>
          <a:p>
            <a:pPr lvl="0" algn="just">
              <a:spcAft>
                <a:spcPts val="1200"/>
              </a:spcAft>
            </a:pPr>
            <a:r>
              <a:rPr lang="uk-UA" b="1" dirty="0" smtClean="0">
                <a:solidFill>
                  <a:schemeClr val="bg2"/>
                </a:solidFill>
                <a:ea typeface="Calibri"/>
              </a:rPr>
              <a:t>2014-2016р</a:t>
            </a:r>
            <a:r>
              <a:rPr lang="uk-UA" dirty="0">
                <a:solidFill>
                  <a:schemeClr val="bg2"/>
                </a:solidFill>
                <a:ea typeface="Calibri"/>
              </a:rPr>
              <a:t>. – </a:t>
            </a:r>
            <a:r>
              <a:rPr lang="uk-UA" dirty="0" smtClean="0">
                <a:solidFill>
                  <a:schemeClr val="bg2"/>
                </a:solidFill>
                <a:ea typeface="Calibri"/>
                <a:cs typeface="Times New Roman"/>
              </a:rPr>
              <a:t>Постійно впроваджую в начальний процес інноваційні виробничі технології.</a:t>
            </a:r>
            <a:endParaRPr lang="uk-UA" dirty="0">
              <a:solidFill>
                <a:schemeClr val="bg2"/>
              </a:solidFill>
              <a:ea typeface="Calibri"/>
              <a:cs typeface="Times New Roman"/>
            </a:endParaRPr>
          </a:p>
          <a:p>
            <a:pPr lvl="0" algn="just">
              <a:spcAft>
                <a:spcPts val="1200"/>
              </a:spcAft>
            </a:pPr>
            <a:endParaRPr lang="uk-UA" sz="1400" dirty="0">
              <a:solidFill>
                <a:schemeClr val="bg2"/>
              </a:solidFill>
              <a:ea typeface="Calibri"/>
              <a:cs typeface="Times New Roman"/>
            </a:endParaRPr>
          </a:p>
          <a:p>
            <a:pPr lvl="0" algn="just">
              <a:spcAft>
                <a:spcPts val="1200"/>
              </a:spcAft>
            </a:pPr>
            <a:r>
              <a:rPr lang="uk-UA" b="1" dirty="0">
                <a:solidFill>
                  <a:schemeClr val="bg2"/>
                </a:solidFill>
                <a:ea typeface="Calibri"/>
                <a:cs typeface="Times New Roman"/>
              </a:rPr>
              <a:t>2014- 2016р. </a:t>
            </a:r>
            <a:r>
              <a:rPr lang="uk-UA" dirty="0">
                <a:solidFill>
                  <a:schemeClr val="bg2"/>
                </a:solidFill>
                <a:ea typeface="Calibri"/>
                <a:cs typeface="Times New Roman"/>
              </a:rPr>
              <a:t>– Постійно поновлюю поурочні папки дидактичним матеріалом: технологічними картами, опорними конспектами </a:t>
            </a:r>
            <a:r>
              <a:rPr lang="uk-UA" dirty="0" err="1">
                <a:solidFill>
                  <a:schemeClr val="bg2"/>
                </a:solidFill>
                <a:ea typeface="Calibri"/>
                <a:cs typeface="Times New Roman"/>
              </a:rPr>
              <a:t>роздатковим</a:t>
            </a:r>
            <a:r>
              <a:rPr lang="uk-UA" dirty="0">
                <a:solidFill>
                  <a:schemeClr val="bg2"/>
                </a:solidFill>
                <a:ea typeface="Calibri"/>
                <a:cs typeface="Times New Roman"/>
              </a:rPr>
              <a:t> матеріалом</a:t>
            </a:r>
            <a:r>
              <a:rPr lang="uk-UA" dirty="0" smtClean="0">
                <a:solidFill>
                  <a:schemeClr val="bg2"/>
                </a:solidFill>
                <a:ea typeface="Calibri"/>
                <a:cs typeface="Times New Roman"/>
              </a:rPr>
              <a:t>.</a:t>
            </a:r>
            <a:endParaRPr lang="uk-UA" dirty="0">
              <a:solidFill>
                <a:schemeClr val="bg2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734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фото лицей\КОНКУРСИ\Обл. конкурс (Штукатур) 2015р\SPA527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19637"/>
            <a:ext cx="396211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фото лицей\КОНКУРСИ\Обл. конкурс (Штукатур) 2015р\SPA527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354" y="1965775"/>
            <a:ext cx="4252183" cy="362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63083" y="18864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uk-UA" sz="24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/>
                <a:ea typeface="Calibri"/>
                <a:cs typeface="Times New Roman"/>
              </a:rPr>
              <a:t>П</a:t>
            </a:r>
            <a:r>
              <a:rPr lang="uk-UA" sz="24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/>
                <a:ea typeface="Calibri"/>
                <a:cs typeface="Times New Roman"/>
              </a:rPr>
              <a:t>едагогічна </a:t>
            </a:r>
            <a:r>
              <a:rPr lang="uk-UA" sz="2400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/>
                <a:ea typeface="Calibri"/>
                <a:cs typeface="Times New Roman"/>
              </a:rPr>
              <a:t>та </a:t>
            </a:r>
            <a:r>
              <a:rPr lang="uk-UA" sz="24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/>
                <a:ea typeface="Calibri"/>
                <a:cs typeface="Times New Roman"/>
              </a:rPr>
              <a:t>методична діяльність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41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фото лицей\КОНТРОЛЬ в.н. і в.п\2016-2017 н.р\Контроль в.п. 2ШМ-5 14.09.2016\SPA535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18" y="563488"/>
            <a:ext cx="2703261" cy="26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фото лицей\КВАЛІФ. РОБОТИ\Кваліф. роботи гр. 2ШМ-6. 2014-2015н.р\SPA524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56915"/>
            <a:ext cx="3374668" cy="371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фото лицей\КВАЛІФ. РОБОТИ\Кваліф. роботи гр. 2ШМ-6. 2014-2015н.р\SPA524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749" y="2323718"/>
            <a:ext cx="2511941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3968" y="33265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uk-UA" sz="24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/>
                <a:ea typeface="Calibri"/>
                <a:cs typeface="Times New Roman"/>
              </a:rPr>
              <a:t>Виробниче навчання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149" name="Picture 5" descr="D:\фото лицей\Фото на обл. конкурс штукатур\SPA527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63" y="3429000"/>
            <a:ext cx="3456384" cy="324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7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26064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uk-UA" sz="24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/>
                <a:ea typeface="Calibri"/>
                <a:cs typeface="Times New Roman"/>
              </a:rPr>
              <a:t>П</a:t>
            </a:r>
            <a:r>
              <a:rPr lang="uk-UA" sz="24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/>
                <a:ea typeface="Calibri"/>
                <a:cs typeface="Times New Roman"/>
              </a:rPr>
              <a:t>едагогічна діяльність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170" name="Picture 2" descr="D:\фото лицей\ВІДКРИТІ УРОКИ\Відкритий урок Попроцька 27.12.2016\SPA538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563888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фото лицей\ВІДКРИТІ УРОКИ\Відкритий урок Попроцька 27.12.2016\SPA538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96" y="2924944"/>
            <a:ext cx="4248472" cy="347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456" y="1210810"/>
            <a:ext cx="4682552" cy="158812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uk-UA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Відкритий урок: </a:t>
            </a:r>
          </a:p>
          <a:p>
            <a:pPr lvl="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uk-UA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uk-UA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27.12.2016 </a:t>
            </a:r>
            <a:r>
              <a:rPr lang="uk-UA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року  на тему </a:t>
            </a:r>
            <a:r>
              <a:rPr lang="uk-UA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«Накидання розчину на поверхню ковшем «</a:t>
            </a:r>
            <a:r>
              <a:rPr lang="uk-UA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Шаульського</a:t>
            </a:r>
            <a:r>
              <a:rPr lang="uk-UA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з розрівнюванням </a:t>
            </a:r>
            <a:r>
              <a:rPr lang="uk-UA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півтерком</a:t>
            </a:r>
            <a:r>
              <a:rPr lang="uk-UA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»</a:t>
            </a:r>
            <a:endParaRPr lang="uk-UA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endParaRPr lang="uk-UA" dirty="0">
              <a:solidFill>
                <a:prstClr val="black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37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454</TotalTime>
  <Words>220</Words>
  <Application>Microsoft Office PowerPoint</Application>
  <PresentationFormat>Экран (4:3)</PresentationFormat>
  <Paragraphs>49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Презентация PowerPoint</vt:lpstr>
      <vt:lpstr>Загальні відомості            </vt:lpstr>
      <vt:lpstr>Загальні відомості </vt:lpstr>
      <vt:lpstr>Загальні відомості</vt:lpstr>
      <vt:lpstr>Мої досягнення</vt:lpstr>
      <vt:lpstr>Педагогічна та методична діяльність</vt:lpstr>
      <vt:lpstr>Презентация PowerPoint</vt:lpstr>
      <vt:lpstr>Презентация PowerPoint</vt:lpstr>
      <vt:lpstr>Презентация PowerPoint</vt:lpstr>
      <vt:lpstr>Матеріально-технічна база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Методист</cp:lastModifiedBy>
  <cp:revision>46</cp:revision>
  <dcterms:created xsi:type="dcterms:W3CDTF">2016-11-23T09:50:04Z</dcterms:created>
  <dcterms:modified xsi:type="dcterms:W3CDTF">2017-03-06T12:47:10Z</dcterms:modified>
</cp:coreProperties>
</file>