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60" r:id="rId2"/>
    <p:sldId id="261" r:id="rId3"/>
    <p:sldId id="294" r:id="rId4"/>
    <p:sldId id="292" r:id="rId5"/>
    <p:sldId id="296" r:id="rId6"/>
    <p:sldId id="275" r:id="rId7"/>
    <p:sldId id="297" r:id="rId8"/>
    <p:sldId id="280" r:id="rId9"/>
    <p:sldId id="298" r:id="rId10"/>
    <p:sldId id="304" r:id="rId11"/>
    <p:sldId id="301" r:id="rId12"/>
    <p:sldId id="305" r:id="rId13"/>
    <p:sldId id="302" r:id="rId14"/>
    <p:sldId id="307" r:id="rId15"/>
    <p:sldId id="311" r:id="rId16"/>
    <p:sldId id="308" r:id="rId17"/>
    <p:sldId id="312" r:id="rId18"/>
    <p:sldId id="309" r:id="rId19"/>
    <p:sldId id="313" r:id="rId20"/>
    <p:sldId id="310" r:id="rId21"/>
    <p:sldId id="276" r:id="rId22"/>
    <p:sldId id="281" r:id="rId23"/>
    <p:sldId id="293" r:id="rId24"/>
    <p:sldId id="300" r:id="rId25"/>
    <p:sldId id="314" r:id="rId26"/>
    <p:sldId id="315" r:id="rId27"/>
    <p:sldId id="316" r:id="rId28"/>
    <p:sldId id="272" r:id="rId29"/>
    <p:sldId id="27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image" Target="../media/image2.jpeg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image" Target="../media/image2.jpeg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image" Target="../media/image3.jpeg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image" Target="../media/image3.jpeg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image" Target="../media/image4.jpeg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image" Target="../media/image4.jpeg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image" Target="../media/image5.jpeg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256575569882727E-2"/>
          <c:y val="0.18611111111111109"/>
          <c:w val="0.69954022681965766"/>
          <c:h val="0.738465608465608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4030482641828961E-2"/>
                  <c:y val="-3.43915343915343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1524132091448E-2"/>
                  <c:y val="-3.4391534391534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m/d/yyyy</c:formatCode>
                <c:ptCount val="4"/>
                <c:pt idx="0">
                  <c:v>41640</c:v>
                </c:pt>
                <c:pt idx="1">
                  <c:v>41883</c:v>
                </c:pt>
                <c:pt idx="2">
                  <c:v>41821</c:v>
                </c:pt>
                <c:pt idx="3">
                  <c:v>42005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301</c:v>
                </c:pt>
                <c:pt idx="1">
                  <c:v>282</c:v>
                </c:pt>
                <c:pt idx="2">
                  <c:v>128</c:v>
                </c:pt>
                <c:pt idx="3">
                  <c:v>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66562071198139E-2"/>
          <c:y val="3.4837603630036504E-2"/>
          <c:w val="0.68247551112531546"/>
          <c:h val="0.79656794803998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 всього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ШМ-1</c:v>
                </c:pt>
                <c:pt idx="1">
                  <c:v>М-2</c:v>
                </c:pt>
                <c:pt idx="2">
                  <c:v>КО-3</c:v>
                </c:pt>
                <c:pt idx="3">
                  <c:v>М-4</c:v>
                </c:pt>
                <c:pt idx="4">
                  <c:v>ШМ-5</c:v>
                </c:pt>
                <c:pt idx="5">
                  <c:v>2ШМ-1</c:v>
                </c:pt>
                <c:pt idx="6">
                  <c:v>2КО-3</c:v>
                </c:pt>
                <c:pt idx="7">
                  <c:v>2ШМ-6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</c:v>
                </c:pt>
                <c:pt idx="1">
                  <c:v>13</c:v>
                </c:pt>
                <c:pt idx="2">
                  <c:v>14</c:v>
                </c:pt>
                <c:pt idx="3">
                  <c:v>23</c:v>
                </c:pt>
                <c:pt idx="4">
                  <c:v>26</c:v>
                </c:pt>
                <c:pt idx="5">
                  <c:v>13</c:v>
                </c:pt>
                <c:pt idx="6">
                  <c:v>13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 відвідування (%)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75%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ШМ-1</c:v>
                </c:pt>
                <c:pt idx="1">
                  <c:v>М-2</c:v>
                </c:pt>
                <c:pt idx="2">
                  <c:v>КО-3</c:v>
                </c:pt>
                <c:pt idx="3">
                  <c:v>М-4</c:v>
                </c:pt>
                <c:pt idx="4">
                  <c:v>ШМ-5</c:v>
                </c:pt>
                <c:pt idx="5">
                  <c:v>2ШМ-1</c:v>
                </c:pt>
                <c:pt idx="6">
                  <c:v>2КО-3</c:v>
                </c:pt>
                <c:pt idx="7">
                  <c:v>2ШМ-6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100</c:v>
                </c:pt>
                <c:pt idx="1">
                  <c:v>85</c:v>
                </c:pt>
                <c:pt idx="2">
                  <c:v>72</c:v>
                </c:pt>
                <c:pt idx="3">
                  <c:v>50</c:v>
                </c:pt>
                <c:pt idx="4">
                  <c:v>50</c:v>
                </c:pt>
                <c:pt idx="5">
                  <c:v>75</c:v>
                </c:pt>
                <c:pt idx="6">
                  <c:v>92</c:v>
                </c:pt>
                <c:pt idx="7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803712"/>
        <c:axId val="184805248"/>
      </c:barChart>
      <c:catAx>
        <c:axId val="184803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4805248"/>
        <c:crosses val="autoZero"/>
        <c:auto val="1"/>
        <c:lblAlgn val="ctr"/>
        <c:lblOffset val="100"/>
        <c:noMultiLvlLbl val="0"/>
      </c:catAx>
      <c:valAx>
        <c:axId val="18480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80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26893696469522"/>
          <c:y val="0.37970587009957091"/>
          <c:w val="0.23357020852717628"/>
          <c:h val="0.24058825980085824"/>
        </c:manualLayout>
      </c:layout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baseline="0">
                <a:latin typeface="Times New Roman" pitchFamily="18" charset="0"/>
              </a:defRPr>
            </a:pPr>
            <a:r>
              <a:rPr lang="uk-UA" baseline="0">
                <a:latin typeface="Times New Roman" pitchFamily="18" charset="0"/>
              </a:rPr>
              <a:t>Кількість учнів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 всьго - 258 (2013- 2014)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Атестовані</c:v>
                </c:pt>
                <c:pt idx="1">
                  <c:v>Не атестовані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226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Кількість учнів всьго - 303 (2014-2015)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Атестовані</c:v>
                </c:pt>
                <c:pt idx="1">
                  <c:v>Не атестовані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276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5383552"/>
        <c:axId val="184746368"/>
      </c:barChart>
      <c:catAx>
        <c:axId val="185383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4746368"/>
        <c:crosses val="autoZero"/>
        <c:auto val="1"/>
        <c:lblAlgn val="ctr"/>
        <c:lblOffset val="100"/>
        <c:noMultiLvlLbl val="0"/>
      </c:catAx>
      <c:valAx>
        <c:axId val="184746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383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latin typeface="Times New Roman" pitchFamily="18" charset="0"/>
              </a:defRPr>
            </a:pPr>
            <a:r>
              <a:rPr lang="uk-UA" baseline="0" dirty="0" smtClean="0">
                <a:latin typeface="Times New Roman" pitchFamily="18" charset="0"/>
              </a:rPr>
              <a:t>Кількість учнів</a:t>
            </a:r>
            <a:endParaRPr lang="uk-UA" baseline="0" dirty="0">
              <a:latin typeface="Times New Roman" pitchFamily="18" charset="0"/>
            </a:endParaRPr>
          </a:p>
        </c:rich>
      </c:tx>
      <c:layout>
        <c:manualLayout>
          <c:xMode val="edge"/>
          <c:yMode val="edge"/>
          <c:x val="0.39748043531886285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3848333522238597E-2"/>
          <c:y val="9.66993039088197E-2"/>
          <c:w val="0.62179876769135201"/>
          <c:h val="0.72693781573289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Атестовані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Українська література</c:v>
                </c:pt>
                <c:pt idx="2">
                  <c:v>Історія</c:v>
                </c:pt>
                <c:pt idx="3">
                  <c:v>Іноземна мова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149</c:v>
                </c:pt>
                <c:pt idx="1">
                  <c:v>149</c:v>
                </c:pt>
                <c:pt idx="2">
                  <c:v>152</c:v>
                </c:pt>
                <c:pt idx="3">
                  <c:v>148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атестовані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Українська література</c:v>
                </c:pt>
                <c:pt idx="2">
                  <c:v>Історія</c:v>
                </c:pt>
                <c:pt idx="3">
                  <c:v>Іноземна мова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9</c:v>
                </c:pt>
                <c:pt idx="3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1-3б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Українська література</c:v>
                </c:pt>
                <c:pt idx="2">
                  <c:v>Історія</c:v>
                </c:pt>
                <c:pt idx="3">
                  <c:v>Іноземна мова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66</c:v>
                </c:pt>
                <c:pt idx="1">
                  <c:v>63</c:v>
                </c:pt>
                <c:pt idx="2">
                  <c:v>37</c:v>
                </c:pt>
                <c:pt idx="3">
                  <c:v>31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4-6б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Українська література</c:v>
                </c:pt>
                <c:pt idx="2">
                  <c:v>Історія</c:v>
                </c:pt>
                <c:pt idx="3">
                  <c:v>Іноземна мова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70</c:v>
                </c:pt>
                <c:pt idx="1">
                  <c:v>77</c:v>
                </c:pt>
                <c:pt idx="2">
                  <c:v>90</c:v>
                </c:pt>
                <c:pt idx="3">
                  <c:v>97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7-9б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Українська література</c:v>
                </c:pt>
                <c:pt idx="2">
                  <c:v>Історія</c:v>
                </c:pt>
                <c:pt idx="3">
                  <c:v>Іноземна мова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10-12б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Українська мова</c:v>
                </c:pt>
                <c:pt idx="1">
                  <c:v>Українська література</c:v>
                </c:pt>
                <c:pt idx="2">
                  <c:v>Історія</c:v>
                </c:pt>
                <c:pt idx="3">
                  <c:v>Іноземна мова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830976"/>
        <c:axId val="185099008"/>
      </c:barChart>
      <c:catAx>
        <c:axId val="18483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5099008"/>
        <c:crosses val="autoZero"/>
        <c:auto val="1"/>
        <c:lblAlgn val="ctr"/>
        <c:lblOffset val="100"/>
        <c:noMultiLvlLbl val="0"/>
      </c:catAx>
      <c:valAx>
        <c:axId val="18509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83097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>
        <c:manualLayout>
          <c:xMode val="edge"/>
          <c:yMode val="edge"/>
          <c:x val="0.80133628818785707"/>
          <c:y val="5.77889911648368E-3"/>
          <c:w val="0.19866371181214287"/>
          <c:h val="0.61423681194780233"/>
        </c:manualLayout>
      </c:layout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latin typeface="Times New Roman" pitchFamily="18" charset="0"/>
              </a:defRPr>
            </a:pPr>
            <a:r>
              <a:rPr lang="uk-UA" baseline="0" dirty="0" smtClean="0">
                <a:latin typeface="Times New Roman" pitchFamily="18" charset="0"/>
              </a:rPr>
              <a:t>Кількість учнів</a:t>
            </a:r>
            <a:endParaRPr lang="uk-UA" baseline="0" dirty="0">
              <a:latin typeface="Times New Roman" pitchFamily="18" charset="0"/>
            </a:endParaRPr>
          </a:p>
        </c:rich>
      </c:tx>
      <c:layout>
        <c:manualLayout>
          <c:xMode val="edge"/>
          <c:yMode val="edge"/>
          <c:x val="0.43229411205807833"/>
          <c:y val="1.511736791150189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9250902562544804E-2"/>
          <c:y val="8.6767343311060674E-2"/>
          <c:w val="0.64917844095540667"/>
          <c:h val="0.77155792213563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Атестовані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Українське ділове мовлення</c:v>
                </c:pt>
                <c:pt idx="1">
                  <c:v>Світова література</c:v>
                </c:pt>
                <c:pt idx="2">
                  <c:v>Правознавство</c:v>
                </c:pt>
                <c:pt idx="3">
                  <c:v>Географія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93</c:v>
                </c:pt>
                <c:pt idx="2">
                  <c:v>90</c:v>
                </c:pt>
                <c:pt idx="3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атестовані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Українське ділове мовлення</c:v>
                </c:pt>
                <c:pt idx="1">
                  <c:v>Світова література</c:v>
                </c:pt>
                <c:pt idx="2">
                  <c:v>Правознавство</c:v>
                </c:pt>
                <c:pt idx="3">
                  <c:v>Географія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1-3б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Українське ділове мовлення</c:v>
                </c:pt>
                <c:pt idx="1">
                  <c:v>Світова література</c:v>
                </c:pt>
                <c:pt idx="2">
                  <c:v>Правознавство</c:v>
                </c:pt>
                <c:pt idx="3">
                  <c:v>Географія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24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4-6б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Українське ділове мовлення</c:v>
                </c:pt>
                <c:pt idx="1">
                  <c:v>Світова література</c:v>
                </c:pt>
                <c:pt idx="2">
                  <c:v>Правознавство</c:v>
                </c:pt>
                <c:pt idx="3">
                  <c:v>Географія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38</c:v>
                </c:pt>
                <c:pt idx="1">
                  <c:v>43</c:v>
                </c:pt>
                <c:pt idx="2">
                  <c:v>68</c:v>
                </c:pt>
                <c:pt idx="3">
                  <c:v>64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7-9б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Українське ділове мовлення</c:v>
                </c:pt>
                <c:pt idx="1">
                  <c:v>Світова література</c:v>
                </c:pt>
                <c:pt idx="2">
                  <c:v>Правознавство</c:v>
                </c:pt>
                <c:pt idx="3">
                  <c:v>Географія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</c:v>
                </c:pt>
                <c:pt idx="1">
                  <c:v>16</c:v>
                </c:pt>
                <c:pt idx="2">
                  <c:v>12</c:v>
                </c:pt>
                <c:pt idx="3">
                  <c:v>17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10-12б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Українське ділове мовлення</c:v>
                </c:pt>
                <c:pt idx="1">
                  <c:v>Світова література</c:v>
                </c:pt>
                <c:pt idx="2">
                  <c:v>Правознавство</c:v>
                </c:pt>
                <c:pt idx="3">
                  <c:v>Географія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30016"/>
        <c:axId val="185431552"/>
      </c:barChart>
      <c:catAx>
        <c:axId val="185430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ctr" anchorCtr="0"/>
          <a:lstStyle/>
          <a:p>
            <a:pPr>
              <a:defRPr sz="1200" normalizeH="0" baseline="0">
                <a:latin typeface="Times New Roman" pitchFamily="18" charset="0"/>
              </a:defRPr>
            </a:pPr>
            <a:endParaRPr lang="ru-RU"/>
          </a:p>
        </c:txPr>
        <c:crossAx val="185431552"/>
        <c:crosses val="autoZero"/>
        <c:auto val="1"/>
        <c:lblAlgn val="ctr"/>
        <c:lblOffset val="100"/>
        <c:noMultiLvlLbl val="0"/>
      </c:catAx>
      <c:valAx>
        <c:axId val="18543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43001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latin typeface="Times New Roman" pitchFamily="18" charset="0"/>
              </a:defRPr>
            </a:pPr>
            <a:r>
              <a:rPr lang="uk-UA" baseline="0" dirty="0" smtClean="0">
                <a:latin typeface="Times New Roman" pitchFamily="18" charset="0"/>
              </a:rPr>
              <a:t>Кількість учнів</a:t>
            </a:r>
            <a:endParaRPr lang="uk-UA" baseline="0" dirty="0">
              <a:latin typeface="Times New Roman" pitchFamily="18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8.3348565925925239E-2"/>
          <c:y val="8.316793734116569E-2"/>
          <c:w val="0.70165726736347167"/>
          <c:h val="0.81658542682164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Атестоване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Фізика</c:v>
                </c:pt>
                <c:pt idx="1">
                  <c:v>Біологія</c:v>
                </c:pt>
                <c:pt idx="2">
                  <c:v>Хімія</c:v>
                </c:pt>
                <c:pt idx="3">
                  <c:v>Алгебра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129</c:v>
                </c:pt>
                <c:pt idx="1">
                  <c:v>128</c:v>
                </c:pt>
                <c:pt idx="2">
                  <c:v>135</c:v>
                </c:pt>
                <c:pt idx="3">
                  <c:v>149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атестовані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Фізика</c:v>
                </c:pt>
                <c:pt idx="1">
                  <c:v>Біологія</c:v>
                </c:pt>
                <c:pt idx="2">
                  <c:v>Хімія</c:v>
                </c:pt>
                <c:pt idx="3">
                  <c:v>Алгебра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11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1-3б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Фізика</c:v>
                </c:pt>
                <c:pt idx="1">
                  <c:v>Біологія</c:v>
                </c:pt>
                <c:pt idx="2">
                  <c:v>Хімія</c:v>
                </c:pt>
                <c:pt idx="3">
                  <c:v>Алгебра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46</c:v>
                </c:pt>
                <c:pt idx="1">
                  <c:v>46</c:v>
                </c:pt>
                <c:pt idx="2">
                  <c:v>62</c:v>
                </c:pt>
                <c:pt idx="3">
                  <c:v>57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4-6б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Фізика</c:v>
                </c:pt>
                <c:pt idx="1">
                  <c:v>Біологія</c:v>
                </c:pt>
                <c:pt idx="2">
                  <c:v>Хімія</c:v>
                </c:pt>
                <c:pt idx="3">
                  <c:v>Алгебра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78</c:v>
                </c:pt>
                <c:pt idx="1">
                  <c:v>62</c:v>
                </c:pt>
                <c:pt idx="2">
                  <c:v>69</c:v>
                </c:pt>
                <c:pt idx="3">
                  <c:v>79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7-9б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Фізика</c:v>
                </c:pt>
                <c:pt idx="1">
                  <c:v>Біологія</c:v>
                </c:pt>
                <c:pt idx="2">
                  <c:v>Хімія</c:v>
                </c:pt>
                <c:pt idx="3">
                  <c:v>Алгебра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</c:v>
                </c:pt>
                <c:pt idx="1">
                  <c:v>20</c:v>
                </c:pt>
                <c:pt idx="2">
                  <c:v>4</c:v>
                </c:pt>
                <c:pt idx="3">
                  <c:v>13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10-12б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Фізика</c:v>
                </c:pt>
                <c:pt idx="1">
                  <c:v>Біологія</c:v>
                </c:pt>
                <c:pt idx="2">
                  <c:v>Хімія</c:v>
                </c:pt>
                <c:pt idx="3">
                  <c:v>Алгебра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729408"/>
        <c:axId val="185730944"/>
      </c:barChart>
      <c:catAx>
        <c:axId val="18572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5730944"/>
        <c:crosses val="autoZero"/>
        <c:auto val="1"/>
        <c:lblAlgn val="ctr"/>
        <c:lblOffset val="100"/>
        <c:noMultiLvlLbl val="0"/>
      </c:catAx>
      <c:valAx>
        <c:axId val="18573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729408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latin typeface="Times New Roman" pitchFamily="18" charset="0"/>
              </a:defRPr>
            </a:pPr>
            <a:r>
              <a:rPr lang="uk-UA" baseline="0" dirty="0" smtClean="0">
                <a:latin typeface="Times New Roman" pitchFamily="18" charset="0"/>
              </a:rPr>
              <a:t>Кількість учнів</a:t>
            </a:r>
            <a:endParaRPr lang="uk-UA" baseline="0" dirty="0">
              <a:latin typeface="Times New Roman" pitchFamily="18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3024468227676428E-2"/>
          <c:y val="9.6395450568678917E-2"/>
          <c:w val="0.70787971369384139"/>
          <c:h val="0.79877661125692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Атестовані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Геометрія</c:v>
                </c:pt>
                <c:pt idx="1">
                  <c:v>Економіка</c:v>
                </c:pt>
                <c:pt idx="2">
                  <c:v>Інформатика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151</c:v>
                </c:pt>
                <c:pt idx="1">
                  <c:v>61</c:v>
                </c:pt>
                <c:pt idx="2">
                  <c:v>121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атестовані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Геометрія</c:v>
                </c:pt>
                <c:pt idx="1">
                  <c:v>Економіка</c:v>
                </c:pt>
                <c:pt idx="2">
                  <c:v>Інформатика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1-3б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Геометрія</c:v>
                </c:pt>
                <c:pt idx="1">
                  <c:v>Економіка</c:v>
                </c:pt>
                <c:pt idx="2">
                  <c:v>Інформатика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57</c:v>
                </c:pt>
                <c:pt idx="1">
                  <c:v>15</c:v>
                </c:pt>
                <c:pt idx="2">
                  <c:v>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4-6б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Геометрія</c:v>
                </c:pt>
                <c:pt idx="1">
                  <c:v>Економіка</c:v>
                </c:pt>
                <c:pt idx="2">
                  <c:v>Інформатика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83</c:v>
                </c:pt>
                <c:pt idx="1">
                  <c:v>37</c:v>
                </c:pt>
                <c:pt idx="2">
                  <c:v>66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7-9б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Геометрія</c:v>
                </c:pt>
                <c:pt idx="1">
                  <c:v>Економіка</c:v>
                </c:pt>
                <c:pt idx="2">
                  <c:v>Інформатика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11</c:v>
                </c:pt>
                <c:pt idx="1">
                  <c:v>9</c:v>
                </c:pt>
                <c:pt idx="2">
                  <c:v>23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10-12б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Геометрія</c:v>
                </c:pt>
                <c:pt idx="1">
                  <c:v>Економіка</c:v>
                </c:pt>
                <c:pt idx="2">
                  <c:v>Інформатика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217216"/>
        <c:axId val="186218752"/>
      </c:barChart>
      <c:catAx>
        <c:axId val="186217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6218752"/>
        <c:crosses val="autoZero"/>
        <c:auto val="1"/>
        <c:lblAlgn val="ctr"/>
        <c:lblOffset val="100"/>
        <c:noMultiLvlLbl val="0"/>
      </c:catAx>
      <c:valAx>
        <c:axId val="18621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21721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latin typeface="Times New Roman" pitchFamily="18" charset="0"/>
              </a:defRPr>
            </a:pPr>
            <a:r>
              <a:rPr lang="uk-UA" baseline="0" dirty="0" smtClean="0">
                <a:latin typeface="Times New Roman" pitchFamily="18" charset="0"/>
              </a:rPr>
              <a:t>Кількість учнів</a:t>
            </a:r>
            <a:endParaRPr lang="uk-UA" baseline="0" dirty="0">
              <a:latin typeface="Times New Roman" pitchFamily="18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4659259948044912E-2"/>
          <c:y val="8.316793734116569E-2"/>
          <c:w val="0.71353827898957645"/>
          <c:h val="0.81658542682164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Атестовані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Креслення</c:v>
                </c:pt>
                <c:pt idx="1">
                  <c:v>ОПЗ</c:v>
                </c:pt>
                <c:pt idx="2">
                  <c:v>Електротехніка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184</c:v>
                </c:pt>
                <c:pt idx="1">
                  <c:v>187</c:v>
                </c:pt>
                <c:pt idx="2">
                  <c:v>160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атестовані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Креслення</c:v>
                </c:pt>
                <c:pt idx="1">
                  <c:v>ОПЗ</c:v>
                </c:pt>
                <c:pt idx="2">
                  <c:v>Електротехніка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1-3б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Креслення</c:v>
                </c:pt>
                <c:pt idx="1">
                  <c:v>ОПЗ</c:v>
                </c:pt>
                <c:pt idx="2">
                  <c:v>Електротехніка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32</c:v>
                </c:pt>
                <c:pt idx="1">
                  <c:v>7</c:v>
                </c:pt>
                <c:pt idx="2">
                  <c:v>24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4-6б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Креслення</c:v>
                </c:pt>
                <c:pt idx="1">
                  <c:v>ОПЗ</c:v>
                </c:pt>
                <c:pt idx="2">
                  <c:v>Електротехніка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117</c:v>
                </c:pt>
                <c:pt idx="1">
                  <c:v>127</c:v>
                </c:pt>
                <c:pt idx="2">
                  <c:v>90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7-9б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Креслення</c:v>
                </c:pt>
                <c:pt idx="1">
                  <c:v>ОПЗ</c:v>
                </c:pt>
                <c:pt idx="2">
                  <c:v>Електротехніка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29</c:v>
                </c:pt>
                <c:pt idx="1">
                  <c:v>43</c:v>
                </c:pt>
                <c:pt idx="2">
                  <c:v>40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10-12б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Креслення</c:v>
                </c:pt>
                <c:pt idx="1">
                  <c:v>ОПЗ</c:v>
                </c:pt>
                <c:pt idx="2">
                  <c:v>Електротехніка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267136"/>
        <c:axId val="186268672"/>
      </c:barChart>
      <c:catAx>
        <c:axId val="186267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6268672"/>
        <c:crosses val="autoZero"/>
        <c:auto val="1"/>
        <c:lblAlgn val="ctr"/>
        <c:lblOffset val="100"/>
        <c:noMultiLvlLbl val="0"/>
      </c:catAx>
      <c:valAx>
        <c:axId val="186268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26713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baseline="0" dirty="0" smtClean="0">
                <a:latin typeface="Times New Roman" pitchFamily="18" charset="0"/>
              </a:rPr>
              <a:t>Кількість учнів</a:t>
            </a:r>
            <a:endParaRPr lang="uk-UA" baseline="0" dirty="0">
              <a:latin typeface="Times New Roman" pitchFamily="18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3759379705662806E-2"/>
          <c:y val="0.11226846644169479"/>
          <c:w val="0.70943342443781487"/>
          <c:h val="0.81516560429946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Атестовані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Захист В</c:v>
                </c:pt>
                <c:pt idx="1">
                  <c:v>Осн.гал.ек</c:v>
                </c:pt>
                <c:pt idx="2">
                  <c:v>Інформаційні.т</c:v>
                </c:pt>
                <c:pt idx="3">
                  <c:v>Фізична 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158</c:v>
                </c:pt>
                <c:pt idx="1">
                  <c:v>173</c:v>
                </c:pt>
                <c:pt idx="2">
                  <c:v>200</c:v>
                </c:pt>
                <c:pt idx="3">
                  <c:v>199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атестовані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Захист В</c:v>
                </c:pt>
                <c:pt idx="1">
                  <c:v>Осн.гал.ек</c:v>
                </c:pt>
                <c:pt idx="2">
                  <c:v>Інформаційні.т</c:v>
                </c:pt>
                <c:pt idx="3">
                  <c:v>Фізична культура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1-3б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Захист В</c:v>
                </c:pt>
                <c:pt idx="1">
                  <c:v>Осн.гал.ек</c:v>
                </c:pt>
                <c:pt idx="2">
                  <c:v>Інформаційні.т</c:v>
                </c:pt>
                <c:pt idx="3">
                  <c:v>Фізична культура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</c:v>
                </c:pt>
                <c:pt idx="1">
                  <c:v>22</c:v>
                </c:pt>
                <c:pt idx="2">
                  <c:v>21</c:v>
                </c:pt>
                <c:pt idx="3">
                  <c:v>28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4-6б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Захист В</c:v>
                </c:pt>
                <c:pt idx="1">
                  <c:v>Осн.гал.ек</c:v>
                </c:pt>
                <c:pt idx="2">
                  <c:v>Інформаційні.т</c:v>
                </c:pt>
                <c:pt idx="3">
                  <c:v>Фізична культура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66</c:v>
                </c:pt>
                <c:pt idx="1">
                  <c:v>120</c:v>
                </c:pt>
                <c:pt idx="2">
                  <c:v>111</c:v>
                </c:pt>
                <c:pt idx="3">
                  <c:v>61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7-9б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Захист В</c:v>
                </c:pt>
                <c:pt idx="1">
                  <c:v>Осн.гал.ек</c:v>
                </c:pt>
                <c:pt idx="2">
                  <c:v>Інформаційні.т</c:v>
                </c:pt>
                <c:pt idx="3">
                  <c:v>Фізична культура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43</c:v>
                </c:pt>
                <c:pt idx="1">
                  <c:v>31</c:v>
                </c:pt>
                <c:pt idx="2">
                  <c:v>59</c:v>
                </c:pt>
                <c:pt idx="3">
                  <c:v>74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10-12б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Захист В</c:v>
                </c:pt>
                <c:pt idx="1">
                  <c:v>Осн.гал.ек</c:v>
                </c:pt>
                <c:pt idx="2">
                  <c:v>Інформаційні.т</c:v>
                </c:pt>
                <c:pt idx="3">
                  <c:v>Фізична культура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42</c:v>
                </c:pt>
                <c:pt idx="1">
                  <c:v>0</c:v>
                </c:pt>
                <c:pt idx="2">
                  <c:v>2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562816"/>
        <c:axId val="186572800"/>
      </c:barChart>
      <c:catAx>
        <c:axId val="186562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ru-RU"/>
          </a:p>
        </c:txPr>
        <c:crossAx val="186572800"/>
        <c:crosses val="autoZero"/>
        <c:auto val="1"/>
        <c:lblAlgn val="ctr"/>
        <c:lblOffset val="100"/>
        <c:noMultiLvlLbl val="0"/>
      </c:catAx>
      <c:valAx>
        <c:axId val="18657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56281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Низький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  <c:pt idx="1">
                  <c:v>129</c:v>
                </c:pt>
                <c:pt idx="2">
                  <c:v>88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Низький рівень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17.600000000000001</c:v>
                </c:pt>
                <c:pt idx="1">
                  <c:v>47.3</c:v>
                </c:pt>
                <c:pt idx="2">
                  <c:v>32.299999999999997</c:v>
                </c:pt>
                <c:pt idx="3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607872"/>
        <c:axId val="186617856"/>
      </c:barChart>
      <c:catAx>
        <c:axId val="186607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6617856"/>
        <c:crosses val="autoZero"/>
        <c:auto val="1"/>
        <c:lblAlgn val="ctr"/>
        <c:lblOffset val="100"/>
        <c:noMultiLvlLbl val="0"/>
      </c:catAx>
      <c:valAx>
        <c:axId val="18661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607872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фізика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успішність 4-12б</c:v>
                </c:pt>
                <c:pt idx="1">
                  <c:v>успішність 7-12б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алгебра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успішність 4-12б</c:v>
                </c:pt>
                <c:pt idx="1">
                  <c:v>успішність 7-12б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геометрія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успішність 4-12б</c:v>
                </c:pt>
                <c:pt idx="1">
                  <c:v>успішність 7-12б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хімія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успішність 4-12б</c:v>
                </c:pt>
                <c:pt idx="1">
                  <c:v>успішність 7-12б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6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укр. мова та літ.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успішність 4-12б</c:v>
                </c:pt>
                <c:pt idx="1">
                  <c:v>успішність 7-12б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38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179328"/>
        <c:axId val="140180864"/>
      </c:barChart>
      <c:catAx>
        <c:axId val="14017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40180864"/>
        <c:crosses val="autoZero"/>
        <c:auto val="1"/>
        <c:lblAlgn val="ctr"/>
        <c:lblOffset val="100"/>
        <c:noMultiLvlLbl val="0"/>
      </c:catAx>
      <c:valAx>
        <c:axId val="14018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179328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диплом КР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Кількість учнів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Довідка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Кількість учнів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 відзнакою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Кількість учнів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Вище встановлені розряди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Кількість учнів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нижче встановлені розряди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Кількість учнів 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Працевлаштокано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Кількість учнів 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108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Продовжують навчання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Кількість учнів 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не працевлаштовано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Кількість учнів 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30336"/>
        <c:axId val="92836224"/>
      </c:barChart>
      <c:catAx>
        <c:axId val="92830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latin typeface="Times New Roman" pitchFamily="18" charset="0"/>
              </a:defRPr>
            </a:pPr>
            <a:endParaRPr lang="ru-RU"/>
          </a:p>
        </c:txPr>
        <c:crossAx val="92836224"/>
        <c:crosses val="autoZero"/>
        <c:auto val="1"/>
        <c:lblAlgn val="ctr"/>
        <c:lblOffset val="100"/>
        <c:noMultiLvlLbl val="0"/>
      </c:catAx>
      <c:valAx>
        <c:axId val="9283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8303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 мова і літ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учасників</c:v>
                </c:pt>
                <c:pt idx="1">
                  <c:v>кількість призових місць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іноземна мова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учасників</c:v>
                </c:pt>
                <c:pt idx="1">
                  <c:v>кількість призових місць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історія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учасників</c:v>
                </c:pt>
                <c:pt idx="1">
                  <c:v>кількість призових місць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правознавство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учасників</c:v>
                </c:pt>
                <c:pt idx="1">
                  <c:v>кількість призових місць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15</c:v>
                </c:pt>
                <c:pt idx="1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інформатика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учасників</c:v>
                </c:pt>
                <c:pt idx="1">
                  <c:v>кількість призових місць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7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291712"/>
        <c:axId val="186293248"/>
      </c:barChart>
      <c:catAx>
        <c:axId val="186291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6293248"/>
        <c:crosses val="autoZero"/>
        <c:auto val="1"/>
        <c:lblAlgn val="ctr"/>
        <c:lblOffset val="100"/>
        <c:noMultiLvlLbl val="0"/>
      </c:catAx>
      <c:valAx>
        <c:axId val="18629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291712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07012607759324E-2"/>
          <c:y val="3.5289137074257383E-2"/>
          <c:w val="0.69505317127484378"/>
          <c:h val="0.785093302306962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Лист1!$A$2:$A$3</c:f>
              <c:strCache>
                <c:ptCount val="2"/>
                <c:pt idx="0">
                  <c:v>кількість учасників</c:v>
                </c:pt>
                <c:pt idx="1">
                  <c:v>кількість призових місць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фізика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учасників</c:v>
                </c:pt>
                <c:pt idx="1">
                  <c:v>кількість призових місць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хімія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учасників</c:v>
                </c:pt>
                <c:pt idx="1">
                  <c:v>кількість призових місць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</c:v>
                </c:pt>
                <c:pt idx="1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біологія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учасників</c:v>
                </c:pt>
                <c:pt idx="1">
                  <c:v>кількість призових місць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15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965440"/>
        <c:axId val="187966976"/>
      </c:barChart>
      <c:catAx>
        <c:axId val="187965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7966976"/>
        <c:crosses val="autoZero"/>
        <c:auto val="1"/>
        <c:lblAlgn val="ctr"/>
        <c:lblOffset val="100"/>
        <c:noMultiLvlLbl val="0"/>
      </c:catAx>
      <c:valAx>
        <c:axId val="18796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965440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egendEntry>
        <c:idx val="4"/>
        <c:delete val="1"/>
      </c:legendEntry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2009/2010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2010/2011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93480101608806E-3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2011/2012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2012/2013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2013/2014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2014/2015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Рейтинг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014976"/>
        <c:axId val="188016512"/>
      </c:barChart>
      <c:catAx>
        <c:axId val="188014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88016512"/>
        <c:crosses val="autoZero"/>
        <c:auto val="1"/>
        <c:lblAlgn val="ctr"/>
        <c:lblOffset val="100"/>
        <c:noMultiLvlLbl val="0"/>
      </c:catAx>
      <c:valAx>
        <c:axId val="18801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014976"/>
        <c:crosses val="autoZero"/>
        <c:crossBetween val="between"/>
      </c:valAx>
      <c:spPr>
        <a:gradFill>
          <a:gsLst>
            <a:gs pos="0">
              <a:schemeClr val="bg2">
                <a:lumMod val="9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526572302932918E-2"/>
          <c:y val="3.8194392367620712E-2"/>
          <c:w val="0.93647337055590318"/>
          <c:h val="0.79336280126892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 в групі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Математика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Іноземна мова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1-3б2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Математика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Іноземна мова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2</c:v>
                </c:pt>
                <c:pt idx="3">
                  <c:v>13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4-6б2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Математика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Іноземна мова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</c:v>
                </c:pt>
                <c:pt idx="1">
                  <c:v>15</c:v>
                </c:pt>
                <c:pt idx="2">
                  <c:v>16</c:v>
                </c:pt>
                <c:pt idx="3">
                  <c:v>6</c:v>
                </c:pt>
                <c:pt idx="4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7-9б2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Математика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Іноземна мова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10-12б2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Математика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Іноземна мова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152832"/>
        <c:axId val="188633856"/>
      </c:barChart>
      <c:catAx>
        <c:axId val="188152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  <c:crossAx val="188633856"/>
        <c:crosses val="autoZero"/>
        <c:auto val="1"/>
        <c:lblAlgn val="ctr"/>
        <c:lblOffset val="100"/>
        <c:noMultiLvlLbl val="0"/>
      </c:catAx>
      <c:valAx>
        <c:axId val="18863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152832"/>
        <c:crosses val="autoZero"/>
        <c:crossBetween val="between"/>
      </c:valAx>
      <c:spPr>
        <a:gradFill>
          <a:gsLst>
            <a:gs pos="0">
              <a:schemeClr val="accent1">
                <a:lumMod val="20000"/>
                <a:lumOff val="8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b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 які складали іспит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Історія України</c:v>
                </c:pt>
                <c:pt idx="2">
                  <c:v>Фізика</c:v>
                </c:pt>
                <c:pt idx="3">
                  <c:v>Математика</c:v>
                </c:pt>
                <c:pt idx="4">
                  <c:v>Хімія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</c:v>
                </c:pt>
                <c:pt idx="1">
                  <c:v>15</c:v>
                </c:pt>
                <c:pt idx="2">
                  <c:v>15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1-3б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Історія України</c:v>
                </c:pt>
                <c:pt idx="2">
                  <c:v>Фізика</c:v>
                </c:pt>
                <c:pt idx="3">
                  <c:v>Математика</c:v>
                </c:pt>
                <c:pt idx="4">
                  <c:v>Хімія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4-6б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Історія України</c:v>
                </c:pt>
                <c:pt idx="2">
                  <c:v>Фізика</c:v>
                </c:pt>
                <c:pt idx="3">
                  <c:v>Математика</c:v>
                </c:pt>
                <c:pt idx="4">
                  <c:v>Хімія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19</c:v>
                </c:pt>
                <c:pt idx="1">
                  <c:v>12</c:v>
                </c:pt>
                <c:pt idx="2">
                  <c:v>12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7-9б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Історія України</c:v>
                </c:pt>
                <c:pt idx="2">
                  <c:v>Фізика</c:v>
                </c:pt>
                <c:pt idx="3">
                  <c:v>Математика</c:v>
                </c:pt>
                <c:pt idx="4">
                  <c:v>Хімія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10-12б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Українська мова</c:v>
                </c:pt>
                <c:pt idx="1">
                  <c:v>Історія України</c:v>
                </c:pt>
                <c:pt idx="2">
                  <c:v>Фізика</c:v>
                </c:pt>
                <c:pt idx="3">
                  <c:v>Математика</c:v>
                </c:pt>
                <c:pt idx="4">
                  <c:v>Хімія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655488"/>
        <c:axId val="188657024"/>
      </c:barChart>
      <c:catAx>
        <c:axId val="188655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  <c:crossAx val="188657024"/>
        <c:crosses val="autoZero"/>
        <c:auto val="1"/>
        <c:lblAlgn val="ctr"/>
        <c:lblOffset val="100"/>
        <c:noMultiLvlLbl val="0"/>
      </c:catAx>
      <c:valAx>
        <c:axId val="18865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655488"/>
        <c:crosses val="autoZero"/>
        <c:crossBetween val="between"/>
      </c:valAx>
      <c:spPr>
        <a:gradFill>
          <a:gsLst>
            <a:gs pos="0">
              <a:schemeClr val="accent1">
                <a:lumMod val="20000"/>
                <a:lumOff val="8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b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2011/2012н.р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uk-UA" smtClean="0"/>
                      <a:t>місце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МГК</c:v>
                </c:pt>
                <c:pt idx="1">
                  <c:v>Столяр будівельний</c:v>
                </c:pt>
                <c:pt idx="2">
                  <c:v>Маляр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2012/2013н.р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uk-UA" smtClean="0"/>
                      <a:t>місце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МГК</c:v>
                </c:pt>
                <c:pt idx="1">
                  <c:v>Столяр будівельний</c:v>
                </c:pt>
                <c:pt idx="2">
                  <c:v>Маляр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2013/2014н.р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uk-UA" smtClean="0"/>
                      <a:t>місце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МГК</c:v>
                </c:pt>
                <c:pt idx="1">
                  <c:v>Столяр будівельний</c:v>
                </c:pt>
                <c:pt idx="2">
                  <c:v>Маляр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803712"/>
        <c:axId val="188883328"/>
      </c:barChart>
      <c:catAx>
        <c:axId val="188803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latin typeface="Times New Roman" pitchFamily="18" charset="0"/>
              </a:defRPr>
            </a:pPr>
            <a:endParaRPr lang="ru-RU"/>
          </a:p>
        </c:txPr>
        <c:crossAx val="188883328"/>
        <c:crosses val="autoZero"/>
        <c:auto val="1"/>
        <c:lblAlgn val="ctr"/>
        <c:lblOffset val="100"/>
        <c:noMultiLvlLbl val="0"/>
      </c:catAx>
      <c:valAx>
        <c:axId val="188883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803712"/>
        <c:crosses val="autoZero"/>
        <c:crossBetween val="between"/>
      </c:valAx>
      <c:spPr>
        <a:gradFill>
          <a:gsLst>
            <a:gs pos="0">
              <a:schemeClr val="accent4">
                <a:lumMod val="40000"/>
                <a:lumOff val="6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b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  <c:pt idx="6">
                  <c:v>Липень </c:v>
                </c:pt>
                <c:pt idx="7">
                  <c:v>Серпень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301</c:v>
                </c:pt>
                <c:pt idx="1">
                  <c:v>301</c:v>
                </c:pt>
                <c:pt idx="2">
                  <c:v>280</c:v>
                </c:pt>
                <c:pt idx="3">
                  <c:v>270</c:v>
                </c:pt>
                <c:pt idx="4">
                  <c:v>270</c:v>
                </c:pt>
                <c:pt idx="5">
                  <c:v>258</c:v>
                </c:pt>
                <c:pt idx="6">
                  <c:v>128</c:v>
                </c:pt>
                <c:pt idx="7">
                  <c:v>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57472"/>
        <c:axId val="92859008"/>
      </c:barChart>
      <c:catAx>
        <c:axId val="92857472"/>
        <c:scaling>
          <c:orientation val="minMax"/>
        </c:scaling>
        <c:delete val="0"/>
        <c:axPos val="b"/>
        <c:majorTickMark val="out"/>
        <c:minorTickMark val="none"/>
        <c:tickLblPos val="nextTo"/>
        <c:crossAx val="92859008"/>
        <c:crosses val="autoZero"/>
        <c:auto val="1"/>
        <c:lblAlgn val="ctr"/>
        <c:lblOffset val="100"/>
        <c:noMultiLvlLbl val="0"/>
      </c:catAx>
      <c:valAx>
        <c:axId val="9285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857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Вересень</c:v>
                </c:pt>
                <c:pt idx="1">
                  <c:v>Жовтень</c:v>
                </c:pt>
                <c:pt idx="2">
                  <c:v>Листопад</c:v>
                </c:pt>
                <c:pt idx="3">
                  <c:v>Грудень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282</c:v>
                </c:pt>
                <c:pt idx="1">
                  <c:v>302</c:v>
                </c:pt>
                <c:pt idx="2">
                  <c:v>298</c:v>
                </c:pt>
                <c:pt idx="3">
                  <c:v>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41632"/>
        <c:axId val="92743168"/>
      </c:barChart>
      <c:catAx>
        <c:axId val="92741632"/>
        <c:scaling>
          <c:orientation val="minMax"/>
        </c:scaling>
        <c:delete val="0"/>
        <c:axPos val="b"/>
        <c:majorTickMark val="out"/>
        <c:minorTickMark val="none"/>
        <c:tickLblPos val="nextTo"/>
        <c:crossAx val="92743168"/>
        <c:crosses val="autoZero"/>
        <c:auto val="1"/>
        <c:lblAlgn val="ctr"/>
        <c:lblOffset val="100"/>
        <c:noMultiLvlLbl val="0"/>
      </c:catAx>
      <c:valAx>
        <c:axId val="9274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41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Групи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1.6934801016088067E-3"/>
                  <c:y val="-7.40740740740741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854360711261643E-2"/>
                  <c:y val="-8.46560846560846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Лист1!$A$2:$A$16</c:f>
              <c:strCache>
                <c:ptCount val="15"/>
                <c:pt idx="0">
                  <c:v>1ШМ-11</c:v>
                </c:pt>
                <c:pt idx="1">
                  <c:v>ШМ-12</c:v>
                </c:pt>
                <c:pt idx="2">
                  <c:v>ШМ-1</c:v>
                </c:pt>
                <c:pt idx="3">
                  <c:v>КО-3</c:v>
                </c:pt>
                <c:pt idx="4">
                  <c:v>П-4</c:v>
                </c:pt>
                <c:pt idx="5">
                  <c:v>МГК-5</c:v>
                </c:pt>
                <c:pt idx="6">
                  <c:v>ШМ-6</c:v>
                </c:pt>
                <c:pt idx="7">
                  <c:v>С-21</c:v>
                </c:pt>
                <c:pt idx="8">
                  <c:v>ШМ-22</c:v>
                </c:pt>
                <c:pt idx="9">
                  <c:v>2ШМ-1</c:v>
                </c:pt>
                <c:pt idx="10">
                  <c:v>2М-2</c:v>
                </c:pt>
                <c:pt idx="11">
                  <c:v>2КО-3</c:v>
                </c:pt>
                <c:pt idx="12">
                  <c:v>2ШМ-6</c:v>
                </c:pt>
                <c:pt idx="13">
                  <c:v>СМЕ-31</c:v>
                </c:pt>
                <c:pt idx="14">
                  <c:v>ШМ-32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24</c:v>
                </c:pt>
                <c:pt idx="1">
                  <c:v>25</c:v>
                </c:pt>
                <c:pt idx="2">
                  <c:v>13</c:v>
                </c:pt>
                <c:pt idx="3">
                  <c:v>14</c:v>
                </c:pt>
                <c:pt idx="4">
                  <c:v>27</c:v>
                </c:pt>
                <c:pt idx="5">
                  <c:v>20</c:v>
                </c:pt>
                <c:pt idx="6">
                  <c:v>26</c:v>
                </c:pt>
                <c:pt idx="7">
                  <c:v>15</c:v>
                </c:pt>
                <c:pt idx="8">
                  <c:v>24</c:v>
                </c:pt>
                <c:pt idx="9">
                  <c:v>9</c:v>
                </c:pt>
                <c:pt idx="10">
                  <c:v>12</c:v>
                </c:pt>
                <c:pt idx="11">
                  <c:v>13</c:v>
                </c:pt>
                <c:pt idx="12">
                  <c:v>22</c:v>
                </c:pt>
                <c:pt idx="13">
                  <c:v>22</c:v>
                </c:pt>
                <c:pt idx="1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4377219359011124"/>
          <c:y val="0"/>
          <c:w val="0.14606692580023606"/>
          <c:h val="0.9426677915260592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Групи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8.0473034436629193E-3"/>
                  <c:y val="-5.87897641002851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3.91931760668567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Лист1!$A$2:$A$16</c:f>
              <c:strCache>
                <c:ptCount val="15"/>
                <c:pt idx="0">
                  <c:v>1ШМ-11</c:v>
                </c:pt>
                <c:pt idx="1">
                  <c:v>ШМ-12</c:v>
                </c:pt>
                <c:pt idx="2">
                  <c:v>С-11</c:v>
                </c:pt>
                <c:pt idx="3">
                  <c:v>МЕ-13</c:v>
                </c:pt>
                <c:pt idx="4">
                  <c:v>ШМ-1</c:v>
                </c:pt>
                <c:pt idx="5">
                  <c:v>М-2</c:v>
                </c:pt>
                <c:pt idx="6">
                  <c:v>КО-3</c:v>
                </c:pt>
                <c:pt idx="7">
                  <c:v>М-4</c:v>
                </c:pt>
                <c:pt idx="8">
                  <c:v>ШМ-5</c:v>
                </c:pt>
                <c:pt idx="9">
                  <c:v>ШМ-22</c:v>
                </c:pt>
                <c:pt idx="10">
                  <c:v>2ШМ-1</c:v>
                </c:pt>
                <c:pt idx="11">
                  <c:v>2КО-3</c:v>
                </c:pt>
                <c:pt idx="12">
                  <c:v>2ШМ-6</c:v>
                </c:pt>
                <c:pt idx="13">
                  <c:v>С-31</c:v>
                </c:pt>
                <c:pt idx="14">
                  <c:v>ШМ-32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30</c:v>
                </c:pt>
                <c:pt idx="1">
                  <c:v>29</c:v>
                </c:pt>
                <c:pt idx="2">
                  <c:v>16</c:v>
                </c:pt>
                <c:pt idx="3">
                  <c:v>17</c:v>
                </c:pt>
                <c:pt idx="4">
                  <c:v>15</c:v>
                </c:pt>
                <c:pt idx="5">
                  <c:v>13</c:v>
                </c:pt>
                <c:pt idx="6">
                  <c:v>13</c:v>
                </c:pt>
                <c:pt idx="7">
                  <c:v>23</c:v>
                </c:pt>
                <c:pt idx="8">
                  <c:v>26</c:v>
                </c:pt>
                <c:pt idx="9">
                  <c:v>30</c:v>
                </c:pt>
                <c:pt idx="10">
                  <c:v>13</c:v>
                </c:pt>
                <c:pt idx="11">
                  <c:v>13</c:v>
                </c:pt>
                <c:pt idx="12">
                  <c:v>26</c:v>
                </c:pt>
                <c:pt idx="13">
                  <c:v>15</c:v>
                </c:pt>
                <c:pt idx="14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5152319613040051"/>
          <c:y val="2.3364602390717731E-2"/>
          <c:w val="0.13882003973720428"/>
          <c:h val="0.9076386978998515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39612099715307E-2"/>
          <c:y val="3.8194392367620712E-2"/>
          <c:w val="0.72556202460084995"/>
          <c:h val="0.82516289630462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 всього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1ШМ-11</c:v>
                </c:pt>
                <c:pt idx="1">
                  <c:v>ШМ-12</c:v>
                </c:pt>
                <c:pt idx="2">
                  <c:v>С-21</c:v>
                </c:pt>
                <c:pt idx="3">
                  <c:v>ШМ-22</c:v>
                </c:pt>
                <c:pt idx="4">
                  <c:v>СМЕ-31</c:v>
                </c:pt>
                <c:pt idx="5">
                  <c:v>ШМ-32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</c:v>
                </c:pt>
                <c:pt idx="1">
                  <c:v>25</c:v>
                </c:pt>
                <c:pt idx="2">
                  <c:v>15</c:v>
                </c:pt>
                <c:pt idx="3">
                  <c:v>24</c:v>
                </c:pt>
                <c:pt idx="4">
                  <c:v>22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 відвідування(%)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82%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1ШМ-11</c:v>
                </c:pt>
                <c:pt idx="1">
                  <c:v>ШМ-12</c:v>
                </c:pt>
                <c:pt idx="2">
                  <c:v>С-21</c:v>
                </c:pt>
                <c:pt idx="3">
                  <c:v>ШМ-22</c:v>
                </c:pt>
                <c:pt idx="4">
                  <c:v>СМЕ-31</c:v>
                </c:pt>
                <c:pt idx="5">
                  <c:v>ШМ-32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54</c:v>
                </c:pt>
                <c:pt idx="1">
                  <c:v>72</c:v>
                </c:pt>
                <c:pt idx="2">
                  <c:v>83</c:v>
                </c:pt>
                <c:pt idx="3">
                  <c:v>71</c:v>
                </c:pt>
                <c:pt idx="4">
                  <c:v>55</c:v>
                </c:pt>
                <c:pt idx="5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407168"/>
        <c:axId val="166408960"/>
      </c:barChart>
      <c:catAx>
        <c:axId val="166407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66408960"/>
        <c:crosses val="autoZero"/>
        <c:auto val="1"/>
        <c:lblAlgn val="ctr"/>
        <c:lblOffset val="100"/>
        <c:noMultiLvlLbl val="0"/>
      </c:catAx>
      <c:valAx>
        <c:axId val="16640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407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51959360449433"/>
          <c:y val="0.11199579219264261"/>
          <c:w val="0.18063117979700663"/>
          <c:h val="0.69135212265133528"/>
        </c:manualLayout>
      </c:layout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677825069245176E-2"/>
          <c:y val="3.3141393542384524E-2"/>
          <c:w val="0.72788523976263175"/>
          <c:h val="0.80665272195686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 всього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ШМ-1</c:v>
                </c:pt>
                <c:pt idx="1">
                  <c:v>КО-3</c:v>
                </c:pt>
                <c:pt idx="2">
                  <c:v>П-4</c:v>
                </c:pt>
                <c:pt idx="3">
                  <c:v>МГК--5</c:v>
                </c:pt>
                <c:pt idx="4">
                  <c:v>ШМ-6</c:v>
                </c:pt>
                <c:pt idx="5">
                  <c:v>2ШМ-1</c:v>
                </c:pt>
                <c:pt idx="6">
                  <c:v>2М-2</c:v>
                </c:pt>
                <c:pt idx="7">
                  <c:v>2КО-3</c:v>
                </c:pt>
                <c:pt idx="8">
                  <c:v>2ШМ-6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</c:v>
                </c:pt>
                <c:pt idx="1">
                  <c:v>14</c:v>
                </c:pt>
                <c:pt idx="2">
                  <c:v>27</c:v>
                </c:pt>
                <c:pt idx="3">
                  <c:v>20</c:v>
                </c:pt>
                <c:pt idx="4">
                  <c:v>26</c:v>
                </c:pt>
                <c:pt idx="5">
                  <c:v>9</c:v>
                </c:pt>
                <c:pt idx="6">
                  <c:v>12</c:v>
                </c:pt>
                <c:pt idx="7">
                  <c:v>13</c:v>
                </c:pt>
                <c:pt idx="8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 відвідування(%)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100%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92%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72%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ШМ-1</c:v>
                </c:pt>
                <c:pt idx="1">
                  <c:v>КО-3</c:v>
                </c:pt>
                <c:pt idx="2">
                  <c:v>П-4</c:v>
                </c:pt>
                <c:pt idx="3">
                  <c:v>МГК--5</c:v>
                </c:pt>
                <c:pt idx="4">
                  <c:v>ШМ-6</c:v>
                </c:pt>
                <c:pt idx="5">
                  <c:v>2ШМ-1</c:v>
                </c:pt>
                <c:pt idx="6">
                  <c:v>2М-2</c:v>
                </c:pt>
                <c:pt idx="7">
                  <c:v>2КО-3</c:v>
                </c:pt>
                <c:pt idx="8">
                  <c:v>2ШМ-6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85</c:v>
                </c:pt>
                <c:pt idx="1">
                  <c:v>85</c:v>
                </c:pt>
                <c:pt idx="2">
                  <c:v>92</c:v>
                </c:pt>
                <c:pt idx="3">
                  <c:v>55</c:v>
                </c:pt>
                <c:pt idx="4">
                  <c:v>74</c:v>
                </c:pt>
                <c:pt idx="5">
                  <c:v>55</c:v>
                </c:pt>
                <c:pt idx="6">
                  <c:v>100</c:v>
                </c:pt>
                <c:pt idx="7">
                  <c:v>92</c:v>
                </c:pt>
                <c:pt idx="8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460032"/>
        <c:axId val="171188608"/>
      </c:barChart>
      <c:catAx>
        <c:axId val="166460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71188608"/>
        <c:crosses val="autoZero"/>
        <c:auto val="1"/>
        <c:lblAlgn val="ctr"/>
        <c:lblOffset val="100"/>
        <c:noMultiLvlLbl val="0"/>
      </c:catAx>
      <c:valAx>
        <c:axId val="17118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460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28400196912997"/>
          <c:y val="4.7740233519232733E-2"/>
          <c:w val="0.18218725218270768"/>
          <c:h val="0.43866080073782776"/>
        </c:manualLayout>
      </c:layout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73365676244078E-2"/>
          <c:y val="4.0839895013123358E-2"/>
          <c:w val="0.65587544270852238"/>
          <c:h val="0.753734324876057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 всього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1ШМ-11</c:v>
                </c:pt>
                <c:pt idx="1">
                  <c:v>С-11</c:v>
                </c:pt>
                <c:pt idx="2">
                  <c:v>ШМ-12</c:v>
                </c:pt>
                <c:pt idx="3">
                  <c:v>МЕ-13</c:v>
                </c:pt>
                <c:pt idx="4">
                  <c:v>ШМ-22</c:v>
                </c:pt>
                <c:pt idx="5">
                  <c:v>С-31</c:v>
                </c:pt>
                <c:pt idx="6">
                  <c:v>ШМ-32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</c:v>
                </c:pt>
                <c:pt idx="1">
                  <c:v>16</c:v>
                </c:pt>
                <c:pt idx="2">
                  <c:v>29</c:v>
                </c:pt>
                <c:pt idx="3">
                  <c:v>17</c:v>
                </c:pt>
                <c:pt idx="4">
                  <c:v>30</c:v>
                </c:pt>
                <c:pt idx="5">
                  <c:v>15</c:v>
                </c:pt>
                <c:pt idx="6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 відвідування (%)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75%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50%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1ШМ-11</c:v>
                </c:pt>
                <c:pt idx="1">
                  <c:v>С-11</c:v>
                </c:pt>
                <c:pt idx="2">
                  <c:v>ШМ-12</c:v>
                </c:pt>
                <c:pt idx="3">
                  <c:v>МЕ-13</c:v>
                </c:pt>
                <c:pt idx="4">
                  <c:v>ШМ-22</c:v>
                </c:pt>
                <c:pt idx="5">
                  <c:v>С-31</c:v>
                </c:pt>
                <c:pt idx="6">
                  <c:v>ШМ-32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57</c:v>
                </c:pt>
                <c:pt idx="1">
                  <c:v>56</c:v>
                </c:pt>
                <c:pt idx="2">
                  <c:v>83</c:v>
                </c:pt>
                <c:pt idx="3">
                  <c:v>53</c:v>
                </c:pt>
                <c:pt idx="4">
                  <c:v>72</c:v>
                </c:pt>
                <c:pt idx="5">
                  <c:v>75</c:v>
                </c:pt>
                <c:pt idx="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190528"/>
        <c:axId val="179634176"/>
      </c:barChart>
      <c:catAx>
        <c:axId val="17119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79634176"/>
        <c:crosses val="autoZero"/>
        <c:auto val="1"/>
        <c:lblAlgn val="ctr"/>
        <c:lblOffset val="100"/>
        <c:noMultiLvlLbl val="0"/>
      </c:catAx>
      <c:valAx>
        <c:axId val="17963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19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58535125192736"/>
          <c:y val="0.25466774986460028"/>
          <c:w val="0.2664907973074796"/>
          <c:h val="0.31606132566762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latin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51339-68D5-4E9F-8F33-775F4699EC1E}" type="datetimeFigureOut">
              <a:rPr lang="uk-UA" smtClean="0"/>
              <a:pPr/>
              <a:t>20.03.2015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3F44B-BB81-4560-90FB-6E32083FB0E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081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3F44B-BB81-4560-90FB-6E32083FB0E4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МОНІТОРИНГ НАВЧАЛЬНО-ВИРОБНИЧОЇ РОБОТИ ДНЗ «ХАРКІВСЬКИЙ ПЛБТ» ЗА 2014 р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ік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Якість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поняття складне. Воно включає в собі рівень навченості учнів, міцність і глибину їхніх знань, практичних умінь, сформованість пізнавальних інтересів, інтелекту, особистісних якостей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Моніторинг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(від. лат.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застережливий, англ.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- контроль) – поняття, яке було запозичено з техніки і означає постійне спостереження за будь-яким явищем, об’єктом з метою співвідношення його стану зі стандартом (еталоном).</a:t>
            </a: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По-перше: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моніторинг – це інформаційна система, яка постійно поповнюється;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моніторингові процедури обов’язково передбачають порівняння з будь-яким еталоном, стандартом, бажаною моделлю; </a:t>
            </a: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по-третє: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моніторинг включає розробку еталону та критеріїв його оцінювання.</a:t>
            </a:r>
          </a:p>
          <a:p>
            <a:pPr lvl="0">
              <a:spcBef>
                <a:spcPts val="0"/>
              </a:spcBef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162296"/>
              </p:ext>
            </p:extLst>
          </p:nvPr>
        </p:nvGraphicFramePr>
        <p:xfrm>
          <a:off x="611560" y="548680"/>
          <a:ext cx="8352928" cy="5915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Відвідування занять учнями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семестрі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навчального року</a:t>
            </a:r>
            <a:endParaRPr lang="uk-UA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095537"/>
              </p:ext>
            </p:extLst>
          </p:nvPr>
        </p:nvGraphicFramePr>
        <p:xfrm>
          <a:off x="467544" y="1412776"/>
          <a:ext cx="853891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224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675124"/>
              </p:ext>
            </p:extLst>
          </p:nvPr>
        </p:nvGraphicFramePr>
        <p:xfrm>
          <a:off x="467544" y="620688"/>
          <a:ext cx="8466906" cy="562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Моніторинг рівня навчальних досягнень учнів за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семестр 201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навчального року та 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 семестр 2014/2015 навчального року</a:t>
            </a:r>
            <a:endParaRPr lang="uk-UA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97818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88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Моніторинг рівня навчальних досягнень учнів по предметам суспільно-гуманітарної підготовки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856331"/>
              </p:ext>
            </p:extLst>
          </p:nvPr>
        </p:nvGraphicFramePr>
        <p:xfrm>
          <a:off x="323528" y="1484784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28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Моніторинг рівня навчальних досягнень учнів по предметам суспільно-гуманітарної підготовки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17867"/>
              </p:ext>
            </p:extLst>
          </p:nvPr>
        </p:nvGraphicFramePr>
        <p:xfrm>
          <a:off x="179512" y="1412776"/>
          <a:ext cx="865147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366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Моніторинг рівня навчальних досягнень учнів по предметам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природничо-математичної підготовки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923430"/>
              </p:ext>
            </p:extLst>
          </p:nvPr>
        </p:nvGraphicFramePr>
        <p:xfrm>
          <a:off x="323528" y="1447800"/>
          <a:ext cx="86109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17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Моніторинг рівня навчальних досягнень учнів по предметам природничо-математичної підготовки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738929"/>
              </p:ext>
            </p:extLst>
          </p:nvPr>
        </p:nvGraphicFramePr>
        <p:xfrm>
          <a:off x="323528" y="1447800"/>
          <a:ext cx="86109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023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Моніторинг рівня навчальних досягнень учнів по предметам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загальнопрофесійної підготовки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635758"/>
              </p:ext>
            </p:extLst>
          </p:nvPr>
        </p:nvGraphicFramePr>
        <p:xfrm>
          <a:off x="395536" y="1447800"/>
          <a:ext cx="853891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Моніторинг рівня навчальних досягнень учнів по предметам  загальнопрофесійної підготовки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225135"/>
              </p:ext>
            </p:extLst>
          </p:nvPr>
        </p:nvGraphicFramePr>
        <p:xfrm>
          <a:off x="395536" y="1447800"/>
          <a:ext cx="853891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72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548680"/>
            <a:ext cx="7386024" cy="56997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Головними завданням навчально-виробничої роботи у   2014 році були:</a:t>
            </a: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організація навчально-виробничого процесу згідно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Положення про организацию навчально-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процесу у професійно-технічних навчальних закладах (Наказ МОНУ № 419) 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ДС ПТО та затверджених в 2014 році навчальних планів, виконання плану державного замовлення, підсумок випуску та працевлаштування;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контингент учнів, виконання навчальних планів та програм, моніторинги успішності успішність по предметам;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проведення ДПА  на базі БЗСО, ПЗСО</a:t>
            </a:r>
          </a:p>
          <a:p>
            <a:pPr lvl="0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Моніторинг рівня навчальних досягнень учнів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професійно-практичної підготовки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підготовки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533273"/>
              </p:ext>
            </p:extLst>
          </p:nvPr>
        </p:nvGraphicFramePr>
        <p:xfrm>
          <a:off x="395536" y="1412776"/>
          <a:ext cx="835292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2527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Підсумки проведення вхідного діагностування рівня навчальних досягнень з загальноосвітніх предметів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4907632"/>
          </a:xfrm>
        </p:spPr>
        <p:txBody>
          <a:bodyPr/>
          <a:lstStyle/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Фізика;  Алгебра та геометрія; Хімія; Українська мова і література.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20718"/>
              </p:ext>
            </p:extLst>
          </p:nvPr>
        </p:nvGraphicFramePr>
        <p:xfrm>
          <a:off x="467544" y="1700808"/>
          <a:ext cx="84249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526994"/>
              </p:ext>
            </p:extLst>
          </p:nvPr>
        </p:nvGraphicFramePr>
        <p:xfrm>
          <a:off x="467544" y="332656"/>
          <a:ext cx="8466906" cy="5915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494252"/>
              </p:ext>
            </p:extLst>
          </p:nvPr>
        </p:nvGraphicFramePr>
        <p:xfrm>
          <a:off x="467544" y="188640"/>
          <a:ext cx="846690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етапу Всеукраїнських учнівських олімпіад із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загальноосвітніх дисциплін</a:t>
            </a:r>
            <a:endParaRPr lang="uk-UA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485158"/>
              </p:ext>
            </p:extLst>
          </p:nvPr>
        </p:nvGraphicFramePr>
        <p:xfrm>
          <a:off x="467544" y="1447800"/>
          <a:ext cx="846690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29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Підсумки проведення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Державної підсумкової атестації в 2014році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учнів групи 1ШМ-11 ( 9-й клас)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096462"/>
              </p:ext>
            </p:extLst>
          </p:nvPr>
        </p:nvGraphicFramePr>
        <p:xfrm>
          <a:off x="467544" y="1447800"/>
          <a:ext cx="8466906" cy="5149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738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Підсумки проведення 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Державної підсумкової атестації в 2014році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учнів групи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СМЕ-31,ШМ-32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11-й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клас)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274499"/>
              </p:ext>
            </p:extLst>
          </p:nvPr>
        </p:nvGraphicFramePr>
        <p:xfrm>
          <a:off x="539552" y="1447800"/>
          <a:ext cx="839489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46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Моніторинг рівня навчальних досягнень учнів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 обласних конкурсах фахової майстерності серед учнів ПТНЗ Харківської області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013030"/>
              </p:ext>
            </p:extLst>
          </p:nvPr>
        </p:nvGraphicFramePr>
        <p:xfrm>
          <a:off x="395536" y="1447800"/>
          <a:ext cx="853891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703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покращення результату моніторингу необхідно: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Працювати над збереженням контингенту;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Класним керівникам та майстрам в/н посилити контроль за відвідуванням занять учнями;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Відсутність по хворобі підкріпляти довідками;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Викладачам суспільно-гуманітарної та природничо-математичної підготовки розробити заходи на покращення якості підготовки учнів;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кінця 2014/2015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виявити обдарованих дітей для підготовки на обласні олімпіади з загальноосвітньої підготовки, та розмістити їх в банку даних на сайті ліцею.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11 семестрі 2014/2015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покращити результати успішності учнів за всіма напрямками.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algn="ctr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276872"/>
            <a:ext cx="5229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Контингент учнів за 2014 рік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52473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909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Випуск та працевлаштування 2014 рік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200101"/>
              </p:ext>
            </p:extLst>
          </p:nvPr>
        </p:nvGraphicFramePr>
        <p:xfrm>
          <a:off x="1435100" y="1447800"/>
          <a:ext cx="7499350" cy="5005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51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Контингент учнів  ( по місяцям) за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семестр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2013/2014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навчального року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38440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3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Контингент учнів  ( по місяцям) за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семестр 2014/2015 навчального року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21977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Контингент учнів  ( по групам)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семестр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2013/2014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навчального року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26111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98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Контингент учнів  ( по групам)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семестр 2014/2015 навчального року</a:t>
            </a:r>
            <a:endParaRPr lang="uk-UA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614972"/>
              </p:ext>
            </p:extLst>
          </p:nvPr>
        </p:nvGraphicFramePr>
        <p:xfrm>
          <a:off x="1043608" y="836712"/>
          <a:ext cx="789084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Відвідування занять учнями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семестрі 2013/2014 навчального року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974398"/>
              </p:ext>
            </p:extLst>
          </p:nvPr>
        </p:nvGraphicFramePr>
        <p:xfrm>
          <a:off x="539552" y="1447800"/>
          <a:ext cx="839489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5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1918</TotalTime>
  <Words>595</Words>
  <Application>Microsoft Office PowerPoint</Application>
  <PresentationFormat>Экран (4:3)</PresentationFormat>
  <Paragraphs>97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Презентация PowerPoint</vt:lpstr>
      <vt:lpstr>Презентация PowerPoint</vt:lpstr>
      <vt:lpstr>Контингент учнів за 2014 рік</vt:lpstr>
      <vt:lpstr>Випуск та працевлаштування 2014 рік</vt:lpstr>
      <vt:lpstr>Контингент учнів  ( по місяцям) за II семестр 2013/2014 навчального року</vt:lpstr>
      <vt:lpstr>Контингент учнів  ( по місяцям) за I семестр 2014/2015 навчального року</vt:lpstr>
      <vt:lpstr>Контингент учнів  ( по групам) за II семестр 2013/2014 навчального року</vt:lpstr>
      <vt:lpstr>Контингент учнів  ( по групам) за I семестр 2014/2015 навчального року</vt:lpstr>
      <vt:lpstr>Відвідування занять учнями в II семестрі 2013/2014 навчального року</vt:lpstr>
      <vt:lpstr>Презентация PowerPoint</vt:lpstr>
      <vt:lpstr>Відвідування занять учнями в I семестрі 2014/2015 навчального року</vt:lpstr>
      <vt:lpstr>Презентация PowerPoint</vt:lpstr>
      <vt:lpstr>Моніторинг рівня навчальних досягнень учнів за      II семестр 2013/2014 навчального року та  1 семестр 2014/2015 навчального року</vt:lpstr>
      <vt:lpstr>Моніторинг рівня навчальних досягнень учнів по предметам суспільно-гуманітарної підготовки</vt:lpstr>
      <vt:lpstr>Моніторинг рівня навчальних досягнень учнів по предметам суспільно-гуманітарної підготовки</vt:lpstr>
      <vt:lpstr>Моніторинг рівня навчальних досягнень учнів по предметам природничо-математичної підготовки</vt:lpstr>
      <vt:lpstr>Моніторинг рівня навчальних досягнень учнів по предметам природничо-математичної підготовки</vt:lpstr>
      <vt:lpstr>Моніторинг рівня навчальних досягнень учнів по предметам  загальнопрофесійної підготовки</vt:lpstr>
      <vt:lpstr>Моніторинг рівня навчальних досягнень учнів по предметам  загальнопрофесійної підготовки</vt:lpstr>
      <vt:lpstr>Моніторинг рівня навчальних досягнень учнів професійно-практичної підготовки підготовки</vt:lpstr>
      <vt:lpstr>Підсумки проведення вхідного діагностування рівня навчальних досягнень з загальноосвітніх предметів</vt:lpstr>
      <vt:lpstr>Презентация PowerPoint</vt:lpstr>
      <vt:lpstr>Презентация PowerPoint</vt:lpstr>
      <vt:lpstr>Рейтинг II етапу Всеукраїнських учнівських олімпіад із загальноосвітніх дисциплін</vt:lpstr>
      <vt:lpstr>Підсумки проведення  Державної підсумкової атестації в 2014році учнів групи 1ШМ-11 ( 9-й клас)</vt:lpstr>
      <vt:lpstr>Підсумки проведення  Державної підсумкової атестації в 2014році учнів групи СМЕ-31,ШМ-32 ( 11-й клас)</vt:lpstr>
      <vt:lpstr>Моніторинг рівня навчальних досягнень учнів в обласних конкурсах фахової майстерності серед учнів ПТНЗ Харківської області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Серпнева педагогічна рада.</dc:title>
  <dc:creator>Света</dc:creator>
  <cp:lastModifiedBy>Sekretar</cp:lastModifiedBy>
  <cp:revision>186</cp:revision>
  <dcterms:created xsi:type="dcterms:W3CDTF">2013-08-29T17:25:47Z</dcterms:created>
  <dcterms:modified xsi:type="dcterms:W3CDTF">2015-03-20T11:10:20Z</dcterms:modified>
</cp:coreProperties>
</file>