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92" r:id="rId6"/>
    <p:sldId id="295" r:id="rId7"/>
    <p:sldId id="296" r:id="rId8"/>
    <p:sldId id="294" r:id="rId9"/>
    <p:sldId id="280" r:id="rId10"/>
    <p:sldId id="290" r:id="rId11"/>
    <p:sldId id="291" r:id="rId12"/>
    <p:sldId id="297" r:id="rId13"/>
    <p:sldId id="298" r:id="rId14"/>
    <p:sldId id="299" r:id="rId15"/>
    <p:sldId id="281" r:id="rId16"/>
    <p:sldId id="282" r:id="rId17"/>
    <p:sldId id="285" r:id="rId18"/>
    <p:sldId id="268" r:id="rId19"/>
    <p:sldId id="258" r:id="rId20"/>
    <p:sldId id="275" r:id="rId21"/>
    <p:sldId id="272" r:id="rId22"/>
    <p:sldId id="273" r:id="rId23"/>
    <p:sldId id="274" r:id="rId24"/>
    <p:sldId id="276" r:id="rId25"/>
    <p:sldId id="269" r:id="rId26"/>
    <p:sldId id="270" r:id="rId27"/>
    <p:sldId id="271" r:id="rId28"/>
    <p:sldId id="259" r:id="rId29"/>
    <p:sldId id="260" r:id="rId30"/>
    <p:sldId id="286" r:id="rId31"/>
    <p:sldId id="287" r:id="rId32"/>
    <p:sldId id="288" r:id="rId33"/>
    <p:sldId id="289" r:id="rId34"/>
    <p:sldId id="261" r:id="rId35"/>
    <p:sldId id="262" r:id="rId36"/>
    <p:sldId id="263" r:id="rId37"/>
    <p:sldId id="264" r:id="rId38"/>
    <p:sldId id="265" r:id="rId39"/>
    <p:sldId id="266" r:id="rId40"/>
    <p:sldId id="267" r:id="rId41"/>
    <p:sldId id="284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/>
              <a:t>Регуляція розмноження людини. Біологічні та соціальні аспекти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Рисунок 3" descr="Результат пошуку зображень за запитом &quot;репродуктивна медицин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04664"/>
            <a:ext cx="30963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Населення</a:t>
            </a:r>
            <a:r>
              <a:rPr lang="ru-RU" dirty="0"/>
              <a:t> Китаю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Полі</a:t>
            </a:r>
            <a:r>
              <a:rPr lang="en-US" dirty="0"/>
              <a:t>́</a:t>
            </a:r>
            <a:r>
              <a:rPr lang="ru-RU" dirty="0"/>
              <a:t>тика</a:t>
            </a:r>
            <a:r>
              <a:rPr lang="ru-RU" b="1" dirty="0"/>
              <a:t> </a:t>
            </a:r>
            <a:r>
              <a:rPr lang="ru-RU" b="1" dirty="0" err="1"/>
              <a:t>одніє</a:t>
            </a:r>
            <a:r>
              <a:rPr lang="en-US" b="1" dirty="0"/>
              <a:t>́</a:t>
            </a:r>
            <a:r>
              <a:rPr lang="ru-RU" b="1" dirty="0" err="1"/>
              <a:t>ї</a:t>
            </a:r>
            <a:r>
              <a:rPr lang="ru-RU" b="1" dirty="0"/>
              <a:t> </a:t>
            </a:r>
            <a:r>
              <a:rPr lang="ru-RU" b="1" dirty="0" err="1"/>
              <a:t>дити</a:t>
            </a:r>
            <a:r>
              <a:rPr lang="en-US" b="1" dirty="0"/>
              <a:t>́</a:t>
            </a:r>
            <a:r>
              <a:rPr lang="ru-RU" b="1" dirty="0"/>
              <a:t>ни</a:t>
            </a:r>
            <a:r>
              <a:rPr lang="en-US" b="1" dirty="0"/>
              <a:t>»</a:t>
            </a:r>
            <a:r>
              <a:rPr lang="en-US" dirty="0"/>
              <a:t> </a:t>
            </a:r>
            <a:r>
              <a:rPr lang="ru-RU" dirty="0" err="1"/>
              <a:t>або</a:t>
            </a:r>
            <a:r>
              <a:rPr lang="en-US" dirty="0"/>
              <a:t> </a:t>
            </a:r>
            <a:r>
              <a:rPr lang="en-US" b="1" dirty="0"/>
              <a:t>«</a:t>
            </a:r>
            <a:r>
              <a:rPr lang="ru-RU" b="1" dirty="0"/>
              <a:t>одна </a:t>
            </a:r>
            <a:r>
              <a:rPr lang="ru-RU" b="1" dirty="0" err="1"/>
              <a:t>сім</a:t>
            </a:r>
            <a:r>
              <a:rPr lang="en-US" b="1" dirty="0"/>
              <a:t>'</a:t>
            </a:r>
            <a:r>
              <a:rPr lang="ru-RU" b="1" dirty="0"/>
              <a:t>я</a:t>
            </a:r>
            <a:r>
              <a:rPr lang="en-US" b="1" dirty="0"/>
              <a:t> -</a:t>
            </a:r>
            <a:r>
              <a:rPr lang="ru-RU" b="1" dirty="0"/>
              <a:t>одна </a:t>
            </a:r>
            <a:r>
              <a:rPr lang="ru-RU" b="1" dirty="0" err="1"/>
              <a:t>дитина</a:t>
            </a:r>
            <a:r>
              <a:rPr lang="en-US" b="1" dirty="0"/>
              <a:t>»</a:t>
            </a:r>
            <a:r>
              <a:rPr lang="en-US" dirty="0"/>
              <a:t> -</a:t>
            </a:r>
            <a:r>
              <a:rPr lang="uk-UA" dirty="0"/>
              <a:t> </a:t>
            </a:r>
            <a:r>
              <a:rPr lang="ru-RU" dirty="0" err="1"/>
              <a:t>проголошена</a:t>
            </a:r>
            <a:r>
              <a:rPr lang="ru-RU" dirty="0"/>
              <a:t> та </a:t>
            </a:r>
            <a:r>
              <a:rPr lang="ru-RU" dirty="0" err="1"/>
              <a:t>здійснювана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режимом</a:t>
            </a:r>
            <a:r>
              <a:rPr lang="en-US" dirty="0"/>
              <a:t> </a:t>
            </a:r>
            <a:r>
              <a:rPr lang="ru-RU" dirty="0"/>
              <a:t>КНР</a:t>
            </a:r>
            <a:r>
              <a:rPr lang="en-US" dirty="0"/>
              <a:t> </a:t>
            </a:r>
            <a:r>
              <a:rPr lang="ru-RU" dirty="0" err="1"/>
              <a:t>політика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демографії</a:t>
            </a:r>
            <a:r>
              <a:rPr lang="ru-RU" dirty="0"/>
              <a:t> Китаю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народжуваності</a:t>
            </a:r>
            <a:r>
              <a:rPr lang="en-US" dirty="0"/>
              <a:t>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en-US" dirty="0"/>
              <a:t>.</a:t>
            </a:r>
            <a:endParaRPr lang="uk-UA" dirty="0"/>
          </a:p>
          <a:p>
            <a:r>
              <a:rPr lang="en-US" dirty="0"/>
              <a:t> </a:t>
            </a:r>
            <a:r>
              <a:rPr lang="ru-RU" dirty="0" err="1"/>
              <a:t>Фахівці</a:t>
            </a:r>
            <a:r>
              <a:rPr lang="ru-RU" dirty="0"/>
              <a:t> </a:t>
            </a:r>
            <a:r>
              <a:rPr lang="ru-RU" dirty="0" err="1"/>
              <a:t>підрахували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 </a:t>
            </a:r>
            <a:r>
              <a:rPr lang="ru-RU" dirty="0" err="1"/>
              <a:t>народжуваності</a:t>
            </a:r>
            <a:r>
              <a:rPr lang="ru-RU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  </a:t>
            </a:r>
            <a:r>
              <a:rPr lang="ru-RU" dirty="0"/>
              <a:t> дозволило за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 1970-их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400 </a:t>
            </a:r>
            <a:r>
              <a:rPr lang="ru-RU" dirty="0" err="1"/>
              <a:t>мільйонам</a:t>
            </a:r>
            <a:r>
              <a:rPr lang="ru-RU" dirty="0"/>
              <a:t> </a:t>
            </a:r>
            <a:r>
              <a:rPr lang="ru-RU" dirty="0" err="1"/>
              <a:t>народжень</a:t>
            </a:r>
            <a:r>
              <a:rPr lang="ru-RU" dirty="0"/>
              <a:t>. </a:t>
            </a:r>
            <a:r>
              <a:rPr lang="ru-RU" dirty="0" err="1"/>
              <a:t>Провадження</a:t>
            </a:r>
            <a:r>
              <a:rPr lang="ru-RU" dirty="0"/>
              <a:t> «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» </a:t>
            </a:r>
            <a:r>
              <a:rPr lang="ru-RU" dirty="0" err="1"/>
              <a:t>посилює</a:t>
            </a:r>
            <a:r>
              <a:rPr lang="ru-RU" dirty="0"/>
              <a:t> дисбаланс </a:t>
            </a:r>
            <a:r>
              <a:rPr lang="ru-RU" dirty="0" err="1"/>
              <a:t>населення</a:t>
            </a:r>
            <a:r>
              <a:rPr lang="ru-RU" dirty="0"/>
              <a:t> за </a:t>
            </a:r>
            <a:r>
              <a:rPr lang="ru-RU" dirty="0" err="1"/>
              <a:t>віком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Китаю</a:t>
            </a:r>
            <a:r>
              <a:rPr lang="en-US" dirty="0"/>
              <a:t> 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en-US" dirty="0"/>
              <a:t> 1,3 </a:t>
            </a:r>
            <a:r>
              <a:rPr lang="ru-RU" dirty="0" err="1"/>
              <a:t>мільярда</a:t>
            </a:r>
            <a:r>
              <a:rPr lang="uk-UA" dirty="0"/>
              <a:t> </a:t>
            </a:r>
            <a:r>
              <a:rPr lang="ru-RU" dirty="0" err="1"/>
              <a:t>осіб</a:t>
            </a:r>
            <a:r>
              <a:rPr lang="en-US" dirty="0"/>
              <a:t>, </a:t>
            </a:r>
            <a:r>
              <a:rPr lang="uk-UA" dirty="0"/>
              <a:t>але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стала </a:t>
            </a:r>
            <a:r>
              <a:rPr lang="ru-RU" dirty="0" err="1"/>
              <a:t>відчутною</a:t>
            </a:r>
            <a:r>
              <a:rPr lang="ru-RU" dirty="0"/>
              <a:t> </a:t>
            </a:r>
            <a:r>
              <a:rPr lang="ru-RU" dirty="0" err="1"/>
              <a:t>нестача</a:t>
            </a:r>
            <a:r>
              <a:rPr lang="en-US" dirty="0"/>
              <a:t> 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же</a:t>
            </a:r>
            <a:r>
              <a:rPr lang="en-US" dirty="0"/>
              <a:t>  </a:t>
            </a:r>
            <a:r>
              <a:rPr lang="ru-RU" dirty="0" err="1"/>
              <a:t>чималий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 .</a:t>
            </a:r>
          </a:p>
          <a:p>
            <a:r>
              <a:rPr lang="ru-RU" dirty="0" err="1"/>
              <a:t>Компартія</a:t>
            </a:r>
            <a:r>
              <a:rPr lang="ru-RU" dirty="0"/>
              <a:t> Китаю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скасувати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сім'ї</a:t>
            </a:r>
            <a:r>
              <a:rPr lang="ru-RU" dirty="0"/>
              <a:t>, в </a:t>
            </a:r>
            <a:r>
              <a:rPr lang="ru-RU" dirty="0" err="1"/>
              <a:t>останні</a:t>
            </a:r>
            <a:r>
              <a:rPr lang="ru-RU" dirty="0"/>
              <a:t> три роки </a:t>
            </a:r>
            <a:r>
              <a:rPr lang="ru-RU" dirty="0" err="1"/>
              <a:t>китайським</a:t>
            </a:r>
            <a:r>
              <a:rPr lang="ru-RU" dirty="0"/>
              <a:t> родинам </a:t>
            </a:r>
            <a:r>
              <a:rPr lang="ru-RU" dirty="0" err="1"/>
              <a:t>було</a:t>
            </a:r>
            <a:r>
              <a:rPr lang="ru-RU" dirty="0"/>
              <a:t> дозволено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908720"/>
            <a:ext cx="4248472" cy="5263480"/>
          </a:xfrm>
        </p:spPr>
        <p:txBody>
          <a:bodyPr>
            <a:normAutofit/>
          </a:bodyPr>
          <a:lstStyle/>
          <a:p>
            <a:r>
              <a:rPr lang="ru-RU" b="1" dirty="0" err="1"/>
              <a:t>Населення</a:t>
            </a:r>
            <a:r>
              <a:rPr lang="ru-RU" b="1" dirty="0"/>
              <a:t> </a:t>
            </a:r>
            <a:r>
              <a:rPr lang="ru-RU" b="1" dirty="0" err="1"/>
              <a:t>Індії</a:t>
            </a:r>
            <a:r>
              <a:rPr lang="ru-RU" b="1" dirty="0"/>
              <a:t>.</a:t>
            </a:r>
            <a:r>
              <a:rPr lang="ru-RU" dirty="0"/>
              <a:t> </a:t>
            </a:r>
          </a:p>
          <a:p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2015 року становила 1,252 </a:t>
            </a:r>
            <a:r>
              <a:rPr lang="ru-RU" dirty="0" err="1"/>
              <a:t>млрд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(2-ге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u="sng" dirty="0"/>
              <a:t>Китаю</a:t>
            </a:r>
            <a:r>
              <a:rPr lang="ru-RU" dirty="0"/>
              <a:t>).   </a:t>
            </a:r>
          </a:p>
          <a:p>
            <a:r>
              <a:rPr lang="uk-UA" dirty="0"/>
              <a:t>Жителька індії  Марія </a:t>
            </a:r>
            <a:r>
              <a:rPr lang="uk-UA" dirty="0" err="1"/>
              <a:t>Фернандеу</a:t>
            </a:r>
            <a:r>
              <a:rPr lang="uk-UA" dirty="0"/>
              <a:t> віці 42 роки народила 11 дітей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Пов’язане зображенн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41044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зультат пошуку зображень за запитом &quot;демографічна проблема людства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0648"/>
            <a:ext cx="417646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rgbClr val="FF4F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ДЕМОГРАФІЧНА ПОЛІТИКА</a:t>
            </a:r>
            <a:br>
              <a:rPr lang="ru-RU" sz="3200" b="1" dirty="0">
                <a:solidFill>
                  <a:srgbClr val="FF4F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7467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Напрями демографічної політики в країнах, де спостерігається депопуляція населення.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Напрями демографічної політики в країнах з високим природним приростом.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Заходи економічного стимулювання народжуваності - сімейна допомога, заохочувальні виплати, пільги багатодітним сім'ям, розширення мережі дитячих установ.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Розширення виробництва </a:t>
                      </a:r>
                      <a:r>
                        <a:rPr kumimoji="0" lang="uk-UA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порівняльно</a:t>
                      </a:r>
                      <a:r>
                        <a:rPr kumimoji="0" lang="uk-UA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простих у вживанні, дешевих і доступних контрацептивних засобів. Адміністративні штрафи за багатодітність, заохочення і стимулювання пізніх браків, пізніша поява на світ потомства, подолання відсталості країн.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7" descr="MPj04096410000%5B1%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95800"/>
            <a:ext cx="28194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941168"/>
            <a:ext cx="2236539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116632"/>
            <a:ext cx="8424936" cy="6357193"/>
          </a:xfrm>
        </p:spPr>
        <p:txBody>
          <a:bodyPr>
            <a:normAutofit/>
          </a:bodyPr>
          <a:lstStyle/>
          <a:p>
            <a:pPr algn="just"/>
            <a:r>
              <a:rPr lang="ru-RU" sz="1800" kern="0" dirty="0"/>
              <a:t> </a:t>
            </a:r>
            <a:r>
              <a:rPr lang="uk-UA" sz="1800" dirty="0"/>
              <a:t>Економіка країн, що розвиваються сильно відстає від рівня промислово розвинених країн. Це переважно аграрні країни. На їх долю припадає 90 % сільського господарства, але вони не в змозі прогодувати навіть себе, проріст населення перевищує приріст виробництва продовольства. ¾ населення країн, що розвиваються живуть в антисанітарних умовах, 250 млрд. осіб живуть в </a:t>
            </a:r>
            <a:r>
              <a:rPr lang="uk-UA" sz="1800" dirty="0" err="1"/>
              <a:t>трущобах</a:t>
            </a:r>
            <a:r>
              <a:rPr lang="uk-UA" sz="1800" dirty="0"/>
              <a:t>, 1,5 млрд. осіб позбавлені елементарної медичної допомоги. Від недоїдання страждає понад 500 млн. осіб, а від голоду щоденно вмирає 30-40 млн. осіб. </a:t>
            </a:r>
            <a:endParaRPr lang="ru-RU" sz="1800" dirty="0"/>
          </a:p>
        </p:txBody>
      </p:sp>
      <p:pic>
        <p:nvPicPr>
          <p:cNvPr id="4" name="Picture 5" descr="globalpr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3145552" cy="2452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w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09120"/>
            <a:ext cx="277909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Результат пошуку зображень за запитом &quot;демографічна проблема людства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708920"/>
            <a:ext cx="24482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Шляхи  вирішення  проблеми  відсталості  країн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AutoShape 20"/>
          <p:cNvSpPr>
            <a:spLocks noGrp="1" noChangeArrowheads="1"/>
          </p:cNvSpPr>
          <p:nvPr>
            <p:ph sz="quarter" idx="1"/>
          </p:nvPr>
        </p:nvSpPr>
        <p:spPr bwMode="auto"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надання їм допомоги сильними</a:t>
            </a:r>
          </a:p>
          <a:p>
            <a:pPr marL="342900" indent="-34290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високорозвиненими державами;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перегляд світових цін на сировину </a:t>
            </a:r>
          </a:p>
          <a:p>
            <a:pPr marL="342900" indent="-34290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та готову продукцію;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перебудова власного </a:t>
            </a:r>
          </a:p>
          <a:p>
            <a:pPr marL="342900" indent="-34290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господарства.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Демографічна</a:t>
            </a:r>
            <a:r>
              <a:rPr lang="ru-RU" b="1" dirty="0"/>
              <a:t> </a:t>
            </a:r>
            <a:r>
              <a:rPr lang="ru-RU" b="1" dirty="0" err="1"/>
              <a:t>ситуація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За </a:t>
            </a:r>
            <a:r>
              <a:rPr lang="ru-RU" i="1" dirty="0" err="1"/>
              <a:t>даними</a:t>
            </a:r>
            <a:r>
              <a:rPr lang="ru-RU" i="1" dirty="0"/>
              <a:t> </a:t>
            </a:r>
            <a:r>
              <a:rPr lang="ru-RU" i="1" dirty="0" err="1"/>
              <a:t>Всеукраїнського</a:t>
            </a:r>
            <a:r>
              <a:rPr lang="ru-RU" i="1" dirty="0"/>
              <a:t> </a:t>
            </a:r>
            <a:r>
              <a:rPr lang="ru-RU" i="1" dirty="0" err="1"/>
              <a:t>перепису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загальна</a:t>
            </a:r>
            <a:r>
              <a:rPr lang="ru-RU" i="1" dirty="0"/>
              <a:t> </a:t>
            </a:r>
            <a:r>
              <a:rPr lang="ru-RU" i="1" dirty="0" err="1"/>
              <a:t>чисельність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в </a:t>
            </a:r>
            <a:r>
              <a:rPr lang="ru-RU" i="1" dirty="0" err="1"/>
              <a:t>Україні</a:t>
            </a:r>
            <a:r>
              <a:rPr lang="ru-RU" i="1" dirty="0"/>
              <a:t> на 5 </a:t>
            </a:r>
            <a:r>
              <a:rPr lang="ru-RU" i="1" dirty="0" err="1"/>
              <a:t>грудня</a:t>
            </a:r>
            <a:r>
              <a:rPr lang="ru-RU" i="1" dirty="0"/>
              <a:t> 2001р. становила 48 млн. 416 тис.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на 0,95% </a:t>
            </a:r>
            <a:r>
              <a:rPr lang="ru-RU" i="1" dirty="0" err="1"/>
              <a:t>менше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очікуваних</a:t>
            </a:r>
            <a:r>
              <a:rPr lang="ru-RU" i="1" dirty="0"/>
              <a:t> </a:t>
            </a:r>
            <a:r>
              <a:rPr lang="ru-RU" i="1" dirty="0" err="1"/>
              <a:t>прогнозів</a:t>
            </a:r>
            <a:r>
              <a:rPr lang="ru-RU" i="1" dirty="0"/>
              <a:t>. </a:t>
            </a:r>
            <a:r>
              <a:rPr lang="ru-RU" i="1" dirty="0" err="1"/>
              <a:t>Чисельність</a:t>
            </a:r>
            <a:r>
              <a:rPr lang="ru-RU" i="1" dirty="0"/>
              <a:t> </a:t>
            </a:r>
            <a:r>
              <a:rPr lang="ru-RU" i="1" dirty="0" err="1"/>
              <a:t>міського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в </a:t>
            </a:r>
            <a:r>
              <a:rPr lang="ru-RU" i="1" dirty="0" err="1"/>
              <a:t>цілому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Україні</a:t>
            </a:r>
            <a:r>
              <a:rPr lang="ru-RU" i="1" dirty="0"/>
              <a:t> становила 67%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сільського</a:t>
            </a:r>
            <a:r>
              <a:rPr lang="ru-RU" i="1" dirty="0"/>
              <a:t> 32%. </a:t>
            </a:r>
          </a:p>
          <a:p>
            <a:r>
              <a:rPr lang="ru-RU" i="1" dirty="0"/>
              <a:t>54%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 </a:t>
            </a:r>
            <a:r>
              <a:rPr lang="ru-RU" i="1" dirty="0" err="1"/>
              <a:t>становлять</a:t>
            </a:r>
            <a:r>
              <a:rPr lang="ru-RU" i="1" dirty="0"/>
              <a:t> </a:t>
            </a:r>
            <a:r>
              <a:rPr lang="ru-RU" i="1" dirty="0" err="1"/>
              <a:t>жінки</a:t>
            </a:r>
            <a:r>
              <a:rPr lang="ru-RU" i="1" dirty="0"/>
              <a:t>. 46% - </a:t>
            </a:r>
            <a:r>
              <a:rPr lang="ru-RU" i="1" dirty="0" err="1"/>
              <a:t>чоловіки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погіршується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знелюдненням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, </a:t>
            </a:r>
            <a:r>
              <a:rPr lang="ru-RU" dirty="0" err="1"/>
              <a:t>зменшенням</a:t>
            </a:r>
            <a:r>
              <a:rPr lang="ru-RU" dirty="0"/>
              <a:t>  </a:t>
            </a:r>
            <a:r>
              <a:rPr lang="ru-RU" dirty="0" err="1"/>
              <a:t>кількості</a:t>
            </a:r>
            <a:r>
              <a:rPr lang="ru-RU" dirty="0"/>
              <a:t> людей </a:t>
            </a:r>
            <a:r>
              <a:rPr lang="ru-RU" dirty="0" err="1"/>
              <a:t>працездатного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труднощами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обороноздатності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Вирішальну</a:t>
            </a:r>
            <a:r>
              <a:rPr lang="ru-RU" dirty="0"/>
              <a:t> роль у </a:t>
            </a:r>
            <a:r>
              <a:rPr lang="ru-RU" dirty="0" err="1"/>
              <a:t>виправленні</a:t>
            </a:r>
            <a:r>
              <a:rPr lang="ru-RU" dirty="0"/>
              <a:t> такого становища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відіграти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держана, </a:t>
            </a:r>
            <a:r>
              <a:rPr lang="ru-RU" dirty="0" err="1"/>
              <a:t>сприяючи</a:t>
            </a:r>
            <a:r>
              <a:rPr lang="ru-RU" dirty="0"/>
              <a:t> росту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народу, </a:t>
            </a:r>
            <a:r>
              <a:rPr lang="ru-RU" dirty="0" err="1"/>
              <a:t>відновлюючи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родинні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,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морально </a:t>
            </a:r>
            <a:r>
              <a:rPr lang="ru-RU" dirty="0" err="1"/>
              <a:t>підтримуючи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народжується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виховується</a:t>
            </a:r>
            <a:r>
              <a:rPr lang="ru-RU" dirty="0"/>
              <a:t> </a:t>
            </a:r>
            <a:r>
              <a:rPr lang="ru-RU" dirty="0" err="1"/>
              <a:t>троє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повинна </a:t>
            </a:r>
            <a:r>
              <a:rPr lang="ru-RU" dirty="0" err="1"/>
              <a:t>спрямовуватись</a:t>
            </a:r>
            <a:r>
              <a:rPr lang="ru-RU" dirty="0"/>
              <a:t> на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молодих</a:t>
            </a:r>
            <a:r>
              <a:rPr lang="ru-RU" dirty="0"/>
              <a:t> родин,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молоді</a:t>
            </a:r>
            <a:r>
              <a:rPr lang="ru-RU" dirty="0"/>
              <a:t>,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 матерям,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виховують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</a:p>
          <a:p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крамниць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за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безкоштовно</a:t>
            </a:r>
            <a:r>
              <a:rPr lang="ru-RU" dirty="0"/>
              <a:t> </a:t>
            </a:r>
            <a:r>
              <a:rPr lang="ru-RU" dirty="0" err="1"/>
              <a:t>видавалося</a:t>
            </a:r>
            <a:r>
              <a:rPr lang="ru-RU" dirty="0"/>
              <a:t> б усе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немовлят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родинам,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неспроможні</a:t>
            </a:r>
            <a:r>
              <a:rPr lang="ru-RU" dirty="0"/>
              <a:t> за </a:t>
            </a:r>
            <a:r>
              <a:rPr lang="ru-RU" dirty="0" err="1"/>
              <a:t>власний</a:t>
            </a:r>
            <a:r>
              <a:rPr lang="ru-RU" dirty="0"/>
              <a:t> кошт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нормальний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 </a:t>
            </a:r>
          </a:p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роз'яснювальну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виховну</a:t>
            </a:r>
            <a:r>
              <a:rPr lang="ru-RU" dirty="0"/>
              <a:t> роботу в школах.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 людей 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віково-статевих</a:t>
            </a:r>
            <a:r>
              <a:rPr lang="ru-RU" dirty="0"/>
              <a:t> та </a:t>
            </a:r>
            <a:r>
              <a:rPr lang="ru-RU" dirty="0" err="1"/>
              <a:t>етнічних</a:t>
            </a:r>
            <a:r>
              <a:rPr lang="ru-RU" dirty="0"/>
              <a:t> параметрах, </a:t>
            </a:r>
            <a:r>
              <a:rPr lang="ru-RU" dirty="0" err="1"/>
              <a:t>співвіднесення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національними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, </a:t>
            </a:r>
            <a:r>
              <a:rPr lang="ru-RU" dirty="0" err="1"/>
              <a:t>незалежності</a:t>
            </a:r>
            <a:r>
              <a:rPr lang="ru-RU" dirty="0"/>
              <a:t>, </a:t>
            </a:r>
            <a:r>
              <a:rPr lang="ru-RU" dirty="0" err="1"/>
              <a:t>суверенітету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</a:t>
            </a:r>
            <a:r>
              <a:rPr lang="ru-RU" dirty="0" err="1"/>
              <a:t>геополітичного</a:t>
            </a:r>
            <a:r>
              <a:rPr lang="ru-RU" dirty="0"/>
              <a:t> статусу.</a:t>
            </a:r>
          </a:p>
          <a:p>
            <a:r>
              <a:rPr lang="ru-RU" dirty="0" err="1"/>
              <a:t>Внутрішня</a:t>
            </a:r>
            <a:r>
              <a:rPr lang="ru-RU" dirty="0"/>
              <a:t> сторона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такими </a:t>
            </a:r>
            <a:r>
              <a:rPr lang="ru-RU" dirty="0" err="1"/>
              <a:t>визначеннями</a:t>
            </a:r>
            <a:r>
              <a:rPr lang="ru-RU" dirty="0"/>
              <a:t>, як </a:t>
            </a:r>
            <a:r>
              <a:rPr lang="ru-RU" dirty="0" err="1"/>
              <a:t>виживання</a:t>
            </a:r>
            <a:r>
              <a:rPr lang="ru-RU" dirty="0"/>
              <a:t>, </a:t>
            </a:r>
            <a:r>
              <a:rPr lang="ru-RU" dirty="0" err="1"/>
              <a:t>обезлюднення</a:t>
            </a:r>
            <a:r>
              <a:rPr lang="ru-RU" dirty="0"/>
              <a:t>, </a:t>
            </a:r>
            <a:r>
              <a:rPr lang="ru-RU" dirty="0" err="1"/>
              <a:t>виродження</a:t>
            </a:r>
            <a:r>
              <a:rPr lang="ru-RU" dirty="0"/>
              <a:t>, </a:t>
            </a:r>
            <a:r>
              <a:rPr lang="ru-RU" dirty="0" err="1"/>
              <a:t>вимирання</a:t>
            </a:r>
            <a:r>
              <a:rPr lang="ru-RU" dirty="0"/>
              <a:t>, </a:t>
            </a:r>
            <a:r>
              <a:rPr lang="ru-RU" dirty="0" err="1"/>
              <a:t>самозбереження</a:t>
            </a:r>
            <a:r>
              <a:rPr lang="ru-RU" dirty="0"/>
              <a:t>, </a:t>
            </a:r>
            <a:r>
              <a:rPr lang="ru-RU" dirty="0" err="1"/>
              <a:t>самодостатнє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.</a:t>
            </a:r>
          </a:p>
          <a:p>
            <a:r>
              <a:rPr lang="ru-RU" dirty="0"/>
              <a:t> Головна </a:t>
            </a:r>
            <a:r>
              <a:rPr lang="ru-RU" dirty="0" err="1"/>
              <a:t>загроза</a:t>
            </a:r>
            <a:r>
              <a:rPr lang="ru-RU" dirty="0"/>
              <a:t>  -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вимирання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затяжної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глибокої</a:t>
            </a:r>
            <a:r>
              <a:rPr lang="ru-RU" dirty="0"/>
              <a:t> </a:t>
            </a:r>
            <a:r>
              <a:rPr lang="ru-RU" dirty="0" err="1"/>
              <a:t>депопуляції</a:t>
            </a:r>
            <a:r>
              <a:rPr lang="ru-RU" dirty="0"/>
              <a:t>, у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 </a:t>
            </a:r>
            <a:r>
              <a:rPr lang="ru-RU" dirty="0" err="1"/>
              <a:t>народжуваністю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смертністю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 </a:t>
            </a:r>
          </a:p>
          <a:p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на початку XXI ст.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небезпека</a:t>
            </a:r>
            <a:r>
              <a:rPr lang="ru-RU" dirty="0"/>
              <a:t>: </a:t>
            </a:r>
            <a:r>
              <a:rPr lang="ru-RU" dirty="0" err="1"/>
              <a:t>Україна</a:t>
            </a:r>
            <a:r>
              <a:rPr lang="ru-RU" dirty="0"/>
              <a:t>, </a:t>
            </a:r>
            <a:r>
              <a:rPr lang="ru-RU" dirty="0" err="1"/>
              <a:t>Росія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 виправити ситуацію?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Планування та ретельна підготовка майбутніх батьків до вагітності, здоровий спосіб життя, відмова від шкідливих звичок сприяють нормальному перебігу вагітності та пологів, народженню здорових дітей.</a:t>
            </a:r>
            <a:endParaRPr lang="ru-RU" dirty="0"/>
          </a:p>
          <a:p>
            <a:pPr fontAlgn="t"/>
            <a:r>
              <a:rPr lang="uk-UA" dirty="0"/>
              <a:t> </a:t>
            </a:r>
            <a:r>
              <a:rPr lang="ru-RU" dirty="0" err="1"/>
              <a:t>сучасна</a:t>
            </a:r>
            <a:r>
              <a:rPr lang="ru-RU" dirty="0"/>
              <a:t> репродуктивна медицина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методикам 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сім'ям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мрію</a:t>
            </a:r>
            <a:r>
              <a:rPr lang="ru-RU" dirty="0"/>
              <a:t> про материнство, </a:t>
            </a:r>
            <a:r>
              <a:rPr lang="ru-RU" dirty="0" err="1"/>
              <a:t>виліковувати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поліпшенню</a:t>
            </a:r>
            <a:r>
              <a:rPr lang="ru-RU" dirty="0"/>
              <a:t> репродуктивного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.</a:t>
            </a:r>
          </a:p>
          <a:p>
            <a:pPr fontAlgn="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репродукції</a:t>
            </a:r>
            <a:r>
              <a:rPr lang="ru-RU" b="1" i="1" dirty="0"/>
              <a:t> </a:t>
            </a:r>
            <a:r>
              <a:rPr lang="ru-RU" b="1" i="1" dirty="0" err="1"/>
              <a:t>людини</a:t>
            </a:r>
            <a:r>
              <a:rPr lang="ru-RU" b="1" i="1" dirty="0"/>
              <a:t> у </a:t>
            </a:r>
            <a:r>
              <a:rPr lang="ru-RU" b="1" i="1" dirty="0" err="1"/>
              <a:t>зв'язку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біосоціальною</a:t>
            </a:r>
            <a:r>
              <a:rPr lang="ru-RU" b="1" i="1" dirty="0"/>
              <a:t> </a:t>
            </a:r>
            <a:r>
              <a:rPr lang="ru-RU" b="1" i="1" dirty="0" err="1"/>
              <a:t>сутністю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ссавцями</a:t>
            </a:r>
            <a:r>
              <a:rPr lang="ru-RU" dirty="0"/>
              <a:t>  </a:t>
            </a:r>
            <a:r>
              <a:rPr lang="ru-RU" dirty="0" err="1"/>
              <a:t>потенційна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низькою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народити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6-11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руйнується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З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збільшився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репродуктивний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.  Але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частотою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аномаліями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старша</a:t>
            </a:r>
            <a:r>
              <a:rPr lang="ru-RU" dirty="0"/>
              <a:t> </a:t>
            </a:r>
            <a:r>
              <a:rPr lang="ru-RU" dirty="0" err="1"/>
              <a:t>породілля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вад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 </a:t>
            </a:r>
            <a:r>
              <a:rPr lang="ru-RU" dirty="0" err="1"/>
              <a:t>більше</a:t>
            </a:r>
            <a:r>
              <a:rPr lang="ru-RU" dirty="0"/>
              <a:t>. </a:t>
            </a:r>
          </a:p>
          <a:p>
            <a:pPr fontAlgn="t"/>
            <a:r>
              <a:rPr lang="ru-RU" dirty="0"/>
              <a:t>Через </a:t>
            </a:r>
            <a:r>
              <a:rPr lang="ru-RU" dirty="0" err="1"/>
              <a:t>вікові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частішають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мейозу </a:t>
            </a:r>
            <a:r>
              <a:rPr lang="ru-RU" dirty="0" err="1"/>
              <a:t>підчас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гормональні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 </a:t>
            </a:r>
          </a:p>
          <a:p>
            <a:pPr fontAlgn="t"/>
            <a:r>
              <a:rPr lang="ru-RU" dirty="0"/>
              <a:t>У </a:t>
            </a:r>
            <a:r>
              <a:rPr lang="ru-RU" dirty="0" err="1"/>
              <a:t>віці</a:t>
            </a:r>
            <a:r>
              <a:rPr lang="ru-RU" dirty="0"/>
              <a:t> 45-49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репродуктивну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(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чоловіки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 той час, коли в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збільшуються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геному,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(</a:t>
            </a:r>
            <a:r>
              <a:rPr lang="ru-RU" dirty="0" err="1"/>
              <a:t>клімакс</a:t>
            </a:r>
            <a:r>
              <a:rPr lang="ru-RU" dirty="0"/>
              <a:t>) 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адаптивне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pPr algn="ctr"/>
            <a:r>
              <a:rPr lang="ru-RU" dirty="0" err="1"/>
              <a:t>Демографічна</a:t>
            </a:r>
            <a:r>
              <a:rPr lang="ru-RU" dirty="0"/>
              <a:t> 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1600200"/>
            <a:ext cx="4464496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Демографічна</a:t>
            </a:r>
            <a:r>
              <a:rPr lang="ru-RU" dirty="0"/>
              <a:t> проблема 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соціально-демографічних</a:t>
            </a:r>
            <a:r>
              <a:rPr lang="ru-RU" dirty="0"/>
              <a:t> проблем </a:t>
            </a:r>
            <a:r>
              <a:rPr lang="ru-RU" dirty="0" err="1"/>
              <a:t>сучасності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зачіпають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.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народонаселення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украй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: </a:t>
            </a:r>
          </a:p>
          <a:p>
            <a:r>
              <a:rPr lang="uk-UA" dirty="0"/>
              <a:t>1. </a:t>
            </a:r>
            <a:r>
              <a:rPr lang="ru-RU" dirty="0" err="1"/>
              <a:t>стрімке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демографічний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вибух</a:t>
            </a:r>
            <a:r>
              <a:rPr lang="ru-RU" dirty="0"/>
              <a:t>, у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</a:p>
          <a:p>
            <a:r>
              <a:rPr lang="ru-RU" dirty="0"/>
              <a:t>2.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депопуляції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демографічна</a:t>
            </a:r>
            <a:r>
              <a:rPr lang="ru-RU" dirty="0">
                <a:solidFill>
                  <a:srgbClr val="FF0000"/>
                </a:solidFill>
              </a:rPr>
              <a:t> криза</a:t>
            </a:r>
            <a:r>
              <a:rPr lang="ru-RU" dirty="0"/>
              <a:t>, в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</a:p>
        </p:txBody>
      </p:sp>
      <p:pic>
        <p:nvPicPr>
          <p:cNvPr id="7" name="Рисунок 6" descr="Пов’язане зображенн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3600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–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змішаної</a:t>
            </a:r>
            <a:r>
              <a:rPr lang="ru-RU" dirty="0"/>
              <a:t> </a:t>
            </a:r>
            <a:r>
              <a:rPr lang="ru-RU" dirty="0" err="1"/>
              <a:t>секреції</a:t>
            </a:r>
            <a:r>
              <a:rPr lang="ru-RU" dirty="0"/>
              <a:t>. </a:t>
            </a:r>
            <a:r>
              <a:rPr lang="ru-RU" dirty="0" err="1"/>
              <a:t>Зовнішньосекреторна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–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чоловічих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жіночих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</a:p>
          <a:p>
            <a:r>
              <a:rPr lang="ru-RU" dirty="0" err="1"/>
              <a:t>Внутрішньосекреторна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– </a:t>
            </a:r>
            <a:r>
              <a:rPr lang="ru-RU" dirty="0" err="1"/>
              <a:t>продукування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у кров. </a:t>
            </a:r>
          </a:p>
          <a:p>
            <a:r>
              <a:rPr lang="ru-RU" b="1" dirty="0" err="1"/>
              <a:t>Андрогени</a:t>
            </a:r>
            <a:r>
              <a:rPr lang="ru-RU" dirty="0"/>
              <a:t> – </a:t>
            </a:r>
            <a:r>
              <a:rPr lang="ru-RU" dirty="0" err="1"/>
              <a:t>стероїдні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маскулінізуючу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естрогени</a:t>
            </a:r>
            <a:r>
              <a:rPr lang="ru-RU" dirty="0"/>
              <a:t> – </a:t>
            </a:r>
            <a:r>
              <a:rPr lang="ru-RU" dirty="0" err="1"/>
              <a:t>фемінізуючу</a:t>
            </a:r>
            <a:r>
              <a:rPr lang="ru-RU" dirty="0"/>
              <a:t>. </a:t>
            </a:r>
            <a:r>
              <a:rPr lang="ru-RU" dirty="0" err="1"/>
              <a:t>Андрогени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корі</a:t>
            </a:r>
            <a:r>
              <a:rPr lang="ru-RU" dirty="0"/>
              <a:t> </a:t>
            </a:r>
            <a:r>
              <a:rPr lang="ru-RU" dirty="0" err="1"/>
              <a:t>наднирників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перетворюватись</a:t>
            </a:r>
            <a:r>
              <a:rPr lang="ru-RU" dirty="0"/>
              <a:t> на </a:t>
            </a:r>
            <a:r>
              <a:rPr lang="ru-RU" dirty="0" err="1"/>
              <a:t>естрогени</a:t>
            </a:r>
            <a:r>
              <a:rPr lang="ru-RU" dirty="0"/>
              <a:t> в </a:t>
            </a:r>
            <a:r>
              <a:rPr lang="ru-RU" dirty="0" err="1"/>
              <a:t>жировій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тканинах.</a:t>
            </a:r>
          </a:p>
          <a:p>
            <a:r>
              <a:rPr lang="uk-UA" b="1" dirty="0"/>
              <a:t>Жіночі статеві залози</a:t>
            </a:r>
            <a:r>
              <a:rPr lang="ru-RU" dirty="0"/>
              <a:t> </a:t>
            </a:r>
            <a:r>
              <a:rPr lang="uk-UA" dirty="0"/>
              <a:t>(яєчники) виробляють велику кількість естрогенів і невелику кількість андрогенів.</a:t>
            </a:r>
          </a:p>
          <a:p>
            <a:r>
              <a:rPr lang="ru-RU" b="1" dirty="0" err="1"/>
              <a:t>Чоловічі</a:t>
            </a:r>
            <a:r>
              <a:rPr lang="ru-RU" b="1" dirty="0"/>
              <a:t> </a:t>
            </a:r>
            <a:r>
              <a:rPr lang="ru-RU" b="1" dirty="0" err="1"/>
              <a:t>статеві</a:t>
            </a:r>
            <a:r>
              <a:rPr lang="ru-RU" b="1" dirty="0"/>
              <a:t> </a:t>
            </a:r>
            <a:r>
              <a:rPr lang="ru-RU" b="1" dirty="0" err="1"/>
              <a:t>залози</a:t>
            </a:r>
            <a:r>
              <a:rPr lang="ru-RU" b="1" dirty="0"/>
              <a:t> </a:t>
            </a:r>
            <a:r>
              <a:rPr lang="ru-RU" dirty="0"/>
              <a:t>(</a:t>
            </a:r>
            <a:r>
              <a:rPr lang="ru-RU" dirty="0" err="1"/>
              <a:t>яєчка</a:t>
            </a:r>
            <a:r>
              <a:rPr lang="ru-RU" dirty="0"/>
              <a:t>)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андрогенів</a:t>
            </a:r>
            <a:r>
              <a:rPr lang="ru-RU" dirty="0"/>
              <a:t>, </a:t>
            </a:r>
            <a:r>
              <a:rPr lang="ru-RU" dirty="0" err="1"/>
              <a:t>найбільше</a:t>
            </a:r>
            <a:r>
              <a:rPr lang="ru-RU" dirty="0"/>
              <a:t> </a:t>
            </a:r>
            <a:r>
              <a:rPr lang="ru-RU" b="1" dirty="0"/>
              <a:t>тестостерону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естрогени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Стате́ві</a:t>
            </a:r>
            <a:r>
              <a:rPr lang="ru-RU" b="1" dirty="0"/>
              <a:t> </a:t>
            </a:r>
            <a:r>
              <a:rPr lang="ru-RU" b="1" dirty="0" err="1"/>
              <a:t>гормо́ни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продукують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 </a:t>
            </a:r>
            <a:r>
              <a:rPr lang="en-US" dirty="0"/>
              <a:t>-</a:t>
            </a:r>
            <a:r>
              <a:rPr lang="ru-RU" dirty="0"/>
              <a:t> </a:t>
            </a:r>
            <a:r>
              <a:rPr lang="ru-RU" dirty="0" err="1">
                <a:solidFill>
                  <a:srgbClr val="C00000"/>
                </a:solidFill>
              </a:rPr>
              <a:t>андрогени</a:t>
            </a:r>
            <a:r>
              <a:rPr lang="ru-RU" dirty="0">
                <a:solidFill>
                  <a:srgbClr val="C00000"/>
                </a:solidFill>
              </a:rPr>
              <a:t> (тестостерон</a:t>
            </a:r>
            <a:r>
              <a:rPr lang="ru-RU" dirty="0"/>
              <a:t>), </a:t>
            </a:r>
            <a:r>
              <a:rPr lang="ru-RU" dirty="0" err="1"/>
              <a:t>жіночі</a:t>
            </a:r>
            <a:r>
              <a:rPr lang="ru-RU" dirty="0"/>
              <a:t> </a:t>
            </a:r>
            <a:r>
              <a:rPr lang="en-US" dirty="0"/>
              <a:t>-</a:t>
            </a:r>
            <a:r>
              <a:rPr lang="uk-UA" dirty="0"/>
              <a:t> </a:t>
            </a:r>
            <a:r>
              <a:rPr lang="ru-RU" dirty="0" err="1">
                <a:solidFill>
                  <a:srgbClr val="C00000"/>
                </a:solidFill>
              </a:rPr>
              <a:t>естрогени</a:t>
            </a:r>
            <a:r>
              <a:rPr lang="ru-RU" dirty="0">
                <a:solidFill>
                  <a:srgbClr val="C00000"/>
                </a:solidFill>
              </a:rPr>
              <a:t> (</a:t>
            </a:r>
            <a:r>
              <a:rPr lang="ru-RU" dirty="0" err="1">
                <a:solidFill>
                  <a:srgbClr val="C00000"/>
                </a:solidFill>
              </a:rPr>
              <a:t>естрадіол</a:t>
            </a:r>
            <a:r>
              <a:rPr lang="ru-RU" dirty="0">
                <a:solidFill>
                  <a:srgbClr val="C00000"/>
                </a:solidFill>
              </a:rPr>
              <a:t>, </a:t>
            </a:r>
            <a:r>
              <a:rPr lang="ru-RU" dirty="0" err="1">
                <a:solidFill>
                  <a:srgbClr val="C00000"/>
                </a:solidFill>
              </a:rPr>
              <a:t>прогест</a:t>
            </a:r>
            <a:r>
              <a:rPr lang="uk-UA" dirty="0" err="1">
                <a:solidFill>
                  <a:srgbClr val="C00000"/>
                </a:solidFill>
              </a:rPr>
              <a:t>ерон</a:t>
            </a:r>
            <a:r>
              <a:rPr lang="ru-RU" dirty="0">
                <a:solidFill>
                  <a:srgbClr val="C00000"/>
                </a:solidFill>
              </a:rPr>
              <a:t>). </a:t>
            </a:r>
            <a:r>
              <a:rPr lang="ru-RU" dirty="0"/>
              <a:t> </a:t>
            </a:r>
          </a:p>
          <a:p>
            <a:r>
              <a:rPr lang="ru-RU" dirty="0" err="1"/>
              <a:t>Усі</a:t>
            </a:r>
            <a:r>
              <a:rPr lang="ru-RU" dirty="0"/>
              <a:t> вони </a:t>
            </a:r>
            <a:r>
              <a:rPr lang="ru-RU" dirty="0" err="1"/>
              <a:t>є</a:t>
            </a:r>
            <a:r>
              <a:rPr lang="ru-RU" dirty="0"/>
              <a:t> гормонами </a:t>
            </a:r>
            <a:r>
              <a:rPr lang="ru-RU" dirty="0" err="1"/>
              <a:t>стероїдної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одного </a:t>
            </a:r>
            <a:r>
              <a:rPr lang="ru-RU" dirty="0" err="1"/>
              <a:t>попередника</a:t>
            </a:r>
            <a:r>
              <a:rPr lang="ru-RU" dirty="0" err="1">
                <a:solidFill>
                  <a:srgbClr val="C00000"/>
                </a:solidFill>
              </a:rPr>
              <a:t>-холестерину</a:t>
            </a:r>
            <a:r>
              <a:rPr lang="ru-RU" dirty="0">
                <a:solidFill>
                  <a:srgbClr val="C00000"/>
                </a:solidFill>
              </a:rPr>
              <a:t>.</a:t>
            </a:r>
            <a:r>
              <a:rPr lang="ru-RU" dirty="0"/>
              <a:t> </a:t>
            </a:r>
          </a:p>
          <a:p>
            <a:r>
              <a:rPr lang="ru-RU" dirty="0" err="1"/>
              <a:t>Фізіологічна</a:t>
            </a:r>
            <a:r>
              <a:rPr lang="ru-RU" dirty="0"/>
              <a:t> роль тестостерону: </a:t>
            </a:r>
          </a:p>
          <a:p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статевому</a:t>
            </a:r>
            <a:r>
              <a:rPr lang="ru-RU" dirty="0"/>
              <a:t> </a:t>
            </a:r>
            <a:r>
              <a:rPr lang="ru-RU" dirty="0" err="1"/>
              <a:t>диференціюванні</a:t>
            </a:r>
            <a:r>
              <a:rPr lang="ru-RU" dirty="0"/>
              <a:t> гонад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за </a:t>
            </a:r>
            <a:r>
              <a:rPr lang="ru-RU" dirty="0" err="1"/>
              <a:t>чоловічим</a:t>
            </a:r>
            <a:r>
              <a:rPr lang="ru-RU" dirty="0"/>
              <a:t> типом; </a:t>
            </a:r>
          </a:p>
          <a:p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скелета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тканин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прискорює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скелета; </a:t>
            </a:r>
          </a:p>
          <a:p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білковий</a:t>
            </a:r>
            <a:r>
              <a:rPr lang="ru-RU" dirty="0"/>
              <a:t> синтез у </a:t>
            </a:r>
            <a:r>
              <a:rPr lang="ru-RU" dirty="0" err="1"/>
              <a:t>скелетних</a:t>
            </a:r>
            <a:r>
              <a:rPr lang="ru-RU" dirty="0"/>
              <a:t> </a:t>
            </a:r>
            <a:r>
              <a:rPr lang="ru-RU" dirty="0" err="1"/>
              <a:t>м’язах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лібідо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потенцію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чоловічий</a:t>
            </a:r>
            <a:r>
              <a:rPr lang="ru-RU" dirty="0"/>
              <a:t> тип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регуляції</a:t>
            </a:r>
            <a:r>
              <a:rPr lang="ru-RU" dirty="0"/>
              <a:t> сперматогенезу.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 </a:t>
            </a:r>
            <a:r>
              <a:rPr lang="ru-RU" dirty="0" err="1"/>
              <a:t>гормонів</a:t>
            </a:r>
            <a:r>
              <a:rPr lang="ru-RU" dirty="0"/>
              <a:t> у </a:t>
            </a:r>
            <a:r>
              <a:rPr lang="ru-RU" dirty="0" err="1"/>
              <a:t>дівчаток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хлопчиків</a:t>
            </a:r>
            <a:r>
              <a:rPr lang="ru-RU" dirty="0"/>
              <a:t> 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дозрівають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 </a:t>
            </a:r>
            <a:r>
              <a:rPr lang="ru-RU" dirty="0" err="1"/>
              <a:t>ендометрію</a:t>
            </a:r>
            <a:r>
              <a:rPr lang="ru-RU" dirty="0"/>
              <a:t>, </a:t>
            </a:r>
            <a:r>
              <a:rPr lang="ru-RU" dirty="0" err="1"/>
              <a:t>характерні</a:t>
            </a:r>
            <a:r>
              <a:rPr lang="ru-RU" dirty="0"/>
              <a:t> для менструального циклу,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 </a:t>
            </a:r>
            <a:r>
              <a:rPr lang="ru-RU" dirty="0" err="1"/>
              <a:t>молочних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, </a:t>
            </a:r>
            <a:r>
              <a:rPr lang="ru-RU" dirty="0" err="1"/>
              <a:t>характерної</a:t>
            </a:r>
            <a:r>
              <a:rPr lang="ru-RU" dirty="0"/>
              <a:t> 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Жіночі статеві гормони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ендокринну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вагітна</a:t>
            </a:r>
            <a:r>
              <a:rPr lang="ru-RU" dirty="0"/>
              <a:t> матка </a:t>
            </a:r>
            <a:r>
              <a:rPr lang="ru-RU" dirty="0" err="1"/>
              <a:t>і</a:t>
            </a:r>
            <a:r>
              <a:rPr lang="ru-RU" dirty="0"/>
              <a:t> плацента. </a:t>
            </a:r>
          </a:p>
          <a:p>
            <a:r>
              <a:rPr lang="ru-RU" dirty="0"/>
              <a:t>Вони  </a:t>
            </a:r>
            <a:r>
              <a:rPr lang="ru-RU" dirty="0" err="1"/>
              <a:t>продукують</a:t>
            </a:r>
            <a:endParaRPr lang="ru-RU" dirty="0"/>
          </a:p>
          <a:p>
            <a:pPr>
              <a:buNone/>
            </a:pPr>
            <a:r>
              <a:rPr lang="ru-RU" dirty="0"/>
              <a:t>  </a:t>
            </a:r>
            <a:r>
              <a:rPr lang="ru-RU" dirty="0">
                <a:solidFill>
                  <a:srgbClr val="C00000"/>
                </a:solidFill>
              </a:rPr>
              <a:t>релаксин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розслаблення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лобкового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 </a:t>
            </a:r>
            <a:r>
              <a:rPr lang="ru-RU" dirty="0" err="1"/>
              <a:t>суглобів</a:t>
            </a:r>
            <a:r>
              <a:rPr lang="ru-RU" dirty="0"/>
              <a:t> тазу.</a:t>
            </a:r>
          </a:p>
          <a:p>
            <a:r>
              <a:rPr lang="ru-RU" dirty="0"/>
              <a:t> Плацента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 - </a:t>
            </a:r>
            <a:r>
              <a:rPr lang="ru-RU" dirty="0" err="1">
                <a:solidFill>
                  <a:srgbClr val="C00000"/>
                </a:solidFill>
              </a:rPr>
              <a:t>гонадотропін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</a:rPr>
              <a:t>лактогенний</a:t>
            </a:r>
            <a:r>
              <a:rPr lang="ru-RU" dirty="0">
                <a:solidFill>
                  <a:srgbClr val="C00000"/>
                </a:solidFill>
              </a:rPr>
              <a:t> гормон</a:t>
            </a:r>
            <a:r>
              <a:rPr lang="ru-RU" dirty="0"/>
              <a:t> -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стероїдні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 - </a:t>
            </a:r>
            <a:r>
              <a:rPr lang="ru-RU" dirty="0" err="1">
                <a:solidFill>
                  <a:srgbClr val="C00000"/>
                </a:solidFill>
              </a:rPr>
              <a:t>естрогени</a:t>
            </a:r>
            <a:r>
              <a:rPr lang="ru-RU" dirty="0">
                <a:solidFill>
                  <a:srgbClr val="C00000"/>
                </a:solidFill>
              </a:rPr>
              <a:t>, прогестерон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600200"/>
            <a:ext cx="3355848" cy="457200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Чоловічі статеві гормони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Тестостерон </a:t>
            </a:r>
            <a:r>
              <a:rPr lang="ru-RU" dirty="0" err="1"/>
              <a:t>виробляється</a:t>
            </a:r>
            <a:r>
              <a:rPr lang="ru-RU" dirty="0"/>
              <a:t>  в </a:t>
            </a:r>
            <a:r>
              <a:rPr lang="ru-RU" dirty="0" err="1"/>
              <a:t>яєчках</a:t>
            </a:r>
            <a:r>
              <a:rPr lang="ru-RU" dirty="0"/>
              <a:t> , а </a:t>
            </a:r>
            <a:r>
              <a:rPr lang="ru-RU" dirty="0" err="1"/>
              <a:t>також</a:t>
            </a:r>
            <a:r>
              <a:rPr lang="ru-RU" dirty="0"/>
              <a:t> (</a:t>
            </a:r>
            <a:r>
              <a:rPr lang="ru-RU" dirty="0" err="1"/>
              <a:t>менше</a:t>
            </a:r>
            <a:r>
              <a:rPr lang="ru-RU" dirty="0"/>
              <a:t>) у </a:t>
            </a:r>
            <a:r>
              <a:rPr lang="ru-RU" dirty="0" err="1"/>
              <a:t>плаценті</a:t>
            </a:r>
            <a:r>
              <a:rPr lang="ru-RU" dirty="0"/>
              <a:t> та </a:t>
            </a:r>
            <a:r>
              <a:rPr lang="ru-RU" dirty="0" err="1"/>
              <a:t>надниркових</a:t>
            </a:r>
            <a:r>
              <a:rPr lang="ru-RU" dirty="0"/>
              <a:t> </a:t>
            </a:r>
            <a:r>
              <a:rPr lang="ru-RU" dirty="0" err="1"/>
              <a:t>залозах</a:t>
            </a:r>
            <a:r>
              <a:rPr lang="ru-RU" dirty="0"/>
              <a:t> (</a:t>
            </a:r>
            <a:r>
              <a:rPr lang="ru-RU" dirty="0" err="1"/>
              <a:t>кіркова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надниркової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).</a:t>
            </a:r>
          </a:p>
          <a:p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 за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бл</a:t>
            </a:r>
            <a:r>
              <a:rPr lang="ru-RU" dirty="0"/>
              <a:t>. 10 мг, у </a:t>
            </a:r>
            <a:r>
              <a:rPr lang="ru-RU" dirty="0" err="1"/>
              <a:t>жінок</a:t>
            </a:r>
            <a:r>
              <a:rPr lang="ru-RU" dirty="0"/>
              <a:t> - 0,4 мг </a:t>
            </a:r>
            <a:r>
              <a:rPr lang="ru-RU" dirty="0" err="1"/>
              <a:t>речовини</a:t>
            </a:r>
            <a:r>
              <a:rPr lang="ru-RU" dirty="0"/>
              <a:t>. У </a:t>
            </a:r>
            <a:r>
              <a:rPr lang="ru-RU" dirty="0" err="1"/>
              <a:t>крові</a:t>
            </a:r>
            <a:r>
              <a:rPr lang="ru-RU" dirty="0"/>
              <a:t> тестостерон </a:t>
            </a:r>
            <a:r>
              <a:rPr lang="ru-RU" dirty="0" err="1"/>
              <a:t>циркулює</a:t>
            </a:r>
            <a:r>
              <a:rPr lang="ru-RU" dirty="0"/>
              <a:t> в </a:t>
            </a:r>
            <a:r>
              <a:rPr lang="ru-RU" dirty="0" err="1"/>
              <a:t>неактивній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у </a:t>
            </a:r>
            <a:r>
              <a:rPr lang="ru-RU" dirty="0" err="1"/>
              <a:t>комплексі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β-глобуліном</a:t>
            </a:r>
            <a:r>
              <a:rPr lang="ru-RU" dirty="0"/>
              <a:t>. </a:t>
            </a:r>
          </a:p>
          <a:p>
            <a:r>
              <a:rPr lang="ru-RU" dirty="0"/>
              <a:t>Синтез </a:t>
            </a:r>
            <a:r>
              <a:rPr lang="ru-RU" dirty="0" err="1"/>
              <a:t>гормонів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гонадотропні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</a:t>
            </a:r>
            <a:r>
              <a:rPr lang="ru-RU" dirty="0" err="1"/>
              <a:t>гіпофіза</a:t>
            </a:r>
            <a:r>
              <a:rPr lang="ru-RU" dirty="0"/>
              <a:t>. 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Статева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добові</a:t>
            </a:r>
            <a:r>
              <a:rPr lang="ru-RU" dirty="0"/>
              <a:t> </a:t>
            </a:r>
            <a:r>
              <a:rPr lang="ru-RU" dirty="0" err="1"/>
              <a:t>ритми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Статева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циркадіанних</a:t>
            </a:r>
            <a:r>
              <a:rPr lang="ru-RU" dirty="0"/>
              <a:t> </a:t>
            </a:r>
            <a:r>
              <a:rPr lang="ru-RU" dirty="0" err="1"/>
              <a:t>ритмів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 ядро </a:t>
            </a:r>
            <a:r>
              <a:rPr lang="ru-RU" dirty="0" err="1"/>
              <a:t>гіпоталамуса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добовий</a:t>
            </a:r>
            <a:r>
              <a:rPr lang="ru-RU" dirty="0"/>
              <a:t> ритм </a:t>
            </a:r>
            <a:r>
              <a:rPr lang="ru-RU" dirty="0" err="1"/>
              <a:t>секреції</a:t>
            </a:r>
            <a:r>
              <a:rPr lang="ru-RU" dirty="0"/>
              <a:t> 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. </a:t>
            </a:r>
          </a:p>
          <a:p>
            <a:r>
              <a:rPr lang="ru-RU" dirty="0" err="1"/>
              <a:t>Рівні</a:t>
            </a:r>
            <a:r>
              <a:rPr lang="ru-RU" dirty="0"/>
              <a:t> тестостерону у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 </a:t>
            </a:r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, </a:t>
            </a:r>
            <a:r>
              <a:rPr lang="ru-RU" dirty="0" err="1"/>
              <a:t>досягаючи</a:t>
            </a:r>
            <a:r>
              <a:rPr lang="ru-RU" dirty="0"/>
              <a:t> </a:t>
            </a:r>
            <a:r>
              <a:rPr lang="ru-RU" dirty="0" err="1"/>
              <a:t>максимальних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на 4-8 годину ранку,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восьмої</a:t>
            </a:r>
            <a:r>
              <a:rPr lang="ru-RU" dirty="0"/>
              <a:t> </a:t>
            </a:r>
            <a:r>
              <a:rPr lang="ru-RU" dirty="0" err="1"/>
              <a:t>вечора</a:t>
            </a:r>
            <a:r>
              <a:rPr lang="ru-RU" dirty="0"/>
              <a:t> вони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низькими</a:t>
            </a:r>
            <a:r>
              <a:rPr lang="ru-RU" dirty="0"/>
              <a:t>. </a:t>
            </a:r>
          </a:p>
          <a:p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андрогенів</a:t>
            </a:r>
            <a:r>
              <a:rPr lang="ru-RU" dirty="0"/>
              <a:t> 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ранкові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становить 80%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ru-RU" dirty="0"/>
              <a:t>1) </a:t>
            </a:r>
            <a:r>
              <a:rPr lang="ru-RU" dirty="0" err="1"/>
              <a:t>Статеве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пізно</a:t>
            </a:r>
            <a:r>
              <a:rPr lang="ru-RU" dirty="0"/>
              <a:t>: для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у 17-19 </a:t>
            </a:r>
            <a:r>
              <a:rPr lang="ru-RU" dirty="0" err="1"/>
              <a:t>років</a:t>
            </a:r>
            <a:r>
              <a:rPr lang="ru-RU" dirty="0"/>
              <a:t>, для </a:t>
            </a:r>
            <a:r>
              <a:rPr lang="ru-RU" dirty="0" err="1"/>
              <a:t>чоловіків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у 18-20 </a:t>
            </a:r>
            <a:r>
              <a:rPr lang="ru-RU" dirty="0" err="1"/>
              <a:t>років</a:t>
            </a:r>
            <a:r>
              <a:rPr lang="ru-RU" dirty="0"/>
              <a:t>.</a:t>
            </a:r>
            <a:r>
              <a:rPr lang="uk-UA" dirty="0"/>
              <a:t>  </a:t>
            </a:r>
            <a:endParaRPr lang="ru-RU" dirty="0"/>
          </a:p>
          <a:p>
            <a:pPr fontAlgn="t"/>
            <a:r>
              <a:rPr lang="ru-RU" dirty="0"/>
              <a:t>2)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сезонної</a:t>
            </a:r>
            <a:r>
              <a:rPr lang="ru-RU" dirty="0"/>
              <a:t> </a:t>
            </a:r>
            <a:r>
              <a:rPr lang="ru-RU" dirty="0" err="1"/>
              <a:t>циклічності</a:t>
            </a:r>
            <a:r>
              <a:rPr lang="ru-RU" dirty="0"/>
              <a:t>.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народжуватися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року.</a:t>
            </a:r>
          </a:p>
          <a:p>
            <a:pPr fontAlgn="t"/>
            <a:r>
              <a:rPr lang="ru-RU" dirty="0"/>
              <a:t>3)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цикл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яйцеклітин</a:t>
            </a:r>
            <a:r>
              <a:rPr lang="ru-RU" dirty="0"/>
              <a:t> </a:t>
            </a:r>
            <a:r>
              <a:rPr lang="ru-RU" dirty="0" err="1"/>
              <a:t>відновлюється</a:t>
            </a:r>
            <a:r>
              <a:rPr lang="ru-RU" dirty="0"/>
              <a:t>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Тож</a:t>
            </a:r>
            <a:r>
              <a:rPr lang="ru-RU" dirty="0"/>
              <a:t> теоретично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народжувати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різницею</a:t>
            </a:r>
            <a:r>
              <a:rPr lang="ru-RU" dirty="0"/>
              <a:t> в 1-1,5 року.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uk-UA" dirty="0"/>
              <a:t>1) жінки найчастіше народжують дітей після 18 і до 38 років. Хоча запліднення можливе на кілька років раніше і пізніше.</a:t>
            </a:r>
            <a:endParaRPr lang="ru-RU" dirty="0"/>
          </a:p>
          <a:p>
            <a:pPr fontAlgn="t"/>
            <a:r>
              <a:rPr lang="uk-UA" dirty="0"/>
              <a:t>2) Через економічні труднощі найчастіше народжують 1-2 дитини.</a:t>
            </a:r>
            <a:endParaRPr lang="ru-RU" dirty="0"/>
          </a:p>
          <a:p>
            <a:pPr fontAlgn="t"/>
            <a:r>
              <a:rPr lang="ru-RU" dirty="0"/>
              <a:t>3)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відкладається</a:t>
            </a:r>
            <a:r>
              <a:rPr lang="ru-RU" dirty="0"/>
              <a:t> до 30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кар’єри</a:t>
            </a:r>
            <a:r>
              <a:rPr lang="ru-RU" dirty="0"/>
              <a:t>).</a:t>
            </a:r>
          </a:p>
          <a:p>
            <a:r>
              <a:rPr lang="ru-RU" dirty="0"/>
              <a:t>4) </a:t>
            </a:r>
            <a:r>
              <a:rPr lang="ru-RU" dirty="0" err="1"/>
              <a:t>Жінкам</a:t>
            </a:r>
            <a:r>
              <a:rPr lang="ru-RU" dirty="0"/>
              <a:t> не </a:t>
            </a:r>
            <a:r>
              <a:rPr lang="ru-RU" dirty="0" err="1"/>
              <a:t>рекомендують</a:t>
            </a:r>
            <a:r>
              <a:rPr lang="ru-RU" dirty="0"/>
              <a:t> </a:t>
            </a:r>
            <a:r>
              <a:rPr lang="ru-RU" dirty="0" err="1"/>
              <a:t>народжувати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різницею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2 роки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Оптимальною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в 6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 </a:t>
            </a:r>
            <a:r>
              <a:rPr lang="ru-RU" dirty="0" err="1"/>
              <a:t>розмноження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Розвиток медицини дозволив значно зменшити небезпеку інфекційних захворювань - чуми, холери, віспи, хоч їхні збудники продовжують існувати у природі, але вірогідність проникнення у людські популяції є дуже малою.</a:t>
            </a:r>
          </a:p>
          <a:p>
            <a:r>
              <a:rPr lang="uk-UA" dirty="0"/>
              <a:t>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ВІЛ/СНІД, </a:t>
            </a:r>
            <a:r>
              <a:rPr lang="ru-RU" dirty="0" err="1"/>
              <a:t>пріонові</a:t>
            </a:r>
            <a:r>
              <a:rPr lang="ru-RU" dirty="0"/>
              <a:t> </a:t>
            </a:r>
            <a:r>
              <a:rPr lang="ru-RU" dirty="0" err="1"/>
              <a:t>захворюванні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(71 </a:t>
            </a:r>
            <a:r>
              <a:rPr lang="ru-RU" dirty="0" err="1"/>
              <a:t>рік</a:t>
            </a:r>
            <a:r>
              <a:rPr lang="ru-RU" dirty="0"/>
              <a:t>, за </a:t>
            </a:r>
            <a:r>
              <a:rPr lang="ru-RU" dirty="0" err="1"/>
              <a:t>останніми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для </a:t>
            </a:r>
            <a:r>
              <a:rPr lang="ru-RU" dirty="0" err="1"/>
              <a:t>Україні</a:t>
            </a:r>
            <a:r>
              <a:rPr lang="ru-RU" dirty="0"/>
              <a:t>).</a:t>
            </a:r>
          </a:p>
          <a:p>
            <a:r>
              <a:rPr lang="ru-RU" dirty="0"/>
              <a:t> </a:t>
            </a:r>
            <a:r>
              <a:rPr lang="ru-RU" dirty="0" err="1"/>
              <a:t>Зменшено</a:t>
            </a:r>
            <a:r>
              <a:rPr lang="ru-RU" dirty="0"/>
              <a:t> </a:t>
            </a:r>
            <a:r>
              <a:rPr lang="ru-RU" dirty="0" err="1"/>
              <a:t>дитячу</a:t>
            </a:r>
            <a:r>
              <a:rPr lang="ru-RU" dirty="0"/>
              <a:t> </a:t>
            </a:r>
            <a:r>
              <a:rPr lang="ru-RU" dirty="0" err="1"/>
              <a:t>смертність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особливо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давніми</a:t>
            </a:r>
            <a:r>
              <a:rPr lang="ru-RU" dirty="0"/>
              <a:t> часами та </a:t>
            </a:r>
            <a:r>
              <a:rPr lang="ru-RU" dirty="0" err="1"/>
              <a:t>середньовіччям</a:t>
            </a:r>
            <a:r>
              <a:rPr lang="ru-RU" dirty="0"/>
              <a:t>, коли смерть у </a:t>
            </a:r>
            <a:r>
              <a:rPr lang="ru-RU" dirty="0" err="1"/>
              <a:t>дитинстві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чимсь</a:t>
            </a:r>
            <a:r>
              <a:rPr lang="ru-RU" dirty="0"/>
              <a:t> </a:t>
            </a:r>
            <a:r>
              <a:rPr lang="ru-RU" dirty="0" err="1"/>
              <a:t>звичним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багатодітним</a:t>
            </a:r>
            <a:r>
              <a:rPr lang="ru-RU" dirty="0"/>
              <a:t> </a:t>
            </a:r>
            <a:r>
              <a:rPr lang="ru-RU" dirty="0" err="1"/>
              <a:t>сім’ям</a:t>
            </a:r>
            <a:r>
              <a:rPr lang="ru-RU" dirty="0"/>
              <a:t> </a:t>
            </a:r>
            <a:r>
              <a:rPr lang="ru-RU" dirty="0" err="1"/>
              <a:t>прийшли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1-2 </a:t>
            </a:r>
            <a:r>
              <a:rPr lang="ru-RU" dirty="0" err="1"/>
              <a:t>дітьми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контрацепції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дозволила </a:t>
            </a:r>
            <a:r>
              <a:rPr lang="ru-RU" dirty="0" err="1"/>
              <a:t>більш</a:t>
            </a:r>
            <a:r>
              <a:rPr lang="ru-RU" dirty="0"/>
              <a:t> точно </a:t>
            </a:r>
            <a:r>
              <a:rPr lang="ru-RU" dirty="0" err="1"/>
              <a:t>планувати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сім’ї</a:t>
            </a:r>
            <a:r>
              <a:rPr lang="ru-RU" dirty="0"/>
              <a:t>.</a:t>
            </a:r>
          </a:p>
          <a:p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контролю </a:t>
            </a:r>
            <a:r>
              <a:rPr lang="ru-RU" dirty="0" err="1"/>
              <a:t>народжуваності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багатодітності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/>
              <a:t>світу.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/>
              <a:t>Репродуктивне</a:t>
            </a:r>
            <a:r>
              <a:rPr lang="ru-RU" b="1" i="1" dirty="0"/>
              <a:t> </a:t>
            </a:r>
            <a:r>
              <a:rPr lang="ru-RU" b="1" i="1" dirty="0" err="1"/>
              <a:t>здоров'я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/>
              <a:t>Репродуктивне</a:t>
            </a:r>
            <a:r>
              <a:rPr lang="ru-RU" b="1" i="1" dirty="0"/>
              <a:t> </a:t>
            </a:r>
            <a:r>
              <a:rPr lang="ru-RU" b="1" i="1" dirty="0" err="1"/>
              <a:t>здоров'я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стан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, </a:t>
            </a:r>
            <a:r>
              <a:rPr lang="ru-RU" dirty="0" err="1"/>
              <a:t>розумового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, а не просто </a:t>
            </a:r>
            <a:r>
              <a:rPr lang="ru-RU" dirty="0" err="1"/>
              <a:t>відсутність</a:t>
            </a:r>
            <a:r>
              <a:rPr lang="ru-RU" dirty="0"/>
              <a:t> хвороб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 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репродуктивне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,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молоді</a:t>
            </a:r>
            <a:r>
              <a:rPr lang="ru-RU" dirty="0"/>
              <a:t>, </a:t>
            </a:r>
            <a:r>
              <a:rPr lang="ru-RU" dirty="0" err="1"/>
              <a:t>нації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r>
              <a:rPr lang="uk-UA" dirty="0"/>
              <a:t> </a:t>
            </a:r>
          </a:p>
          <a:p>
            <a:r>
              <a:rPr lang="uk-UA" dirty="0"/>
              <a:t>З</a:t>
            </a:r>
            <a:r>
              <a:rPr lang="ru-RU" dirty="0" err="1"/>
              <a:t>доров’я</a:t>
            </a:r>
            <a:r>
              <a:rPr lang="ru-RU" dirty="0"/>
              <a:t> 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uk-UA" dirty="0"/>
              <a:t>: </a:t>
            </a:r>
          </a:p>
          <a:p>
            <a:r>
              <a:rPr lang="ru-RU" dirty="0"/>
              <a:t> </a:t>
            </a:r>
            <a:r>
              <a:rPr lang="ru-RU" dirty="0" err="1"/>
              <a:t>спадковістю</a:t>
            </a:r>
            <a:r>
              <a:rPr lang="ru-RU" dirty="0"/>
              <a:t>. </a:t>
            </a:r>
          </a:p>
          <a:p>
            <a:r>
              <a:rPr lang="ru-RU" dirty="0"/>
              <a:t> способом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порушення репродуктивного здоров’я відбувається через: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безвідповідальне ставлення до себе, відсутність аналізу наслідків своїх дій, </a:t>
            </a:r>
          </a:p>
          <a:p>
            <a:r>
              <a:rPr lang="uk-UA" dirty="0"/>
              <a:t>неправильне інформування про способи й методи профілактики небажаної вагітності, </a:t>
            </a:r>
          </a:p>
          <a:p>
            <a:r>
              <a:rPr lang="uk-UA" dirty="0" err="1"/>
              <a:t>незапобігання</a:t>
            </a:r>
            <a:r>
              <a:rPr lang="uk-UA" dirty="0"/>
              <a:t> </a:t>
            </a:r>
            <a:r>
              <a:rPr lang="uk-UA" b="1" i="1" dirty="0"/>
              <a:t>інфекціям, що передаються статевим шляхом</a:t>
            </a:r>
            <a:r>
              <a:rPr lang="uk-UA" dirty="0"/>
              <a:t> (ІПСШ):</a:t>
            </a:r>
          </a:p>
          <a:p>
            <a:r>
              <a:rPr lang="uk-UA" dirty="0"/>
              <a:t> </a:t>
            </a:r>
            <a:r>
              <a:rPr lang="uk-UA" i="1" dirty="0"/>
              <a:t>вірусні</a:t>
            </a:r>
            <a:r>
              <a:rPr lang="uk-UA" dirty="0"/>
              <a:t> (СНІД, </a:t>
            </a:r>
            <a:r>
              <a:rPr lang="uk-UA" dirty="0" err="1"/>
              <a:t>генітальний</a:t>
            </a:r>
            <a:r>
              <a:rPr lang="uk-UA" dirty="0"/>
              <a:t> </a:t>
            </a:r>
            <a:r>
              <a:rPr lang="uk-UA" dirty="0" err="1"/>
              <a:t>герпес</a:t>
            </a:r>
            <a:r>
              <a:rPr lang="uk-UA" dirty="0"/>
              <a:t>, гепатит В), </a:t>
            </a:r>
            <a:r>
              <a:rPr lang="uk-UA" i="1" dirty="0"/>
              <a:t>бактеріальні</a:t>
            </a:r>
            <a:r>
              <a:rPr lang="uk-UA" dirty="0"/>
              <a:t> (сифіліс, гонорея, </a:t>
            </a:r>
            <a:r>
              <a:rPr lang="uk-UA" dirty="0" err="1"/>
              <a:t>хламідіоз</a:t>
            </a:r>
            <a:r>
              <a:rPr lang="uk-UA" dirty="0"/>
              <a:t>), </a:t>
            </a:r>
            <a:r>
              <a:rPr lang="uk-UA" i="1" dirty="0" err="1"/>
              <a:t>протозойні</a:t>
            </a:r>
            <a:r>
              <a:rPr lang="uk-UA" dirty="0"/>
              <a:t> (</a:t>
            </a:r>
            <a:r>
              <a:rPr lang="uk-UA" dirty="0" err="1"/>
              <a:t>трихомоніаз</a:t>
            </a:r>
            <a:r>
              <a:rPr lang="uk-UA" dirty="0"/>
              <a:t>, лямбліоз), </a:t>
            </a:r>
            <a:r>
              <a:rPr lang="uk-UA" i="1" dirty="0"/>
              <a:t>грибкові</a:t>
            </a:r>
            <a:r>
              <a:rPr lang="uk-UA" dirty="0"/>
              <a:t> (</a:t>
            </a:r>
            <a:r>
              <a:rPr lang="uk-UA" dirty="0" err="1"/>
              <a:t>кандидози</a:t>
            </a:r>
            <a:r>
              <a:rPr lang="uk-UA" dirty="0"/>
              <a:t>), </a:t>
            </a:r>
            <a:r>
              <a:rPr lang="uk-UA" i="1" dirty="0"/>
              <a:t>паразитарні</a:t>
            </a:r>
            <a:r>
              <a:rPr lang="uk-UA" dirty="0"/>
              <a:t> (короста, лобковий </a:t>
            </a:r>
            <a:r>
              <a:rPr lang="uk-UA" dirty="0" err="1"/>
              <a:t>педикульоз</a:t>
            </a:r>
            <a:r>
              <a:rPr lang="uk-UA" dirty="0"/>
              <a:t>).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55576" y="332656"/>
            <a:ext cx="4968552" cy="614116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Північної</a:t>
            </a:r>
            <a:r>
              <a:rPr lang="ru-RU" dirty="0"/>
              <a:t> Америки та </a:t>
            </a:r>
            <a:r>
              <a:rPr lang="ru-RU" dirty="0" err="1"/>
              <a:t>Японії</a:t>
            </a:r>
            <a:r>
              <a:rPr lang="ru-RU" dirty="0"/>
              <a:t>  на початку 1990-х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посилилася</a:t>
            </a:r>
            <a:r>
              <a:rPr lang="ru-RU" dirty="0"/>
              <a:t>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>
                <a:solidFill>
                  <a:srgbClr val="C00000"/>
                </a:solidFill>
              </a:rPr>
              <a:t>різкого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падіння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народжуваності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депопуляцією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. </a:t>
            </a:r>
          </a:p>
          <a:p>
            <a:r>
              <a:rPr lang="ru-RU" dirty="0" err="1"/>
              <a:t>Стрімке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Африки та </a:t>
            </a:r>
            <a:r>
              <a:rPr lang="ru-RU" dirty="0" err="1"/>
              <a:t>Латинської</a:t>
            </a:r>
            <a:r>
              <a:rPr lang="ru-RU" dirty="0"/>
              <a:t> Америки,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подвоєння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кожні</a:t>
            </a:r>
            <a:r>
              <a:rPr lang="ru-RU" dirty="0"/>
              <a:t> 20-30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проблем. </a:t>
            </a:r>
          </a:p>
          <a:p>
            <a:endParaRPr lang="ru-RU" dirty="0"/>
          </a:p>
        </p:txBody>
      </p:sp>
      <p:pic>
        <p:nvPicPr>
          <p:cNvPr id="4" name="Рисунок 3" descr="Результат пошуку зображень за запитом &quot;демографічна проблема людств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32403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Довідка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/>
              <a:t>Частота </a:t>
            </a:r>
            <a:r>
              <a:rPr lang="ru-RU" dirty="0" err="1"/>
              <a:t>безплідних</a:t>
            </a:r>
            <a:r>
              <a:rPr lang="ru-RU" dirty="0"/>
              <a:t> </a:t>
            </a:r>
            <a:r>
              <a:rPr lang="ru-RU" dirty="0" err="1"/>
              <a:t>шлюбів</a:t>
            </a:r>
            <a:r>
              <a:rPr lang="ru-RU" dirty="0"/>
              <a:t> </a:t>
            </a:r>
            <a:r>
              <a:rPr lang="ru-RU" dirty="0" err="1"/>
              <a:t>коливається</a:t>
            </a:r>
            <a:r>
              <a:rPr lang="ru-RU" dirty="0"/>
              <a:t> в межах </a:t>
            </a:r>
            <a:r>
              <a:rPr lang="ru-RU" dirty="0" err="1"/>
              <a:t>від</a:t>
            </a:r>
            <a:r>
              <a:rPr lang="ru-RU" dirty="0"/>
              <a:t> 8 до 29%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до </a:t>
            </a:r>
            <a:r>
              <a:rPr lang="ru-RU" dirty="0" err="1"/>
              <a:t>зниження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безплідними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10% </a:t>
            </a:r>
            <a:r>
              <a:rPr lang="ru-RU" dirty="0" err="1"/>
              <a:t>подружніх</a:t>
            </a:r>
            <a:r>
              <a:rPr lang="ru-RU" dirty="0"/>
              <a:t> пар, у США - </a:t>
            </a:r>
            <a:r>
              <a:rPr lang="ru-RU" dirty="0" err="1"/>
              <a:t>від</a:t>
            </a:r>
            <a:r>
              <a:rPr lang="ru-RU" dirty="0"/>
              <a:t> 8 до 15%, в </a:t>
            </a:r>
            <a:r>
              <a:rPr lang="ru-RU" dirty="0" err="1"/>
              <a:t>Канаді</a:t>
            </a:r>
            <a:r>
              <a:rPr lang="ru-RU" dirty="0"/>
              <a:t> - </a:t>
            </a:r>
            <a:r>
              <a:rPr lang="ru-RU" dirty="0" err="1"/>
              <a:t>близько</a:t>
            </a:r>
            <a:r>
              <a:rPr lang="ru-RU" dirty="0"/>
              <a:t> 17%, в </a:t>
            </a:r>
            <a:r>
              <a:rPr lang="ru-RU" dirty="0" err="1"/>
              <a:t>Австралії</a:t>
            </a:r>
            <a:r>
              <a:rPr lang="ru-RU" dirty="0"/>
              <a:t> - 15,4%. </a:t>
            </a:r>
          </a:p>
          <a:p>
            <a:pPr fontAlgn="base"/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частота </a:t>
            </a:r>
            <a:r>
              <a:rPr lang="ru-RU" dirty="0" err="1"/>
              <a:t>безплідних</a:t>
            </a:r>
            <a:r>
              <a:rPr lang="ru-RU" dirty="0"/>
              <a:t> пар репродуктивного </a:t>
            </a:r>
            <a:r>
              <a:rPr lang="ru-RU" dirty="0" err="1"/>
              <a:t>віку</a:t>
            </a:r>
            <a:r>
              <a:rPr lang="ru-RU" dirty="0"/>
              <a:t> становить  15%,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20%.</a:t>
            </a:r>
          </a:p>
          <a:p>
            <a:pPr fontAlgn="base"/>
            <a:r>
              <a:rPr lang="ru-RU" dirty="0"/>
              <a:t>За </a:t>
            </a:r>
            <a:r>
              <a:rPr lang="ru-RU" dirty="0" err="1"/>
              <a:t>визначенням</a:t>
            </a:r>
            <a:r>
              <a:rPr lang="ru-RU" dirty="0"/>
              <a:t> ВООЗ </a:t>
            </a:r>
            <a:r>
              <a:rPr lang="ru-RU" dirty="0" err="1"/>
              <a:t>безплідним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шлюб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у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року не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при регулярному </a:t>
            </a:r>
            <a:r>
              <a:rPr lang="ru-RU" dirty="0" err="1"/>
              <a:t>статевому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Причиною </a:t>
            </a:r>
            <a:r>
              <a:rPr lang="ru-RU" dirty="0" err="1"/>
              <a:t>безплідного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 </a:t>
            </a:r>
            <a:r>
              <a:rPr lang="ru-RU" dirty="0" err="1"/>
              <a:t>можуть</a:t>
            </a:r>
            <a:r>
              <a:rPr lang="ru-RU" dirty="0"/>
              <a:t> бути як </a:t>
            </a:r>
            <a:r>
              <a:rPr lang="ru-RU" dirty="0" err="1"/>
              <a:t>чоловічі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жіноче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За статистикою </a:t>
            </a:r>
            <a:r>
              <a:rPr lang="ru-RU" dirty="0" err="1"/>
              <a:t>жіноче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причиною 45% </a:t>
            </a:r>
            <a:r>
              <a:rPr lang="ru-RU" dirty="0" err="1"/>
              <a:t>безплідних</a:t>
            </a:r>
            <a:r>
              <a:rPr lang="ru-RU" dirty="0"/>
              <a:t> </a:t>
            </a:r>
            <a:r>
              <a:rPr lang="ru-RU" dirty="0" err="1"/>
              <a:t>шлюбів</a:t>
            </a:r>
            <a:r>
              <a:rPr lang="ru-RU" dirty="0"/>
              <a:t>. </a:t>
            </a:r>
            <a:r>
              <a:rPr lang="ru-RU" dirty="0" err="1"/>
              <a:t>Жіноче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багатогранне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чоловіче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жіночий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продукувати</a:t>
            </a:r>
            <a:r>
              <a:rPr lang="ru-RU" dirty="0"/>
              <a:t> </a:t>
            </a:r>
            <a:r>
              <a:rPr lang="ru-RU" dirty="0" err="1"/>
              <a:t>повноцінну</a:t>
            </a:r>
            <a:r>
              <a:rPr lang="ru-RU" dirty="0"/>
              <a:t> </a:t>
            </a:r>
            <a:r>
              <a:rPr lang="ru-RU" dirty="0" err="1"/>
              <a:t>яйцеклітину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зачаття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 </a:t>
            </a:r>
          </a:p>
          <a:p>
            <a:pPr fontAlgn="base"/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жіночого</a:t>
            </a:r>
            <a:r>
              <a:rPr lang="ru-RU" b="1" dirty="0"/>
              <a:t> </a:t>
            </a:r>
            <a:r>
              <a:rPr lang="ru-RU" b="1" dirty="0" err="1"/>
              <a:t>безпліддя</a:t>
            </a:r>
            <a:r>
              <a:rPr lang="ru-RU" b="1" dirty="0"/>
              <a:t>:</a:t>
            </a:r>
            <a:endParaRPr lang="ru-RU" dirty="0"/>
          </a:p>
          <a:p>
            <a:pPr fontAlgn="base"/>
            <a:r>
              <a:rPr lang="ru-RU" i="1" dirty="0" err="1"/>
              <a:t>первинне</a:t>
            </a:r>
            <a:r>
              <a:rPr lang="ru-RU" dirty="0"/>
              <a:t> - у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при регулярному </a:t>
            </a:r>
            <a:r>
              <a:rPr lang="ru-RU" dirty="0" err="1"/>
              <a:t>статевому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без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контрацепції</a:t>
            </a:r>
            <a:r>
              <a:rPr lang="ru-RU" dirty="0"/>
              <a:t>;</a:t>
            </a:r>
          </a:p>
          <a:p>
            <a:pPr fontAlgn="base"/>
            <a:r>
              <a:rPr lang="ru-RU" i="1" dirty="0" err="1"/>
              <a:t>вторинне</a:t>
            </a:r>
            <a:r>
              <a:rPr lang="ru-RU" dirty="0"/>
              <a:t>- у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народжували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 </a:t>
            </a:r>
            <a:r>
              <a:rPr lang="ru-RU" dirty="0" err="1"/>
              <a:t>вагітність</a:t>
            </a:r>
            <a:r>
              <a:rPr lang="ru-RU" dirty="0"/>
              <a:t> не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без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контрацепції</a:t>
            </a:r>
            <a:r>
              <a:rPr lang="ru-RU" dirty="0"/>
              <a:t>;</a:t>
            </a:r>
          </a:p>
          <a:p>
            <a:pPr fontAlgn="base"/>
            <a:r>
              <a:rPr lang="ru-RU" i="1" dirty="0"/>
              <a:t>абсолютна</a:t>
            </a:r>
            <a:r>
              <a:rPr lang="ru-RU" dirty="0"/>
              <a:t> -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завагітніти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вродженими</a:t>
            </a:r>
            <a:r>
              <a:rPr lang="ru-RU" dirty="0"/>
              <a:t> </a:t>
            </a:r>
            <a:r>
              <a:rPr lang="ru-RU" dirty="0" err="1"/>
              <a:t>аномаліями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малого тазу (</a:t>
            </a:r>
            <a:r>
              <a:rPr lang="ru-RU" dirty="0" err="1"/>
              <a:t>відсутність</a:t>
            </a:r>
            <a:r>
              <a:rPr lang="ru-RU" dirty="0"/>
              <a:t> матки, </a:t>
            </a:r>
            <a:r>
              <a:rPr lang="ru-RU" dirty="0" err="1"/>
              <a:t>яєчників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Чоловіче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err="1"/>
              <a:t>Чоловіче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-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фертильного </a:t>
            </a:r>
            <a:r>
              <a:rPr lang="ru-RU" dirty="0" err="1"/>
              <a:t>віку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відтворювати</a:t>
            </a:r>
            <a:r>
              <a:rPr lang="ru-RU" dirty="0"/>
              <a:t> потомство. Статистика </a:t>
            </a:r>
            <a:r>
              <a:rPr lang="ru-RU" dirty="0" err="1"/>
              <a:t>свідчить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практично в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«</a:t>
            </a:r>
            <a:r>
              <a:rPr lang="ru-RU" dirty="0" err="1"/>
              <a:t>винуватцем</a:t>
            </a:r>
            <a:r>
              <a:rPr lang="ru-RU" dirty="0"/>
              <a:t>»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зачаття</a:t>
            </a:r>
            <a:r>
              <a:rPr lang="ru-RU" dirty="0"/>
              <a:t> (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безсимптомно</a:t>
            </a:r>
            <a:r>
              <a:rPr lang="ru-RU" dirty="0"/>
              <a:t>),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помилкове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чоловіче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рідше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жіноче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Чоловіче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спричинене</a:t>
            </a:r>
            <a:r>
              <a:rPr lang="ru-RU" dirty="0"/>
              <a:t> такими проблемами:</a:t>
            </a:r>
          </a:p>
          <a:p>
            <a:pPr lvl="0" fontAlgn="base"/>
            <a:r>
              <a:rPr lang="ru-RU" dirty="0" err="1"/>
              <a:t>неповноцінність</a:t>
            </a:r>
            <a:r>
              <a:rPr lang="ru-RU" dirty="0"/>
              <a:t> </a:t>
            </a:r>
            <a:r>
              <a:rPr lang="ru-RU" dirty="0" err="1"/>
              <a:t>сперматозоїдів</a:t>
            </a:r>
            <a:r>
              <a:rPr lang="ru-RU" dirty="0"/>
              <a:t> (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рухливості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життєздатності</a:t>
            </a:r>
            <a:r>
              <a:rPr lang="ru-RU" dirty="0"/>
              <a:t>);</a:t>
            </a:r>
          </a:p>
          <a:p>
            <a:pPr lvl="0" fontAlgn="base"/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числа;</a:t>
            </a:r>
          </a:p>
          <a:p>
            <a:pPr lvl="0" fontAlgn="base"/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по </a:t>
            </a:r>
            <a:r>
              <a:rPr lang="ru-RU" dirty="0" err="1"/>
              <a:t>сім'явиносних</a:t>
            </a:r>
            <a:r>
              <a:rPr lang="ru-RU" dirty="0"/>
              <a:t> шляхах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Патології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яєчках</a:t>
            </a:r>
            <a:r>
              <a:rPr lang="ru-RU" dirty="0"/>
              <a:t>, </a:t>
            </a:r>
            <a:r>
              <a:rPr lang="ru-RU" dirty="0" err="1"/>
              <a:t>відповідальних</a:t>
            </a:r>
            <a:r>
              <a:rPr lang="ru-RU" dirty="0"/>
              <a:t> за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сперматозоїдів</a:t>
            </a:r>
            <a:r>
              <a:rPr lang="ru-RU" dirty="0"/>
              <a:t>, </a:t>
            </a:r>
            <a:r>
              <a:rPr lang="ru-RU" dirty="0" err="1"/>
              <a:t>призводять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перестають</a:t>
            </a:r>
            <a:r>
              <a:rPr lang="ru-RU" dirty="0"/>
              <a:t> нормально </a:t>
            </a:r>
            <a:r>
              <a:rPr lang="ru-RU" dirty="0" err="1"/>
              <a:t>функціонувати</a:t>
            </a:r>
            <a:r>
              <a:rPr lang="ru-RU" dirty="0"/>
              <a:t>.</a:t>
            </a:r>
          </a:p>
          <a:p>
            <a:pPr lvl="0" fontAlgn="base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Додаткові</a:t>
            </a:r>
            <a:r>
              <a:rPr lang="ru-RU" b="1" dirty="0"/>
              <a:t> причини </a:t>
            </a:r>
            <a:r>
              <a:rPr lang="ru-RU" b="1" dirty="0" err="1"/>
              <a:t>чоловічого</a:t>
            </a:r>
            <a:r>
              <a:rPr lang="ru-RU" b="1" dirty="0"/>
              <a:t> </a:t>
            </a:r>
            <a:r>
              <a:rPr lang="ru-RU" b="1" dirty="0" err="1"/>
              <a:t>безпліддя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 err="1"/>
              <a:t>звичні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: </a:t>
            </a:r>
            <a:r>
              <a:rPr lang="ru-RU" dirty="0" err="1"/>
              <a:t>зловживання</a:t>
            </a:r>
            <a:r>
              <a:rPr lang="ru-RU" dirty="0"/>
              <a:t> алкоголем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нікотином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шкідливості</a:t>
            </a:r>
            <a:r>
              <a:rPr lang="ru-RU" dirty="0"/>
              <a:t>: контакт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органічними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неорганічними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іонізуючої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тепловий</a:t>
            </a:r>
            <a:r>
              <a:rPr lang="ru-RU" dirty="0"/>
              <a:t> фактор: робота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температур, </a:t>
            </a:r>
            <a:r>
              <a:rPr lang="ru-RU" dirty="0" err="1"/>
              <a:t>тривалий</a:t>
            </a:r>
            <a:r>
              <a:rPr lang="ru-RU" dirty="0"/>
              <a:t> стан лихоманки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вищою</a:t>
            </a:r>
            <a:r>
              <a:rPr lang="ru-RU" dirty="0"/>
              <a:t> за 38С;</a:t>
            </a:r>
          </a:p>
          <a:p>
            <a:pPr lvl="0" fontAlgn="base"/>
            <a:r>
              <a:rPr lang="ru-RU" dirty="0"/>
              <a:t>травма </a:t>
            </a:r>
            <a:r>
              <a:rPr lang="ru-RU" dirty="0" err="1"/>
              <a:t>органів</a:t>
            </a:r>
            <a:r>
              <a:rPr lang="ru-RU" dirty="0"/>
              <a:t> мошонки;</a:t>
            </a:r>
          </a:p>
          <a:p>
            <a:pPr fontAlgn="base"/>
            <a:r>
              <a:rPr lang="ru-RU" b="1" dirty="0" err="1"/>
              <a:t>Фактори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спричинити</a:t>
            </a:r>
            <a:r>
              <a:rPr lang="ru-RU" b="1" dirty="0"/>
              <a:t> </a:t>
            </a:r>
            <a:r>
              <a:rPr lang="ru-RU" b="1" dirty="0" err="1"/>
              <a:t>зниження</a:t>
            </a:r>
            <a:r>
              <a:rPr lang="ru-RU" b="1" dirty="0"/>
              <a:t>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b="1" dirty="0" err="1"/>
              <a:t>сперматозоїдів</a:t>
            </a:r>
            <a:r>
              <a:rPr lang="ru-RU" b="1" dirty="0"/>
              <a:t>:</a:t>
            </a:r>
            <a:endParaRPr lang="ru-RU" dirty="0"/>
          </a:p>
          <a:p>
            <a:pPr lvl="0" fontAlgn="base"/>
            <a:r>
              <a:rPr lang="ru-RU" dirty="0" err="1"/>
              <a:t>тривалий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нестача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 у </a:t>
            </a:r>
            <a:r>
              <a:rPr lang="ru-RU" dirty="0" err="1"/>
              <a:t>їжі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хронічне</a:t>
            </a:r>
            <a:r>
              <a:rPr lang="ru-RU" dirty="0"/>
              <a:t> </a:t>
            </a:r>
            <a:r>
              <a:rPr lang="ru-RU" dirty="0" err="1"/>
              <a:t>недосипання</a:t>
            </a:r>
            <a:r>
              <a:rPr lang="ru-RU" dirty="0"/>
              <a:t>;</a:t>
            </a:r>
          </a:p>
          <a:p>
            <a:pPr lvl="0" fontAlgn="base"/>
            <a:r>
              <a:rPr lang="ru-RU" dirty="0" err="1"/>
              <a:t>зловживання</a:t>
            </a:r>
            <a:r>
              <a:rPr lang="ru-RU" dirty="0"/>
              <a:t> сигаретами, </a:t>
            </a:r>
            <a:r>
              <a:rPr lang="ru-RU" dirty="0" err="1"/>
              <a:t>алкогольними</a:t>
            </a:r>
            <a:r>
              <a:rPr lang="ru-RU" dirty="0"/>
              <a:t> напоями, наркотиками.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чинники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для репродуктивного </a:t>
            </a:r>
            <a:r>
              <a:rPr lang="ru-RU" b="1" dirty="0" err="1"/>
              <a:t>здоров’я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ru-RU" dirty="0"/>
              <a:t>а) </a:t>
            </a:r>
            <a:r>
              <a:rPr lang="ru-RU" dirty="0" err="1"/>
              <a:t>несприятливий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</a:t>
            </a:r>
            <a:r>
              <a:rPr lang="ru-RU" dirty="0" err="1"/>
              <a:t>стрес</a:t>
            </a:r>
            <a:r>
              <a:rPr lang="ru-RU" dirty="0"/>
              <a:t>, </a:t>
            </a:r>
            <a:r>
              <a:rPr lang="ru-RU" dirty="0" err="1"/>
              <a:t>гіподинамія</a:t>
            </a:r>
            <a:r>
              <a:rPr lang="ru-RU" dirty="0"/>
              <a:t>, </a:t>
            </a:r>
            <a:r>
              <a:rPr lang="ru-RU" dirty="0" err="1"/>
              <a:t>нераціональне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); </a:t>
            </a:r>
          </a:p>
          <a:p>
            <a:r>
              <a:rPr lang="uk-UA" dirty="0"/>
              <a:t>б) шкідливі звички; </a:t>
            </a:r>
          </a:p>
          <a:p>
            <a:r>
              <a:rPr lang="uk-UA" dirty="0"/>
              <a:t>в) несприятливі екологічні чинники середовища (забрудненість довкілля, високий рівень радіації тощо);</a:t>
            </a:r>
          </a:p>
          <a:p>
            <a:r>
              <a:rPr lang="uk-UA" dirty="0"/>
              <a:t> г) негативні чинники соціального середовища (низький рівень життя, безробіття тощо); </a:t>
            </a:r>
          </a:p>
          <a:p>
            <a:r>
              <a:rPr lang="uk-UA" dirty="0"/>
              <a:t>д) спадкові порушення; </a:t>
            </a:r>
          </a:p>
          <a:p>
            <a:r>
              <a:rPr lang="uk-UA" dirty="0"/>
              <a:t>е) недоступність медичних послуг і послуг з консультування.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Репродуктивна медицина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uk-UA" dirty="0"/>
              <a:t> напрямок </a:t>
            </a:r>
            <a:r>
              <a:rPr lang="uk-UA" dirty="0" err="1"/>
              <a:t>медико-біологічних</a:t>
            </a:r>
            <a:r>
              <a:rPr lang="uk-UA" dirty="0"/>
              <a:t> знань, що мають на меті </a:t>
            </a:r>
            <a:r>
              <a:rPr lang="uk-UA" dirty="0">
                <a:solidFill>
                  <a:srgbClr val="C00000"/>
                </a:solidFill>
              </a:rPr>
              <a:t>допомогу в народженні дитини</a:t>
            </a:r>
            <a:r>
              <a:rPr lang="uk-UA" dirty="0"/>
              <a:t>, регуляцію народження та планування сім’ї.</a:t>
            </a:r>
          </a:p>
          <a:p>
            <a:pPr fontAlgn="t"/>
            <a:r>
              <a:rPr lang="uk-UA" dirty="0"/>
              <a:t> Репродуктивна медицина є синтезом знань з гінекології, андрології, біології, генетики, цитології та кріобіології.</a:t>
            </a:r>
            <a:endParaRPr lang="ru-RU" dirty="0"/>
          </a:p>
          <a:p>
            <a:pPr fontAlgn="t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b="1" dirty="0"/>
              <a:t>1) </a:t>
            </a:r>
            <a:r>
              <a:rPr lang="ru-RU" b="1" i="1" dirty="0" err="1"/>
              <a:t>Осіменіння</a:t>
            </a:r>
            <a:r>
              <a:rPr lang="ru-RU" b="1" i="1" dirty="0"/>
              <a:t> спермою </a:t>
            </a:r>
            <a:r>
              <a:rPr lang="ru-RU" b="1" i="1" dirty="0" err="1"/>
              <a:t>чоловіка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донора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ендокринного</a:t>
            </a:r>
            <a:r>
              <a:rPr lang="ru-RU" dirty="0"/>
              <a:t>, </a:t>
            </a:r>
            <a:r>
              <a:rPr lang="ru-RU" dirty="0" err="1"/>
              <a:t>імунологічного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чоловічого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.</a:t>
            </a:r>
          </a:p>
          <a:p>
            <a:pPr fontAlgn="t"/>
            <a:r>
              <a:rPr lang="ru-RU" b="1" dirty="0"/>
              <a:t>2) </a:t>
            </a:r>
            <a:r>
              <a:rPr lang="ru-RU" b="1" i="1" dirty="0" err="1"/>
              <a:t>Запліднення</a:t>
            </a:r>
            <a:r>
              <a:rPr lang="ru-RU" b="1" i="1" dirty="0"/>
              <a:t> в </a:t>
            </a:r>
            <a:r>
              <a:rPr lang="ru-RU" b="1" i="1" dirty="0" err="1"/>
              <a:t>пробірці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яєчників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зрілих</a:t>
            </a:r>
            <a:r>
              <a:rPr lang="ru-RU" dirty="0"/>
              <a:t> </a:t>
            </a:r>
            <a:r>
              <a:rPr lang="ru-RU" dirty="0" err="1"/>
              <a:t>яйцеклітин</a:t>
            </a:r>
            <a:r>
              <a:rPr lang="ru-RU" dirty="0"/>
              <a:t> та </a:t>
            </a:r>
            <a:r>
              <a:rPr lang="ru-RU" dirty="0" err="1"/>
              <a:t>запліднення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сперматозоїдами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донора).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ембріони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в </a:t>
            </a:r>
            <a:r>
              <a:rPr lang="ru-RU" dirty="0" err="1"/>
              <a:t>інкубаторі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48-72 годин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пересаджуються</a:t>
            </a:r>
            <a:r>
              <a:rPr lang="ru-RU" dirty="0"/>
              <a:t> в матку </a:t>
            </a:r>
            <a:r>
              <a:rPr lang="ru-RU" dirty="0" err="1"/>
              <a:t>жінки</a:t>
            </a:r>
            <a:r>
              <a:rPr lang="ru-RU" dirty="0"/>
              <a:t>.</a:t>
            </a:r>
          </a:p>
          <a:p>
            <a:pPr fontAlgn="t"/>
            <a:r>
              <a:rPr lang="uk-UA" dirty="0"/>
              <a:t> </a:t>
            </a:r>
            <a:r>
              <a:rPr lang="ru-RU" dirty="0"/>
              <a:t>Перша </a:t>
            </a:r>
            <a:r>
              <a:rPr lang="ru-RU" dirty="0" err="1"/>
              <a:t>дитина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з’явилася</a:t>
            </a:r>
            <a:r>
              <a:rPr lang="ru-RU" dirty="0"/>
              <a:t> на </a:t>
            </a:r>
            <a:r>
              <a:rPr lang="ru-RU" dirty="0" err="1"/>
              <a:t>світ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штучного </a:t>
            </a:r>
            <a:r>
              <a:rPr lang="ru-RU" dirty="0" err="1"/>
              <a:t>запліднення</a:t>
            </a:r>
            <a:r>
              <a:rPr lang="ru-RU" dirty="0"/>
              <a:t>, </a:t>
            </a:r>
            <a:r>
              <a:rPr lang="ru-RU" dirty="0" err="1"/>
              <a:t>народилася</a:t>
            </a:r>
            <a:r>
              <a:rPr lang="ru-RU" dirty="0"/>
              <a:t> у </a:t>
            </a:r>
            <a:r>
              <a:rPr lang="ru-RU" dirty="0" err="1"/>
              <a:t>Великобританії</a:t>
            </a:r>
            <a:r>
              <a:rPr lang="ru-RU" dirty="0"/>
              <a:t> 25 </a:t>
            </a:r>
            <a:r>
              <a:rPr lang="ru-RU" dirty="0" err="1"/>
              <a:t>липня</a:t>
            </a:r>
            <a:r>
              <a:rPr lang="ru-RU" dirty="0"/>
              <a:t> 1978 року. </a:t>
            </a:r>
          </a:p>
          <a:p>
            <a:pPr fontAlgn="t"/>
            <a:r>
              <a:rPr lang="ru-RU" dirty="0"/>
              <a:t>Через 13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1991-го -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народилася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pPr fontAlgn="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ru-RU" b="1" dirty="0"/>
              <a:t>3) </a:t>
            </a:r>
            <a:r>
              <a:rPr lang="ru-RU" b="1" i="1" dirty="0" err="1"/>
              <a:t>Ін'єкція</a:t>
            </a:r>
            <a:r>
              <a:rPr lang="ru-RU" b="1" i="1" dirty="0"/>
              <a:t> </a:t>
            </a:r>
            <a:r>
              <a:rPr lang="ru-RU" b="1" i="1" dirty="0" err="1"/>
              <a:t>сперматозоїда</a:t>
            </a:r>
            <a:r>
              <a:rPr lang="ru-RU" b="1" i="1" dirty="0"/>
              <a:t> в цитоплазму </a:t>
            </a:r>
            <a:r>
              <a:rPr lang="ru-RU" b="1" i="1" dirty="0" err="1"/>
              <a:t>яйцеклітини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за </a:t>
            </a:r>
            <a:r>
              <a:rPr lang="ru-RU" dirty="0" err="1"/>
              <a:t>складних</a:t>
            </a:r>
            <a:r>
              <a:rPr lang="ru-RU" dirty="0"/>
              <a:t> форм </a:t>
            </a:r>
            <a:r>
              <a:rPr lang="ru-RU" dirty="0" err="1"/>
              <a:t>чоловічого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репродуктивного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.</a:t>
            </a:r>
          </a:p>
          <a:p>
            <a:pPr fontAlgn="t"/>
            <a:r>
              <a:rPr lang="ru-RU" b="1" dirty="0"/>
              <a:t>4) </a:t>
            </a:r>
            <a:r>
              <a:rPr lang="ru-RU" b="1" i="1" dirty="0"/>
              <a:t>Донорство </a:t>
            </a:r>
            <a:r>
              <a:rPr lang="ru-RU" b="1" i="1" dirty="0" err="1"/>
              <a:t>яйцеклітини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для </a:t>
            </a:r>
            <a:r>
              <a:rPr lang="ru-RU" dirty="0" err="1"/>
              <a:t>жінок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яйцеклітина</a:t>
            </a:r>
            <a:r>
              <a:rPr lang="ru-RU" dirty="0"/>
              <a:t> не </a:t>
            </a:r>
            <a:r>
              <a:rPr lang="ru-RU" dirty="0" err="1"/>
              <a:t>визріває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у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Яйцеклітини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  <a:r>
              <a:rPr lang="ru-RU" dirty="0" err="1"/>
              <a:t>жінки-донора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ru-RU" b="1" dirty="0"/>
              <a:t>5) </a:t>
            </a:r>
            <a:r>
              <a:rPr lang="ru-RU" b="1" i="1" dirty="0" err="1"/>
              <a:t>Сурогатне</a:t>
            </a:r>
            <a:r>
              <a:rPr lang="ru-RU" b="1" i="1" dirty="0"/>
              <a:t> материнство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яйцеклітини</a:t>
            </a:r>
            <a:r>
              <a:rPr lang="ru-RU" dirty="0"/>
              <a:t> та </a:t>
            </a:r>
            <a:r>
              <a:rPr lang="ru-RU" dirty="0" err="1"/>
              <a:t>сперматозоїд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ембріони</a:t>
            </a:r>
            <a:r>
              <a:rPr lang="ru-RU" dirty="0"/>
              <a:t> </a:t>
            </a:r>
            <a:r>
              <a:rPr lang="ru-RU" dirty="0" err="1"/>
              <a:t>переносять</a:t>
            </a:r>
            <a:r>
              <a:rPr lang="ru-RU" dirty="0"/>
              <a:t> у </a:t>
            </a:r>
            <a:r>
              <a:rPr lang="ru-RU" dirty="0" err="1"/>
              <a:t>порожнину</a:t>
            </a:r>
            <a:r>
              <a:rPr lang="ru-RU" dirty="0"/>
              <a:t> матки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, яка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сурогатною</a:t>
            </a:r>
            <a:r>
              <a:rPr lang="ru-RU" dirty="0"/>
              <a:t> </a:t>
            </a:r>
            <a:r>
              <a:rPr lang="ru-RU" dirty="0" err="1"/>
              <a:t>матір’ю</a:t>
            </a:r>
            <a:r>
              <a:rPr lang="ru-RU" dirty="0"/>
              <a:t>.</a:t>
            </a:r>
          </a:p>
          <a:p>
            <a:pPr fontAlgn="t"/>
            <a:r>
              <a:rPr lang="ru-RU" b="1" dirty="0"/>
              <a:t>6) </a:t>
            </a:r>
            <a:r>
              <a:rPr lang="ru-RU" b="1" i="1" dirty="0" err="1"/>
              <a:t>Заморожування</a:t>
            </a:r>
            <a:r>
              <a:rPr lang="ru-RU" b="1" i="1" dirty="0"/>
              <a:t> </a:t>
            </a:r>
            <a:r>
              <a:rPr lang="ru-RU" b="1" i="1" dirty="0" err="1"/>
              <a:t>ембріонів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ембріонів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за </a:t>
            </a:r>
            <a:r>
              <a:rPr lang="ru-RU" dirty="0" err="1"/>
              <a:t>програмою</a:t>
            </a:r>
            <a:r>
              <a:rPr lang="ru-RU" dirty="0"/>
              <a:t> </a:t>
            </a:r>
            <a:r>
              <a:rPr lang="ru-RU" dirty="0" err="1"/>
              <a:t>екстракорпорального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(ЕКЗ). 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ембріони</a:t>
            </a:r>
            <a:r>
              <a:rPr lang="ru-RU" dirty="0"/>
              <a:t> </a:t>
            </a:r>
            <a:r>
              <a:rPr lang="ru-RU" dirty="0" err="1"/>
              <a:t>розморожують</a:t>
            </a:r>
            <a:r>
              <a:rPr lang="ru-RU" dirty="0"/>
              <a:t> та </a:t>
            </a:r>
            <a:r>
              <a:rPr lang="ru-RU" dirty="0" err="1"/>
              <a:t>переносять</a:t>
            </a:r>
            <a:r>
              <a:rPr lang="ru-RU" dirty="0"/>
              <a:t> у </a:t>
            </a:r>
            <a:r>
              <a:rPr lang="ru-RU" dirty="0" err="1"/>
              <a:t>порожнину</a:t>
            </a:r>
            <a:r>
              <a:rPr lang="ru-RU" dirty="0"/>
              <a:t> матки.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b="1" dirty="0"/>
              <a:t>7) </a:t>
            </a:r>
            <a:r>
              <a:rPr lang="ru-RU" b="1" i="1" dirty="0"/>
              <a:t>Банк </a:t>
            </a:r>
            <a:r>
              <a:rPr lang="ru-RU" b="1" i="1" dirty="0" err="1"/>
              <a:t>донорської</a:t>
            </a:r>
            <a:r>
              <a:rPr lang="ru-RU" b="1" i="1" dirty="0"/>
              <a:t> </a:t>
            </a:r>
            <a:r>
              <a:rPr lang="ru-RU" b="1" i="1" dirty="0" err="1"/>
              <a:t>сперми</a:t>
            </a:r>
            <a:r>
              <a:rPr lang="ru-RU" dirty="0"/>
              <a:t> 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чоловічого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в </a:t>
            </a:r>
            <a:r>
              <a:rPr lang="ru-RU" dirty="0" err="1"/>
              <a:t>жінки</a:t>
            </a:r>
            <a:r>
              <a:rPr lang="ru-RU" dirty="0"/>
              <a:t> партнера, </a:t>
            </a:r>
            <a:r>
              <a:rPr lang="ru-RU" dirty="0" err="1"/>
              <a:t>але</a:t>
            </a:r>
            <a:r>
              <a:rPr lang="ru-RU" dirty="0"/>
              <a:t> за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.</a:t>
            </a:r>
          </a:p>
          <a:p>
            <a:r>
              <a:rPr lang="ru-RU" dirty="0"/>
              <a:t>Основною методикою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екстракорпоральне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(ЕКЗ, «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», «</a:t>
            </a:r>
            <a:r>
              <a:rPr lang="ru-RU" dirty="0" err="1"/>
              <a:t>запліднення</a:t>
            </a:r>
            <a:r>
              <a:rPr lang="ru-RU" dirty="0"/>
              <a:t> в </a:t>
            </a:r>
            <a:r>
              <a:rPr lang="ru-RU" dirty="0" err="1"/>
              <a:t>пробірці</a:t>
            </a:r>
            <a:r>
              <a:rPr lang="ru-RU" dirty="0"/>
              <a:t>»). </a:t>
            </a:r>
            <a:r>
              <a:rPr lang="ru-RU" dirty="0" err="1"/>
              <a:t>Це</a:t>
            </a:r>
            <a:r>
              <a:rPr lang="ru-RU" dirty="0"/>
              <a:t> методика,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яйцеклітини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запліднюються</a:t>
            </a:r>
            <a:r>
              <a:rPr lang="ru-RU" dirty="0"/>
              <a:t> поза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</a:t>
            </a:r>
            <a:r>
              <a:rPr lang="ru-RU" dirty="0" err="1"/>
              <a:t>вводяться</a:t>
            </a:r>
            <a:r>
              <a:rPr lang="ru-RU" dirty="0"/>
              <a:t> в </a:t>
            </a:r>
            <a:r>
              <a:rPr lang="ru-RU" dirty="0" err="1"/>
              <a:t>порожнину</a:t>
            </a:r>
            <a:r>
              <a:rPr lang="ru-RU" dirty="0"/>
              <a:t> матки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 </a:t>
            </a:r>
          </a:p>
          <a:p>
            <a:r>
              <a:rPr lang="ru-RU" dirty="0"/>
              <a:t>Е</a:t>
            </a:r>
            <a:r>
              <a:rPr lang="uk-UA" dirty="0" err="1"/>
              <a:t>КЗ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проведено в </a:t>
            </a:r>
            <a:r>
              <a:rPr lang="ru-RU" b="1" dirty="0"/>
              <a:t>1978 р</a:t>
            </a:r>
            <a:r>
              <a:rPr lang="ru-RU" dirty="0"/>
              <a:t>. </a:t>
            </a:r>
            <a:r>
              <a:rPr lang="ru-RU" dirty="0" err="1"/>
              <a:t>Засновником</a:t>
            </a:r>
            <a:r>
              <a:rPr lang="uk-UA" dirty="0"/>
              <a:t> його  вважається </a:t>
            </a:r>
            <a:r>
              <a:rPr lang="uk-UA" b="1" dirty="0"/>
              <a:t>Р. </a:t>
            </a:r>
            <a:r>
              <a:rPr lang="uk-UA" b="1" dirty="0" err="1"/>
              <a:t>Едвардс</a:t>
            </a:r>
            <a:r>
              <a:rPr lang="uk-UA" dirty="0"/>
              <a:t>, який був нагороджений у 2010 р. Нобелівською премією з фізіології і медицини.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188640"/>
            <a:ext cx="5184576" cy="621317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1950 р.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складало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1:2, до 1985 р.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виросло</a:t>
            </a:r>
            <a:r>
              <a:rPr lang="ru-RU" dirty="0"/>
              <a:t> до 1:3, а на початку XXI ст.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1:4.</a:t>
            </a:r>
          </a:p>
          <a:p>
            <a:r>
              <a:rPr lang="ru-RU" dirty="0"/>
              <a:t>При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у 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стрімкий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скопичення</a:t>
            </a:r>
            <a:r>
              <a:rPr lang="ru-RU" dirty="0"/>
              <a:t> </a:t>
            </a:r>
            <a:r>
              <a:rPr lang="ru-RU" dirty="0" err="1"/>
              <a:t>гігантського</a:t>
            </a:r>
            <a:r>
              <a:rPr lang="ru-RU" dirty="0"/>
              <a:t> числа людей у великих </a:t>
            </a:r>
            <a:r>
              <a:rPr lang="ru-RU" dirty="0" err="1"/>
              <a:t>містах</a:t>
            </a:r>
            <a:r>
              <a:rPr lang="ru-RU" dirty="0"/>
              <a:t>. 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голоду </a:t>
            </a:r>
            <a:r>
              <a:rPr lang="ru-RU" dirty="0" err="1"/>
              <a:t>і</a:t>
            </a:r>
            <a:r>
              <a:rPr lang="ru-RU" dirty="0"/>
              <a:t> хвороб на </a:t>
            </a:r>
            <a:r>
              <a:rPr lang="ru-RU" dirty="0" err="1"/>
              <a:t>випадок</a:t>
            </a:r>
            <a:r>
              <a:rPr lang="ru-RU" dirty="0"/>
              <a:t> ряду </a:t>
            </a:r>
            <a:r>
              <a:rPr lang="ru-RU" dirty="0" err="1"/>
              <a:t>неврожайних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через </a:t>
            </a:r>
            <a:r>
              <a:rPr lang="ru-RU" dirty="0" err="1"/>
              <a:t>епідемії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антисанітарних</a:t>
            </a:r>
            <a:r>
              <a:rPr lang="ru-RU" dirty="0"/>
              <a:t> умов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Результат пошуку зображень за запитом &quot;діти китаю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6632"/>
            <a:ext cx="295232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діти індії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060848"/>
            <a:ext cx="29523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зультат пошуку зображень за запитом &quot;діти індії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149080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 початку </a:t>
            </a:r>
            <a:r>
              <a:rPr lang="ru-RU" b="1" dirty="0"/>
              <a:t>2017 р</a:t>
            </a:r>
            <a:r>
              <a:rPr lang="ru-RU" dirty="0"/>
              <a:t>. </a:t>
            </a:r>
            <a:r>
              <a:rPr lang="ru-RU" dirty="0" err="1"/>
              <a:t>репродуктологи</a:t>
            </a:r>
            <a:r>
              <a:rPr lang="ru-RU" dirty="0"/>
              <a:t> </a:t>
            </a:r>
            <a:r>
              <a:rPr lang="ru-RU" dirty="0" err="1"/>
              <a:t>клініки</a:t>
            </a:r>
            <a:r>
              <a:rPr lang="ru-RU" dirty="0"/>
              <a:t> </a:t>
            </a:r>
            <a:r>
              <a:rPr lang="ru-RU" b="1" dirty="0"/>
              <a:t>«</a:t>
            </a:r>
            <a:r>
              <a:rPr lang="ru-RU" b="1" dirty="0" err="1"/>
              <a:t>Надія</a:t>
            </a:r>
            <a:r>
              <a:rPr lang="ru-RU" b="1" dirty="0"/>
              <a:t>» </a:t>
            </a:r>
            <a:r>
              <a:rPr lang="ru-RU" dirty="0" err="1"/>
              <a:t>виступили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методики </a:t>
            </a:r>
            <a:r>
              <a:rPr lang="ru-RU" dirty="0" err="1"/>
              <a:t>пронуклеарного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(«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»). </a:t>
            </a:r>
            <a:r>
              <a:rPr lang="uk-UA" dirty="0"/>
              <a:t>Суть методу полягає в тому, що пацієнтці вводять донорську яйцеклітину, з якої видалено власне ядро та введені </a:t>
            </a:r>
            <a:r>
              <a:rPr lang="uk-UA" dirty="0" err="1"/>
              <a:t>гаплоїдні</a:t>
            </a:r>
            <a:r>
              <a:rPr lang="uk-UA" dirty="0"/>
              <a:t> ядра чоловіка й жінки, які стануть</a:t>
            </a:r>
            <a:endParaRPr lang="ru-RU" dirty="0"/>
          </a:p>
          <a:p>
            <a:r>
              <a:rPr lang="uk-UA" dirty="0"/>
              <a:t>генетичними батьками дитини. В результаті цієї маніпуляції було отримано «реконструйовану» яйцеклітину, що мала генетичний набір ядерної ДНК від матері і батька і цитоплазматичної ДНК від донора, тобто дитина має «трьох батьків».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Контроль над </a:t>
            </a:r>
            <a:r>
              <a:rPr lang="ru-RU" b="1" dirty="0" err="1"/>
              <a:t>народжуваністю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Контроль над </a:t>
            </a:r>
            <a:r>
              <a:rPr lang="ru-RU" b="1" dirty="0" err="1"/>
              <a:t>народжуваністю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b="1" dirty="0" err="1"/>
              <a:t>контрацепція</a:t>
            </a:r>
            <a:r>
              <a:rPr lang="ru-RU" b="1" dirty="0"/>
              <a:t> -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запобігання</a:t>
            </a:r>
            <a:r>
              <a:rPr lang="ru-RU" dirty="0"/>
              <a:t> </a:t>
            </a:r>
            <a:r>
              <a:rPr lang="ru-RU" dirty="0" err="1"/>
              <a:t>вагітності</a:t>
            </a:r>
            <a:r>
              <a:rPr lang="ru-RU" dirty="0"/>
              <a:t>. </a:t>
            </a:r>
          </a:p>
          <a:p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протизаплідних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культурах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доступ до контролю над </a:t>
            </a:r>
            <a:r>
              <a:rPr lang="ru-RU" dirty="0" err="1"/>
              <a:t>народжуваністю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аморальним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політично</a:t>
            </a:r>
            <a:r>
              <a:rPr lang="ru-RU" dirty="0"/>
              <a:t> </a:t>
            </a:r>
            <a:r>
              <a:rPr lang="ru-RU" dirty="0" err="1"/>
              <a:t>небажаним</a:t>
            </a:r>
            <a:r>
              <a:rPr lang="ru-RU" dirty="0"/>
              <a:t>.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 методами контролю </a:t>
            </a:r>
            <a:r>
              <a:rPr lang="ru-RU" dirty="0" err="1"/>
              <a:t>народжуваності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</a:rPr>
              <a:t>стерилізація</a:t>
            </a:r>
            <a:r>
              <a:rPr lang="ru-RU" dirty="0"/>
              <a:t> шляхом </a:t>
            </a:r>
            <a:r>
              <a:rPr lang="ru-RU" dirty="0" err="1"/>
              <a:t>вазектомії</a:t>
            </a:r>
            <a:r>
              <a:rPr lang="ru-RU" dirty="0"/>
              <a:t> у </a:t>
            </a:r>
            <a:r>
              <a:rPr lang="ru-RU" dirty="0" err="1"/>
              <a:t>самців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перев'язки</a:t>
            </a:r>
            <a:r>
              <a:rPr lang="ru-RU" dirty="0"/>
              <a:t> </a:t>
            </a:r>
            <a:r>
              <a:rPr lang="ru-RU" dirty="0" err="1"/>
              <a:t>маткових</a:t>
            </a:r>
            <a:r>
              <a:rPr lang="ru-RU" dirty="0"/>
              <a:t> труб,  </a:t>
            </a:r>
            <a:r>
              <a:rPr lang="ru-RU" dirty="0" err="1"/>
              <a:t>встановлення</a:t>
            </a:r>
            <a:r>
              <a:rPr lang="ru-RU" dirty="0"/>
              <a:t>  </a:t>
            </a:r>
            <a:r>
              <a:rPr lang="ru-RU" dirty="0" err="1"/>
              <a:t>внутрішньоматкової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 (ВМС)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імплантованих</a:t>
            </a:r>
            <a:r>
              <a:rPr lang="ru-RU" dirty="0"/>
              <a:t> </a:t>
            </a:r>
            <a:r>
              <a:rPr lang="ru-RU" dirty="0" err="1"/>
              <a:t>контрацептивів</a:t>
            </a:r>
            <a:r>
              <a:rPr lang="ru-RU" dirty="0"/>
              <a:t> у </a:t>
            </a:r>
            <a:r>
              <a:rPr lang="ru-RU" dirty="0" err="1"/>
              <a:t>жінок</a:t>
            </a:r>
            <a:r>
              <a:rPr lang="ru-RU" dirty="0"/>
              <a:t>. </a:t>
            </a:r>
          </a:p>
          <a:p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 </a:t>
            </a:r>
            <a:r>
              <a:rPr lang="ru-RU" dirty="0" err="1"/>
              <a:t>гормональні</a:t>
            </a:r>
            <a:r>
              <a:rPr lang="ru-RU" dirty="0"/>
              <a:t> </a:t>
            </a:r>
            <a:r>
              <a:rPr lang="ru-RU" dirty="0" err="1"/>
              <a:t>контрацептиви</a:t>
            </a:r>
            <a:r>
              <a:rPr lang="ru-RU" dirty="0"/>
              <a:t>, в тому </a:t>
            </a:r>
            <a:r>
              <a:rPr lang="ru-RU" dirty="0" err="1"/>
              <a:t>числі</a:t>
            </a:r>
            <a:r>
              <a:rPr lang="ru-RU" dirty="0"/>
              <a:t> </a:t>
            </a:r>
            <a:r>
              <a:rPr lang="ru-RU" dirty="0" err="1"/>
              <a:t>протизаплідні</a:t>
            </a:r>
            <a:r>
              <a:rPr lang="ru-RU" dirty="0"/>
              <a:t> таблетки, </a:t>
            </a:r>
            <a:r>
              <a:rPr lang="ru-RU" dirty="0" err="1"/>
              <a:t>пластирі</a:t>
            </a:r>
            <a:r>
              <a:rPr lang="ru-RU" dirty="0"/>
              <a:t>, </a:t>
            </a:r>
            <a:r>
              <a:rPr lang="ru-RU" dirty="0" err="1"/>
              <a:t>вагінальне</a:t>
            </a:r>
            <a:r>
              <a:rPr lang="ru-RU" dirty="0"/>
              <a:t> </a:t>
            </a:r>
            <a:r>
              <a:rPr lang="ru-RU" dirty="0" err="1"/>
              <a:t>кільце</a:t>
            </a:r>
            <a:r>
              <a:rPr lang="ru-RU" dirty="0"/>
              <a:t> та </a:t>
            </a:r>
            <a:r>
              <a:rPr lang="ru-RU" dirty="0" err="1"/>
              <a:t>ін'єкції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 </a:t>
            </a:r>
            <a:r>
              <a:rPr lang="ru-RU" dirty="0" err="1"/>
              <a:t>бар'єрні</a:t>
            </a:r>
            <a:r>
              <a:rPr lang="ru-RU" dirty="0"/>
              <a:t> </a:t>
            </a:r>
            <a:r>
              <a:rPr lang="ru-RU" dirty="0" err="1"/>
              <a:t>контрацептиви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 метод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фертильності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Стерилізація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способом, </a:t>
            </a:r>
            <a:r>
              <a:rPr lang="ru-RU" dirty="0" err="1"/>
              <a:t>але</a:t>
            </a:r>
            <a:r>
              <a:rPr lang="ru-RU" dirty="0"/>
              <a:t>  </a:t>
            </a:r>
            <a:r>
              <a:rPr lang="ru-RU" dirty="0" err="1"/>
              <a:t>є</a:t>
            </a:r>
            <a:r>
              <a:rPr lang="ru-RU" dirty="0"/>
              <a:t> необоротною;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оборотними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260648"/>
            <a:ext cx="8352928" cy="6213177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За </a:t>
            </a:r>
            <a:r>
              <a:rPr lang="ru-RU" i="1" dirty="0" err="1"/>
              <a:t>перші</a:t>
            </a:r>
            <a:r>
              <a:rPr lang="ru-RU" i="1" dirty="0"/>
              <a:t> 1000 </a:t>
            </a:r>
            <a:r>
              <a:rPr lang="ru-RU" i="1" dirty="0" err="1"/>
              <a:t>років</a:t>
            </a:r>
            <a:r>
              <a:rPr lang="ru-RU" i="1" dirty="0"/>
              <a:t> </a:t>
            </a:r>
            <a:r>
              <a:rPr lang="ru-RU" i="1" dirty="0" err="1"/>
              <a:t>нашої</a:t>
            </a:r>
            <a:r>
              <a:rPr lang="ru-RU" i="1" dirty="0"/>
              <a:t> </a:t>
            </a:r>
            <a:r>
              <a:rPr lang="ru-RU" i="1" dirty="0" err="1"/>
              <a:t>ери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 </a:t>
            </a:r>
            <a:r>
              <a:rPr lang="ru-RU" i="1" dirty="0" err="1"/>
              <a:t>збільшилось</a:t>
            </a:r>
            <a:r>
              <a:rPr lang="ru-RU" i="1" dirty="0"/>
              <a:t> </a:t>
            </a:r>
            <a:r>
              <a:rPr lang="ru-RU" i="1" dirty="0" err="1"/>
              <a:t>усього</a:t>
            </a:r>
            <a:r>
              <a:rPr lang="ru-RU" i="1" dirty="0"/>
              <a:t> в 1,5 рази, а у </a:t>
            </a:r>
            <a:r>
              <a:rPr lang="ru-RU" i="1" dirty="0" err="1"/>
              <a:t>Європі</a:t>
            </a:r>
            <a:r>
              <a:rPr lang="ru-RU" i="1" dirty="0"/>
              <a:t> </a:t>
            </a:r>
            <a:r>
              <a:rPr lang="ru-RU" i="1" dirty="0" err="1"/>
              <a:t>залишилося</a:t>
            </a:r>
            <a:r>
              <a:rPr lang="ru-RU" i="1" dirty="0"/>
              <a:t> без </a:t>
            </a:r>
            <a:r>
              <a:rPr lang="ru-RU" i="1" dirty="0" err="1"/>
              <a:t>змін</a:t>
            </a:r>
            <a:r>
              <a:rPr lang="ru-RU" i="1" dirty="0"/>
              <a:t>. </a:t>
            </a:r>
            <a:r>
              <a:rPr lang="ru-RU" i="1" dirty="0" err="1"/>
              <a:t>Основна</a:t>
            </a:r>
            <a:r>
              <a:rPr lang="ru-RU" i="1" dirty="0"/>
              <a:t> </a:t>
            </a:r>
            <a:r>
              <a:rPr lang="ru-RU" i="1" dirty="0" err="1"/>
              <a:t>частина</a:t>
            </a:r>
            <a:r>
              <a:rPr lang="ru-RU" i="1" dirty="0"/>
              <a:t> </a:t>
            </a:r>
            <a:r>
              <a:rPr lang="ru-RU" i="1" dirty="0" err="1"/>
              <a:t>людства</a:t>
            </a:r>
            <a:r>
              <a:rPr lang="ru-RU" i="1" dirty="0"/>
              <a:t> мешкала в </a:t>
            </a:r>
            <a:r>
              <a:rPr lang="ru-RU" i="1" dirty="0" err="1"/>
              <a:t>Азії</a:t>
            </a:r>
            <a:r>
              <a:rPr lang="ru-RU" i="1" dirty="0"/>
              <a:t> (55%,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близько</a:t>
            </a:r>
            <a:r>
              <a:rPr lang="ru-RU" i="1" dirty="0"/>
              <a:t> 135 млн. </a:t>
            </a:r>
            <a:r>
              <a:rPr lang="ru-RU" i="1" dirty="0" err="1"/>
              <a:t>осіб</a:t>
            </a:r>
            <a:r>
              <a:rPr lang="ru-RU" i="1" dirty="0"/>
              <a:t>). </a:t>
            </a:r>
          </a:p>
          <a:p>
            <a:r>
              <a:rPr lang="ru-RU" i="1" dirty="0"/>
              <a:t>В основному </a:t>
            </a:r>
            <a:r>
              <a:rPr lang="ru-RU" i="1" dirty="0" err="1"/>
              <a:t>людські</a:t>
            </a:r>
            <a:r>
              <a:rPr lang="ru-RU" i="1" dirty="0"/>
              <a:t> </a:t>
            </a:r>
            <a:r>
              <a:rPr lang="ru-RU" i="1" dirty="0" err="1"/>
              <a:t>поселення</a:t>
            </a:r>
            <a:r>
              <a:rPr lang="ru-RU" i="1" dirty="0"/>
              <a:t> </a:t>
            </a:r>
            <a:r>
              <a:rPr lang="ru-RU" i="1" dirty="0" err="1"/>
              <a:t>концентрувались</a:t>
            </a:r>
            <a:r>
              <a:rPr lang="ru-RU" i="1" dirty="0"/>
              <a:t> на </a:t>
            </a:r>
            <a:r>
              <a:rPr lang="ru-RU" i="1" dirty="0" err="1"/>
              <a:t>території</a:t>
            </a:r>
            <a:r>
              <a:rPr lang="ru-RU" i="1" dirty="0"/>
              <a:t> </a:t>
            </a:r>
            <a:r>
              <a:rPr lang="ru-RU" i="1" dirty="0" err="1"/>
              <a:t>теперішнього</a:t>
            </a:r>
            <a:r>
              <a:rPr lang="ru-RU" i="1" dirty="0"/>
              <a:t> Китаю. </a:t>
            </a:r>
            <a:r>
              <a:rPr lang="ru-RU" i="1" dirty="0" err="1"/>
              <a:t>Індії</a:t>
            </a:r>
            <a:r>
              <a:rPr lang="ru-RU" i="1" dirty="0"/>
              <a:t>, </a:t>
            </a:r>
            <a:r>
              <a:rPr lang="ru-RU" i="1" dirty="0" err="1"/>
              <a:t>Туреччини</a:t>
            </a:r>
            <a:r>
              <a:rPr lang="ru-RU" i="1" dirty="0"/>
              <a:t>. </a:t>
            </a:r>
            <a:r>
              <a:rPr lang="ru-RU" i="1" dirty="0" err="1"/>
              <a:t>Ірану</a:t>
            </a:r>
            <a:r>
              <a:rPr lang="ru-RU" i="1" dirty="0"/>
              <a:t> та </a:t>
            </a:r>
            <a:r>
              <a:rPr lang="ru-RU" i="1" dirty="0" err="1"/>
              <a:t>Японії</a:t>
            </a:r>
            <a:r>
              <a:rPr lang="ru-RU" i="1" dirty="0"/>
              <a:t>. У </a:t>
            </a:r>
            <a:r>
              <a:rPr lang="ru-RU" i="1" dirty="0" err="1"/>
              <a:t>Європі</a:t>
            </a:r>
            <a:r>
              <a:rPr lang="ru-RU" i="1" dirty="0"/>
              <a:t> - </a:t>
            </a:r>
            <a:r>
              <a:rPr lang="ru-RU" i="1" dirty="0" err="1"/>
              <a:t>Франція</a:t>
            </a:r>
            <a:r>
              <a:rPr lang="ru-RU" i="1" dirty="0"/>
              <a:t>, </a:t>
            </a:r>
            <a:r>
              <a:rPr lang="ru-RU" i="1" dirty="0" err="1"/>
              <a:t>Італія</a:t>
            </a:r>
            <a:r>
              <a:rPr lang="ru-RU" i="1" dirty="0"/>
              <a:t>, </a:t>
            </a:r>
            <a:r>
              <a:rPr lang="ru-RU" i="1" dirty="0" err="1"/>
              <a:t>Іспанія</a:t>
            </a:r>
            <a:r>
              <a:rPr lang="ru-RU" i="1" dirty="0"/>
              <a:t>, в </a:t>
            </a:r>
            <a:r>
              <a:rPr lang="ru-RU" i="1" dirty="0" err="1"/>
              <a:t>Африці</a:t>
            </a:r>
            <a:r>
              <a:rPr lang="ru-RU" i="1" dirty="0"/>
              <a:t> </a:t>
            </a:r>
            <a:r>
              <a:rPr lang="ru-RU" i="1" dirty="0" err="1"/>
              <a:t>Єгипет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межах </a:t>
            </a:r>
            <a:r>
              <a:rPr lang="ru-RU" i="1" dirty="0" err="1"/>
              <a:t>помірного</a:t>
            </a:r>
            <a:r>
              <a:rPr lang="ru-RU" i="1" dirty="0"/>
              <a:t> та </a:t>
            </a:r>
            <a:r>
              <a:rPr lang="ru-RU" i="1" dirty="0" err="1"/>
              <a:t>субтропічного</a:t>
            </a:r>
            <a:r>
              <a:rPr lang="ru-RU" i="1" dirty="0"/>
              <a:t> </a:t>
            </a:r>
            <a:r>
              <a:rPr lang="ru-RU" i="1" dirty="0" err="1"/>
              <a:t>поясів</a:t>
            </a:r>
            <a:r>
              <a:rPr lang="ru-RU" i="1" dirty="0"/>
              <a:t>. </a:t>
            </a:r>
          </a:p>
          <a:p>
            <a:r>
              <a:rPr lang="ru-RU" i="1" dirty="0"/>
              <a:t>За </a:t>
            </a:r>
            <a:r>
              <a:rPr lang="ru-RU" i="1" dirty="0" err="1"/>
              <a:t>наступні</a:t>
            </a:r>
            <a:r>
              <a:rPr lang="ru-RU" i="1" dirty="0"/>
              <a:t> 500 </a:t>
            </a:r>
            <a:r>
              <a:rPr lang="ru-RU" i="1" dirty="0" err="1"/>
              <a:t>років</a:t>
            </a:r>
            <a:r>
              <a:rPr lang="ru-RU" i="1" dirty="0"/>
              <a:t> </a:t>
            </a:r>
            <a:r>
              <a:rPr lang="ru-RU" i="1" dirty="0" err="1"/>
              <a:t>чисельність</a:t>
            </a:r>
            <a:r>
              <a:rPr lang="ru-RU" i="1" dirty="0"/>
              <a:t> </a:t>
            </a:r>
            <a:r>
              <a:rPr lang="ru-RU" i="1" dirty="0" err="1"/>
              <a:t>людства</a:t>
            </a:r>
            <a:r>
              <a:rPr lang="ru-RU" i="1" dirty="0"/>
              <a:t> </a:t>
            </a:r>
            <a:r>
              <a:rPr lang="ru-RU" i="1" dirty="0" err="1"/>
              <a:t>зросла</a:t>
            </a:r>
            <a:r>
              <a:rPr lang="ru-RU" i="1" dirty="0"/>
              <a:t> в 1.6 рази. За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період</a:t>
            </a:r>
            <a:r>
              <a:rPr lang="ru-RU" i="1" dirty="0"/>
              <a:t> особливо </a:t>
            </a:r>
            <a:r>
              <a:rPr lang="ru-RU" i="1" dirty="0" err="1"/>
              <a:t>швидко</a:t>
            </a:r>
            <a:r>
              <a:rPr lang="ru-RU" i="1" dirty="0"/>
              <a:t> </a:t>
            </a:r>
            <a:r>
              <a:rPr lang="ru-RU" i="1" dirty="0" err="1"/>
              <a:t>зросло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Європи</a:t>
            </a:r>
            <a:r>
              <a:rPr lang="ru-RU" i="1" dirty="0"/>
              <a:t> 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Японії</a:t>
            </a:r>
            <a:r>
              <a:rPr lang="ru-RU" i="1" dirty="0"/>
              <a:t> (</a:t>
            </a:r>
            <a:r>
              <a:rPr lang="ru-RU" i="1" dirty="0" err="1"/>
              <a:t>з</a:t>
            </a:r>
            <a:r>
              <a:rPr lang="ru-RU" i="1" dirty="0"/>
              <a:t> 4.5 млн. в 1000 </a:t>
            </a:r>
            <a:r>
              <a:rPr lang="ru-RU" i="1" dirty="0" err="1"/>
              <a:t>році</a:t>
            </a:r>
            <a:r>
              <a:rPr lang="ru-RU" i="1" dirty="0"/>
              <a:t> до 17 млн. у 1500 </a:t>
            </a:r>
            <a:r>
              <a:rPr lang="ru-RU" i="1" dirty="0" err="1"/>
              <a:t>році</a:t>
            </a:r>
            <a:r>
              <a:rPr lang="ru-RU" i="1" dirty="0"/>
              <a:t>.</a:t>
            </a:r>
          </a:p>
          <a:p>
            <a:r>
              <a:rPr lang="ru-RU" i="1" dirty="0"/>
              <a:t> На </a:t>
            </a:r>
            <a:r>
              <a:rPr lang="ru-RU" i="1" dirty="0" err="1"/>
              <a:t>африканському</a:t>
            </a:r>
            <a:r>
              <a:rPr lang="ru-RU" i="1" dirty="0"/>
              <a:t> </a:t>
            </a:r>
            <a:r>
              <a:rPr lang="ru-RU" i="1" dirty="0" err="1"/>
              <a:t>континенті</a:t>
            </a:r>
            <a:r>
              <a:rPr lang="ru-RU" i="1" dirty="0"/>
              <a:t>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</a:t>
            </a:r>
            <a:r>
              <a:rPr lang="ru-RU" i="1" dirty="0" err="1"/>
              <a:t>стабільним</a:t>
            </a:r>
            <a:r>
              <a:rPr lang="ru-RU" i="1" dirty="0"/>
              <a:t>. </a:t>
            </a:r>
            <a:r>
              <a:rPr lang="ru-RU" i="1" dirty="0" err="1"/>
              <a:t>Покращання</a:t>
            </a:r>
            <a:r>
              <a:rPr lang="ru-RU" i="1" dirty="0"/>
              <a:t> </a:t>
            </a:r>
            <a:r>
              <a:rPr lang="ru-RU" i="1" dirty="0" err="1"/>
              <a:t>демографічних</a:t>
            </a:r>
            <a:r>
              <a:rPr lang="ru-RU" i="1" dirty="0"/>
              <a:t> умов, в першу </a:t>
            </a:r>
            <a:r>
              <a:rPr lang="ru-RU" i="1" dirty="0" err="1"/>
              <a:t>чергу</a:t>
            </a:r>
            <a:r>
              <a:rPr lang="ru-RU" i="1" dirty="0"/>
              <a:t> </a:t>
            </a:r>
            <a:r>
              <a:rPr lang="ru-RU" i="1" dirty="0" err="1"/>
              <a:t>збільшення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 </a:t>
            </a:r>
            <a:r>
              <a:rPr lang="ru-RU" i="1" dirty="0" err="1"/>
              <a:t>харчування</a:t>
            </a:r>
            <a:r>
              <a:rPr lang="ru-RU" i="1" dirty="0"/>
              <a:t>, </a:t>
            </a:r>
            <a:r>
              <a:rPr lang="ru-RU" i="1" dirty="0" err="1"/>
              <a:t>помітні</a:t>
            </a:r>
            <a:r>
              <a:rPr lang="ru-RU" i="1" dirty="0"/>
              <a:t> </a:t>
            </a:r>
            <a:r>
              <a:rPr lang="ru-RU" i="1" dirty="0" err="1"/>
              <a:t>успіхи</a:t>
            </a:r>
            <a:r>
              <a:rPr lang="ru-RU" i="1" dirty="0"/>
              <a:t> у </a:t>
            </a:r>
            <a:r>
              <a:rPr lang="ru-RU" i="1" dirty="0" err="1"/>
              <a:t>медицині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ріст</a:t>
            </a:r>
            <a:r>
              <a:rPr lang="ru-RU" i="1" dirty="0"/>
              <a:t> </a:t>
            </a:r>
            <a:r>
              <a:rPr lang="ru-RU" i="1" dirty="0" err="1"/>
              <a:t>промислового</a:t>
            </a:r>
            <a:r>
              <a:rPr lang="ru-RU" i="1" dirty="0"/>
              <a:t> </a:t>
            </a:r>
            <a:r>
              <a:rPr lang="ru-RU" i="1" dirty="0" err="1"/>
              <a:t>виробництва</a:t>
            </a:r>
            <a:r>
              <a:rPr lang="ru-RU" i="1" dirty="0"/>
              <a:t>, </a:t>
            </a:r>
            <a:r>
              <a:rPr lang="ru-RU" i="1" dirty="0" err="1"/>
              <a:t>розвиток</a:t>
            </a:r>
            <a:r>
              <a:rPr lang="ru-RU" i="1" dirty="0"/>
              <a:t> комплексного </a:t>
            </a:r>
            <a:r>
              <a:rPr lang="ru-RU" i="1" dirty="0" err="1"/>
              <a:t>сільського</a:t>
            </a:r>
            <a:r>
              <a:rPr lang="ru-RU" i="1" dirty="0"/>
              <a:t> </a:t>
            </a:r>
            <a:r>
              <a:rPr lang="ru-RU" i="1" dirty="0" err="1"/>
              <a:t>господарства</a:t>
            </a:r>
            <a:r>
              <a:rPr lang="ru-RU" i="1" dirty="0"/>
              <a:t> </a:t>
            </a:r>
            <a:r>
              <a:rPr lang="ru-RU" i="1" dirty="0" err="1"/>
              <a:t>зумовили</a:t>
            </a:r>
            <a:r>
              <a:rPr lang="ru-RU" i="1" dirty="0"/>
              <a:t> </a:t>
            </a:r>
            <a:r>
              <a:rPr lang="ru-RU" i="1" dirty="0" err="1"/>
              <a:t>збільшення</a:t>
            </a:r>
            <a:r>
              <a:rPr lang="ru-RU" i="1" dirty="0"/>
              <a:t> приросту </a:t>
            </a:r>
            <a:r>
              <a:rPr lang="ru-RU" i="1" dirty="0" err="1"/>
              <a:t>населення</a:t>
            </a:r>
            <a:r>
              <a:rPr lang="ru-RU" i="1" dirty="0"/>
              <a:t>, особливо у </a:t>
            </a:r>
            <a:r>
              <a:rPr lang="ru-RU" i="1" dirty="0" err="1"/>
              <a:t>другій</a:t>
            </a:r>
            <a:r>
              <a:rPr lang="ru-RU" i="1" dirty="0"/>
              <a:t> </a:t>
            </a:r>
            <a:r>
              <a:rPr lang="ru-RU" i="1" dirty="0" err="1"/>
              <a:t>половині</a:t>
            </a:r>
            <a:r>
              <a:rPr lang="ru-RU" i="1" dirty="0"/>
              <a:t> XVІ </a:t>
            </a:r>
            <a:r>
              <a:rPr lang="ru-RU" i="1" dirty="0" err="1"/>
              <a:t>сторіччя</a:t>
            </a:r>
            <a:r>
              <a:rPr lang="ru-RU" i="1" dirty="0"/>
              <a:t>. </a:t>
            </a:r>
          </a:p>
          <a:p>
            <a:r>
              <a:rPr lang="ru-RU" i="1" dirty="0"/>
              <a:t>У </a:t>
            </a:r>
            <a:r>
              <a:rPr lang="ru-RU" i="1" dirty="0" err="1"/>
              <a:t>західноєвропейських</a:t>
            </a:r>
            <a:r>
              <a:rPr lang="ru-RU" i="1" dirty="0"/>
              <a:t> </a:t>
            </a:r>
            <a:r>
              <a:rPr lang="ru-RU" i="1" dirty="0" err="1"/>
              <a:t>країнах</a:t>
            </a:r>
            <a:r>
              <a:rPr lang="ru-RU" i="1" dirty="0"/>
              <a:t> в </a:t>
            </a:r>
            <a:r>
              <a:rPr lang="ru-RU" i="1" dirty="0" err="1"/>
              <a:t>період</a:t>
            </a:r>
            <a:r>
              <a:rPr lang="ru-RU" i="1" dirty="0"/>
              <a:t>  1500 - 1750 року </a:t>
            </a:r>
            <a:r>
              <a:rPr lang="ru-RU" i="1" dirty="0" err="1"/>
              <a:t>щорічний</a:t>
            </a:r>
            <a:r>
              <a:rPr lang="ru-RU" i="1" dirty="0"/>
              <a:t> </a:t>
            </a:r>
            <a:r>
              <a:rPr lang="ru-RU" i="1" dirty="0" err="1"/>
              <a:t>приріст</a:t>
            </a:r>
            <a:r>
              <a:rPr lang="ru-RU" i="1" dirty="0"/>
              <a:t> </a:t>
            </a:r>
            <a:r>
              <a:rPr lang="ru-RU" i="1" dirty="0" err="1"/>
              <a:t>складав</a:t>
            </a:r>
            <a:r>
              <a:rPr lang="ru-RU" i="1" dirty="0"/>
              <a:t> 2%, то за </a:t>
            </a:r>
            <a:r>
              <a:rPr lang="ru-RU" i="1" dirty="0" err="1"/>
              <a:t>наступні</a:t>
            </a:r>
            <a:r>
              <a:rPr lang="ru-RU" i="1" dirty="0"/>
              <a:t> 150 </a:t>
            </a:r>
            <a:r>
              <a:rPr lang="ru-RU" i="1" dirty="0" err="1"/>
              <a:t>років</a:t>
            </a:r>
            <a:r>
              <a:rPr lang="ru-RU" i="1" dirty="0"/>
              <a:t> </a:t>
            </a:r>
            <a:r>
              <a:rPr lang="ru-RU" i="1" dirty="0" err="1"/>
              <a:t>він</a:t>
            </a:r>
            <a:r>
              <a:rPr lang="ru-RU" i="1" dirty="0"/>
              <a:t> досягнув 4%. </a:t>
            </a:r>
          </a:p>
          <a:p>
            <a:r>
              <a:rPr lang="ru-RU" i="1" dirty="0"/>
              <a:t>За 4 </a:t>
            </a:r>
            <a:r>
              <a:rPr lang="ru-RU" i="1" dirty="0" err="1"/>
              <a:t>сторіччя</a:t>
            </a:r>
            <a:r>
              <a:rPr lang="ru-RU" i="1" dirty="0"/>
              <a:t> (1500-1900 роки) </a:t>
            </a:r>
            <a:r>
              <a:rPr lang="ru-RU" i="1" dirty="0" err="1"/>
              <a:t>суттєво</a:t>
            </a:r>
            <a:r>
              <a:rPr lang="ru-RU" i="1" dirty="0"/>
              <a:t> </a:t>
            </a:r>
            <a:r>
              <a:rPr lang="ru-RU" i="1" dirty="0" err="1"/>
              <a:t>змінилася</a:t>
            </a:r>
            <a:r>
              <a:rPr lang="ru-RU" i="1" dirty="0"/>
              <a:t> </a:t>
            </a:r>
            <a:r>
              <a:rPr lang="ru-RU" i="1" dirty="0" err="1"/>
              <a:t>географія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. При </a:t>
            </a:r>
            <a:r>
              <a:rPr lang="ru-RU" i="1" dirty="0" err="1"/>
              <a:t>загальному</a:t>
            </a:r>
            <a:r>
              <a:rPr lang="ru-RU" i="1" dirty="0"/>
              <a:t> </a:t>
            </a:r>
            <a:r>
              <a:rPr lang="ru-RU" i="1" dirty="0" err="1"/>
              <a:t>зростанні</a:t>
            </a:r>
            <a:r>
              <a:rPr lang="ru-RU" i="1" dirty="0"/>
              <a:t> </a:t>
            </a:r>
            <a:r>
              <a:rPr lang="ru-RU" i="1" dirty="0" err="1"/>
              <a:t>чисельності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у </a:t>
            </a:r>
            <a:r>
              <a:rPr lang="ru-RU" i="1" dirty="0" err="1"/>
              <a:t>світі</a:t>
            </a:r>
            <a:r>
              <a:rPr lang="ru-RU" i="1" dirty="0"/>
              <a:t> за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період</a:t>
            </a:r>
            <a:r>
              <a:rPr lang="ru-RU" i="1" dirty="0"/>
              <a:t> у 3,8 рази,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Австралії</a:t>
            </a:r>
            <a:r>
              <a:rPr lang="ru-RU" i="1" dirty="0"/>
              <a:t> </a:t>
            </a:r>
            <a:r>
              <a:rPr lang="ru-RU" i="1" dirty="0" err="1"/>
              <a:t>збільшилося</a:t>
            </a:r>
            <a:r>
              <a:rPr lang="ru-RU" i="1" dirty="0"/>
              <a:t> у 19 </a:t>
            </a:r>
            <a:r>
              <a:rPr lang="ru-RU" i="1" dirty="0" err="1"/>
              <a:t>разів</a:t>
            </a:r>
            <a:r>
              <a:rPr lang="ru-RU" i="1" dirty="0"/>
              <a:t>, Америки - 10,4 рази. </a:t>
            </a:r>
            <a:r>
              <a:rPr lang="ru-RU" i="1" dirty="0" err="1"/>
              <a:t>Населення</a:t>
            </a:r>
            <a:r>
              <a:rPr lang="ru-RU" i="1" dirty="0"/>
              <a:t>  </a:t>
            </a:r>
            <a:r>
              <a:rPr lang="ru-RU" i="1" dirty="0" err="1"/>
              <a:t>країн</a:t>
            </a:r>
            <a:r>
              <a:rPr lang="ru-RU" i="1" dirty="0"/>
              <a:t> </a:t>
            </a:r>
            <a:r>
              <a:rPr lang="ru-RU" i="1" dirty="0" err="1"/>
              <a:t>Західної</a:t>
            </a:r>
            <a:r>
              <a:rPr lang="ru-RU" i="1" dirty="0"/>
              <a:t> </a:t>
            </a:r>
            <a:r>
              <a:rPr lang="ru-RU" i="1" dirty="0" err="1"/>
              <a:t>Європи</a:t>
            </a:r>
            <a:r>
              <a:rPr lang="ru-RU" i="1" dirty="0"/>
              <a:t>  </a:t>
            </a:r>
            <a:r>
              <a:rPr lang="ru-RU" i="1" dirty="0" err="1"/>
              <a:t>збільшилось</a:t>
            </a:r>
            <a:r>
              <a:rPr lang="ru-RU" i="1" dirty="0"/>
              <a:t> у  4.1 рази, </a:t>
            </a:r>
            <a:r>
              <a:rPr lang="ru-RU" i="1" dirty="0" err="1"/>
              <a:t>Азії</a:t>
            </a:r>
            <a:r>
              <a:rPr lang="ru-RU" i="1" dirty="0"/>
              <a:t> у 3,4 рази, Африки- у 2,4 рази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РОБОТА ТЕХНІКУМ\географія\МОЛОДШИЙ І КВАЛІФІКОВАНИЙ РОБІТНИК МАТЕРІАЛ\МОЛОДШИЙ СПЕЦІАЛІСТ\ВІДКРИТИЙ УРОК ГЛОБАЛЬНІ ПРОБЛЕМИ ЛЮДСТВА\НА ВІДКРИТИЙ У ШВАЧОК\населення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2116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932040" y="908721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Мал. 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чисельності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континентів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прогноз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endParaRPr lang="ru-RU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17032"/>
            <a:ext cx="4114800" cy="265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4398496"/>
            <a:ext cx="360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Картосхема 1. </a:t>
            </a:r>
          </a:p>
          <a:p>
            <a:pPr algn="ctr">
              <a:spcBef>
                <a:spcPct val="50000"/>
              </a:spcBef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Приріст населення, </a:t>
            </a:r>
          </a:p>
          <a:p>
            <a:pPr algn="ctr">
              <a:spcBef>
                <a:spcPct val="50000"/>
              </a:spcBef>
            </a:pP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дані 2015 р. (осіб. на 1000 населення)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Населення світу розпочинає XXI ст.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 eaLnBrk="0" hangingPunct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безробітних, </a:t>
            </a:r>
          </a:p>
          <a:p>
            <a:pPr algn="just" eaLnBrk="0" hangingPunct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голодуючих, </a:t>
            </a:r>
          </a:p>
          <a:p>
            <a:pPr algn="just" eaLnBrk="0" hangingPunct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неграмотних, </a:t>
            </a:r>
          </a:p>
          <a:p>
            <a:pPr algn="just" eaLnBrk="0" hangingPunct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що живуть в умовах перенаселення,</a:t>
            </a:r>
          </a:p>
          <a:p>
            <a:pPr algn="just" eaLnBrk="0" hangingPunct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знедолених, що знаходяться за «межею бідності».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39112"/>
            <a:ext cx="3657600" cy="3694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У 1974 </a:t>
            </a:r>
            <a:r>
              <a:rPr lang="ru-RU" i="1" dirty="0" err="1"/>
              <a:t>році</a:t>
            </a:r>
            <a:r>
              <a:rPr lang="ru-RU" i="1" dirty="0"/>
              <a:t>  </a:t>
            </a:r>
            <a:r>
              <a:rPr lang="ru-RU" i="1" dirty="0" err="1"/>
              <a:t>відбулася</a:t>
            </a:r>
            <a:r>
              <a:rPr lang="ru-RU" i="1" dirty="0"/>
              <a:t> перша </a:t>
            </a:r>
            <a:r>
              <a:rPr lang="ru-RU" i="1" dirty="0" err="1"/>
              <a:t>Міжнародна</a:t>
            </a:r>
            <a:r>
              <a:rPr lang="ru-RU" i="1" dirty="0"/>
              <a:t> </a:t>
            </a:r>
            <a:r>
              <a:rPr lang="ru-RU" i="1" dirty="0" err="1"/>
              <a:t>конференція</a:t>
            </a:r>
            <a:r>
              <a:rPr lang="ru-RU" i="1" dirty="0"/>
              <a:t> по </a:t>
            </a:r>
            <a:r>
              <a:rPr lang="ru-RU" i="1" dirty="0" err="1"/>
              <a:t>народонаселенню</a:t>
            </a:r>
            <a:r>
              <a:rPr lang="ru-RU" i="1" dirty="0"/>
              <a:t>, у 1984 </a:t>
            </a:r>
            <a:r>
              <a:rPr lang="ru-RU" i="1" dirty="0" err="1"/>
              <a:t>році</a:t>
            </a:r>
            <a:r>
              <a:rPr lang="ru-RU" i="1" dirty="0"/>
              <a:t> в </a:t>
            </a:r>
            <a:r>
              <a:rPr lang="ru-RU" i="1" dirty="0" err="1"/>
              <a:t>Мехіко</a:t>
            </a:r>
            <a:r>
              <a:rPr lang="ru-RU" i="1" dirty="0"/>
              <a:t> - друга </a:t>
            </a:r>
            <a:r>
              <a:rPr lang="ru-RU" i="1" dirty="0" err="1"/>
              <a:t>Міжнародна</a:t>
            </a:r>
            <a:r>
              <a:rPr lang="ru-RU" i="1" dirty="0"/>
              <a:t> </a:t>
            </a:r>
            <a:r>
              <a:rPr lang="ru-RU" i="1" dirty="0" err="1"/>
              <a:t>конференція</a:t>
            </a:r>
            <a:r>
              <a:rPr lang="ru-RU" i="1" dirty="0"/>
              <a:t> по </a:t>
            </a:r>
            <a:r>
              <a:rPr lang="ru-RU" i="1" dirty="0" err="1"/>
              <a:t>народонаселенню</a:t>
            </a:r>
            <a:r>
              <a:rPr lang="ru-RU" i="1" dirty="0"/>
              <a:t> , в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приймали</a:t>
            </a:r>
            <a:r>
              <a:rPr lang="ru-RU" i="1" dirty="0"/>
              <a:t> участь 147 </a:t>
            </a:r>
            <a:r>
              <a:rPr lang="ru-RU" i="1" dirty="0" err="1"/>
              <a:t>країн</a:t>
            </a:r>
            <a:r>
              <a:rPr lang="ru-RU" i="1" dirty="0"/>
              <a:t> (</a:t>
            </a:r>
            <a:r>
              <a:rPr lang="ru-RU" i="1" dirty="0" err="1"/>
              <a:t>проти</a:t>
            </a:r>
            <a:r>
              <a:rPr lang="ru-RU" i="1" dirty="0"/>
              <a:t> 136 </a:t>
            </a:r>
            <a:r>
              <a:rPr lang="ru-RU" i="1" dirty="0" err="1"/>
              <a:t>країн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прийняли</a:t>
            </a:r>
            <a:r>
              <a:rPr lang="ru-RU" i="1" dirty="0"/>
              <a:t> участь  у І </a:t>
            </a:r>
            <a:r>
              <a:rPr lang="ru-RU" i="1" dirty="0" err="1"/>
              <a:t>конференції</a:t>
            </a:r>
            <a:r>
              <a:rPr lang="ru-RU" i="1" dirty="0"/>
              <a:t>). На </a:t>
            </a:r>
            <a:r>
              <a:rPr lang="ru-RU" i="1" dirty="0" err="1"/>
              <a:t>ній</a:t>
            </a:r>
            <a:r>
              <a:rPr lang="ru-RU" i="1" dirty="0"/>
              <a:t> </a:t>
            </a:r>
            <a:r>
              <a:rPr lang="ru-RU" i="1" dirty="0" err="1"/>
              <a:t>прийняли</a:t>
            </a:r>
            <a:r>
              <a:rPr lang="ru-RU" i="1" dirty="0"/>
              <a:t> </a:t>
            </a:r>
            <a:r>
              <a:rPr lang="ru-RU" i="1" dirty="0" err="1"/>
              <a:t>Декларацію</a:t>
            </a:r>
            <a:r>
              <a:rPr lang="ru-RU" i="1" dirty="0"/>
              <a:t> по проблемам </a:t>
            </a:r>
            <a:r>
              <a:rPr lang="ru-RU" i="1" dirty="0" err="1"/>
              <a:t>населення</a:t>
            </a:r>
            <a:r>
              <a:rPr lang="ru-RU" i="1" dirty="0"/>
              <a:t> та </a:t>
            </a:r>
            <a:r>
              <a:rPr lang="ru-RU" i="1" dirty="0" err="1"/>
              <a:t>розвитку</a:t>
            </a:r>
            <a:r>
              <a:rPr lang="ru-RU" i="1" dirty="0"/>
              <a:t>. </a:t>
            </a:r>
          </a:p>
          <a:p>
            <a:r>
              <a:rPr lang="ru-RU" i="1" dirty="0"/>
              <a:t>В 1994 </a:t>
            </a:r>
            <a:r>
              <a:rPr lang="ru-RU" i="1" dirty="0" err="1"/>
              <a:t>році</a:t>
            </a:r>
            <a:r>
              <a:rPr lang="ru-RU" i="1" dirty="0"/>
              <a:t> в </a:t>
            </a:r>
            <a:r>
              <a:rPr lang="ru-RU" i="1" dirty="0" err="1"/>
              <a:t>Каїрі</a:t>
            </a:r>
            <a:r>
              <a:rPr lang="ru-RU" i="1" dirty="0"/>
              <a:t> </a:t>
            </a:r>
            <a:r>
              <a:rPr lang="ru-RU" i="1" dirty="0" err="1"/>
              <a:t>відбулася</a:t>
            </a:r>
            <a:r>
              <a:rPr lang="ru-RU" i="1" dirty="0"/>
              <a:t> ІІІ </a:t>
            </a:r>
            <a:r>
              <a:rPr lang="ru-RU" i="1" dirty="0" err="1"/>
              <a:t>Всесвітня</a:t>
            </a:r>
            <a:r>
              <a:rPr lang="ru-RU" i="1" dirty="0"/>
              <a:t> </a:t>
            </a:r>
            <a:r>
              <a:rPr lang="ru-RU" i="1" dirty="0" err="1"/>
              <a:t>конференція</a:t>
            </a:r>
            <a:r>
              <a:rPr lang="ru-RU" i="1" dirty="0"/>
              <a:t> по </a:t>
            </a:r>
            <a:r>
              <a:rPr lang="ru-RU" i="1" dirty="0" err="1"/>
              <a:t>народонаселенню</a:t>
            </a:r>
            <a:r>
              <a:rPr lang="ru-RU" i="1" dirty="0"/>
              <a:t> та </a:t>
            </a:r>
            <a:r>
              <a:rPr lang="ru-RU" i="1" dirty="0" err="1"/>
              <a:t>розвитку</a:t>
            </a:r>
            <a:r>
              <a:rPr lang="ru-RU" i="1" dirty="0"/>
              <a:t>, в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прийняло</a:t>
            </a:r>
            <a:r>
              <a:rPr lang="ru-RU" i="1" dirty="0"/>
              <a:t> участь </a:t>
            </a:r>
            <a:r>
              <a:rPr lang="ru-RU" i="1" dirty="0" err="1"/>
              <a:t>вже</a:t>
            </a:r>
            <a:r>
              <a:rPr lang="ru-RU" i="1" dirty="0"/>
              <a:t> 179 держав. На </a:t>
            </a:r>
            <a:r>
              <a:rPr lang="ru-RU" i="1" dirty="0" err="1"/>
              <a:t>конференції</a:t>
            </a:r>
            <a:r>
              <a:rPr lang="ru-RU" i="1" dirty="0"/>
              <a:t> </a:t>
            </a:r>
            <a:r>
              <a:rPr lang="ru-RU" i="1" dirty="0" err="1"/>
              <a:t>прийняли</a:t>
            </a:r>
            <a:r>
              <a:rPr lang="ru-RU" i="1" dirty="0"/>
              <a:t> </a:t>
            </a:r>
            <a:r>
              <a:rPr lang="ru-RU" i="1" dirty="0" err="1"/>
              <a:t>підсумковий</a:t>
            </a:r>
            <a:r>
              <a:rPr lang="ru-RU" i="1" dirty="0"/>
              <a:t> документ-20-річна </a:t>
            </a:r>
            <a:r>
              <a:rPr lang="ru-RU" i="1" dirty="0" err="1"/>
              <a:t>Програма</a:t>
            </a:r>
            <a:r>
              <a:rPr lang="ru-RU" i="1" dirty="0"/>
              <a:t> </a:t>
            </a:r>
            <a:r>
              <a:rPr lang="ru-RU" i="1" dirty="0" err="1"/>
              <a:t>дій</a:t>
            </a:r>
            <a:r>
              <a:rPr lang="ru-RU" i="1" dirty="0"/>
              <a:t> в </a:t>
            </a:r>
            <a:r>
              <a:rPr lang="ru-RU" i="1" dirty="0" err="1"/>
              <a:t>галузі</a:t>
            </a:r>
            <a:r>
              <a:rPr lang="ru-RU" i="1" dirty="0"/>
              <a:t> </a:t>
            </a:r>
            <a:r>
              <a:rPr lang="ru-RU" i="1" dirty="0" err="1"/>
              <a:t>народонаселення</a:t>
            </a:r>
            <a:r>
              <a:rPr lang="ru-RU" i="1" dirty="0"/>
              <a:t> та </a:t>
            </a:r>
            <a:r>
              <a:rPr lang="ru-RU" i="1" dirty="0" err="1"/>
              <a:t>розвитку</a:t>
            </a:r>
            <a:r>
              <a:rPr lang="ru-RU" i="1" dirty="0"/>
              <a:t>, в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розглядаються</a:t>
            </a:r>
            <a:r>
              <a:rPr lang="ru-RU" i="1" dirty="0"/>
              <a:t> </a:t>
            </a:r>
            <a:r>
              <a:rPr lang="ru-RU" i="1" dirty="0" err="1"/>
              <a:t>взаємозв’язки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народонаселенням</a:t>
            </a:r>
            <a:r>
              <a:rPr lang="ru-RU" i="1" dirty="0"/>
              <a:t> , </a:t>
            </a:r>
            <a:r>
              <a:rPr lang="ru-RU" i="1" dirty="0" err="1"/>
              <a:t>стійким</a:t>
            </a:r>
            <a:r>
              <a:rPr lang="ru-RU" i="1" dirty="0"/>
              <a:t> </a:t>
            </a:r>
            <a:r>
              <a:rPr lang="ru-RU" i="1" dirty="0" err="1"/>
              <a:t>економічним</a:t>
            </a:r>
            <a:r>
              <a:rPr lang="ru-RU" i="1" dirty="0"/>
              <a:t> ростом та </a:t>
            </a:r>
            <a:r>
              <a:rPr lang="ru-RU" i="1" dirty="0" err="1"/>
              <a:t>стійким</a:t>
            </a:r>
            <a:r>
              <a:rPr lang="ru-RU" i="1" dirty="0"/>
              <a:t> </a:t>
            </a:r>
            <a:r>
              <a:rPr lang="ru-RU" i="1" dirty="0" err="1"/>
              <a:t>розвитком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560" y="188640"/>
            <a:ext cx="4752528" cy="6285185"/>
          </a:xfrm>
        </p:spPr>
        <p:txBody>
          <a:bodyPr>
            <a:normAutofit/>
          </a:bodyPr>
          <a:lstStyle/>
          <a:p>
            <a:r>
              <a:rPr lang="ru-RU" dirty="0" err="1"/>
              <a:t>найактуальніша</a:t>
            </a:r>
            <a:r>
              <a:rPr lang="ru-RU" dirty="0"/>
              <a:t> проблема науки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демографічної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- </a:t>
            </a:r>
            <a:r>
              <a:rPr lang="ru-RU" dirty="0" err="1">
                <a:solidFill>
                  <a:srgbClr val="C00000"/>
                </a:solidFill>
              </a:rPr>
              <a:t>стримування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зростання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населення</a:t>
            </a:r>
            <a:r>
              <a:rPr lang="ru-RU" dirty="0">
                <a:solidFill>
                  <a:srgbClr val="C00000"/>
                </a:solidFill>
              </a:rPr>
              <a:t> в </a:t>
            </a:r>
            <a:r>
              <a:rPr lang="ru-RU" dirty="0" err="1">
                <a:solidFill>
                  <a:srgbClr val="C00000"/>
                </a:solidFill>
              </a:rPr>
              <a:t>країнах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що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розвиваються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r>
              <a:rPr lang="ru-RU" dirty="0"/>
              <a:t>Уряди 125 </a:t>
            </a:r>
            <a:r>
              <a:rPr lang="ru-RU" dirty="0" err="1"/>
              <a:t>країн</a:t>
            </a:r>
            <a:r>
              <a:rPr lang="ru-RU" dirty="0"/>
              <a:t> заявили про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14 </a:t>
            </a:r>
            <a:r>
              <a:rPr lang="ru-RU" dirty="0" err="1"/>
              <a:t>країн</a:t>
            </a:r>
            <a:r>
              <a:rPr lang="ru-RU" dirty="0"/>
              <a:t> (</a:t>
            </a:r>
            <a:r>
              <a:rPr lang="ru-RU" dirty="0" err="1"/>
              <a:t>Болівія</a:t>
            </a:r>
            <a:r>
              <a:rPr lang="ru-RU" dirty="0"/>
              <a:t>, Бутан, Габон, </a:t>
            </a:r>
            <a:r>
              <a:rPr lang="ru-RU" dirty="0" err="1"/>
              <a:t>Джібуті</a:t>
            </a:r>
            <a:r>
              <a:rPr lang="ru-RU" dirty="0"/>
              <a:t>, </a:t>
            </a:r>
            <a:r>
              <a:rPr lang="ru-RU" dirty="0" err="1"/>
              <a:t>Ірак</a:t>
            </a:r>
            <a:r>
              <a:rPr lang="ru-RU" dirty="0"/>
              <a:t>, Камбоджа, Катар, </a:t>
            </a:r>
            <a:r>
              <a:rPr lang="ru-RU" dirty="0" err="1"/>
              <a:t>Кенія</a:t>
            </a:r>
            <a:r>
              <a:rPr lang="ru-RU" dirty="0"/>
              <a:t>, Кувейт, Лаос, </a:t>
            </a:r>
            <a:r>
              <a:rPr lang="ru-RU" dirty="0" err="1"/>
              <a:t>Ліван</a:t>
            </a:r>
            <a:r>
              <a:rPr lang="ru-RU" dirty="0"/>
              <a:t>, ОАЕ, Оман, </a:t>
            </a:r>
            <a:r>
              <a:rPr lang="ru-RU" dirty="0" err="1"/>
              <a:t>Екваторіальна</a:t>
            </a:r>
            <a:r>
              <a:rPr lang="ru-RU" dirty="0"/>
              <a:t> </a:t>
            </a:r>
            <a:r>
              <a:rPr lang="ru-RU" dirty="0" err="1"/>
              <a:t>Гвінея</a:t>
            </a:r>
            <a:r>
              <a:rPr lang="ru-RU" dirty="0"/>
              <a:t>) не </a:t>
            </a:r>
            <a:r>
              <a:rPr lang="ru-RU" dirty="0" err="1"/>
              <a:t>погодилися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кроки.</a:t>
            </a:r>
          </a:p>
          <a:p>
            <a:endParaRPr lang="ru-RU" dirty="0"/>
          </a:p>
        </p:txBody>
      </p:sp>
      <p:pic>
        <p:nvPicPr>
          <p:cNvPr id="4" name="Рисунок 3" descr="Результат пошуку зображень за запитом &quot;діти китаю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45024"/>
            <a:ext cx="3312368" cy="275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діти китаю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20688"/>
            <a:ext cx="3312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00B05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2471</Words>
  <Application>Microsoft Office PowerPoint</Application>
  <PresentationFormat>Экран (4:3)</PresentationFormat>
  <Paragraphs>199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Century Schoolbook</vt:lpstr>
      <vt:lpstr>Times New Roman</vt:lpstr>
      <vt:lpstr>Wingdings</vt:lpstr>
      <vt:lpstr>Wingdings 2</vt:lpstr>
      <vt:lpstr>Эркер</vt:lpstr>
      <vt:lpstr>Регуляція розмноження людини. Біологічні та соціальні аспекти</vt:lpstr>
      <vt:lpstr>Демографічна 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Населення світу розпочинає XXI ст. </vt:lpstr>
      <vt:lpstr>Презентация PowerPoint</vt:lpstr>
      <vt:lpstr>Презентация PowerPoint</vt:lpstr>
      <vt:lpstr>Населення Китаю</vt:lpstr>
      <vt:lpstr>Презентация PowerPoint</vt:lpstr>
      <vt:lpstr>ДЕМОГРАФІЧНА ПОЛІТИКА </vt:lpstr>
      <vt:lpstr>Презентация PowerPoint</vt:lpstr>
      <vt:lpstr>Шляхи  вирішення  проблеми  відсталості  країн  </vt:lpstr>
      <vt:lpstr>Демографічна ситуація в Україні</vt:lpstr>
      <vt:lpstr>Демографічна політика України</vt:lpstr>
      <vt:lpstr>Демографічна безпека</vt:lpstr>
      <vt:lpstr>Як виправити ситуацію?</vt:lpstr>
      <vt:lpstr>Особливості репродукції людини у зв'язку з її біосоціальною сутністю</vt:lpstr>
      <vt:lpstr>Статеві залози</vt:lpstr>
      <vt:lpstr>Стате́ві гормо́ни</vt:lpstr>
      <vt:lpstr>Жіночі статеві гормони</vt:lpstr>
      <vt:lpstr>Чоловічі статеві гормони</vt:lpstr>
      <vt:lpstr>Статева активність і добові ритми</vt:lpstr>
      <vt:lpstr>Біологічні аспекти  розмноження людини:</vt:lpstr>
      <vt:lpstr>Соціальні аспекти  розмноження людини</vt:lpstr>
      <vt:lpstr>Соціальні аспекти  розмноження людини</vt:lpstr>
      <vt:lpstr>Репродуктивне здоров'я</vt:lpstr>
      <vt:lpstr>порушення репродуктивного здоров’я відбувається через:</vt:lpstr>
      <vt:lpstr>Довідка </vt:lpstr>
      <vt:lpstr>жіноче безпліддя</vt:lpstr>
      <vt:lpstr>Чоловіче безпліддя</vt:lpstr>
      <vt:lpstr>Додаткові причини чоловічого безпліддя </vt:lpstr>
      <vt:lpstr>чинники ризику для репродуктивного здоров’я</vt:lpstr>
      <vt:lpstr>Репродуктивна медицина</vt:lpstr>
      <vt:lpstr>Сучасні можливості репродуктивної медицини:</vt:lpstr>
      <vt:lpstr>Сучасні можливості репродуктивної медицини:</vt:lpstr>
      <vt:lpstr>Сучасні можливості репродуктивної медицини:</vt:lpstr>
      <vt:lpstr>Сучасні можливості репродуктивної медицини:</vt:lpstr>
      <vt:lpstr>Презентация PowerPoint</vt:lpstr>
      <vt:lpstr>Контроль над народжуваністю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Регуляція розмноження людини. Біологічні та соціальні аспекти</dc:title>
  <cp:lastModifiedBy>kalmykova</cp:lastModifiedBy>
  <cp:revision>23</cp:revision>
  <dcterms:modified xsi:type="dcterms:W3CDTF">2020-03-24T12:05:31Z</dcterms:modified>
</cp:coreProperties>
</file>