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365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319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65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137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81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54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50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50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38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010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5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039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E%D1%82%D1%83%D1%88%D0%BA%D0%B0_%D1%96%D0%BD%D0%B4%D1%83%D0%BA%D1%82%D0%B8%D0%B2%D0%BD%D0%BE%D1%81%D1%82%D1%96" TargetMode="External"/><Relationship Id="rId3" Type="http://schemas.openxmlformats.org/officeDocument/2006/relationships/hyperlink" Target="https://uk.wikipedia.org/wiki/%D0%9C%D0%B0%D0%B3%D0%BD%D1%96%D1%82%D0%BD%D0%B0_%D1%96%D0%BD%D0%B4%D1%83%D0%BA%D1%86%D1%96%D1%8F" TargetMode="External"/><Relationship Id="rId7" Type="http://schemas.openxmlformats.org/officeDocument/2006/relationships/hyperlink" Target="https://uk.wikipedia.org/wiki/%D0%9F%D0%BE%D0%BB%D1%8F%D1%80%D0%BD%D1%96%D1%81%D1%82%D1%8C_(%D1%84%D1%96%D0%B7%D0%B8%D0%BA%D0%B0)" TargetMode="External"/><Relationship Id="rId12" Type="http://schemas.openxmlformats.org/officeDocument/2006/relationships/image" Target="../media/image2.gif"/><Relationship Id="rId2" Type="http://schemas.openxmlformats.org/officeDocument/2006/relationships/hyperlink" Target="https://uk.wikipedia.org/wiki/%D0%9C%D0%B0%D0%B3%D0%BD%D1%96%D1%82%D0%BD%D0%B5_%D0%BF%D0%BE%D0%BB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B%D0%B0%D0%BD%D0%B5%D1%82%D0%B0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uk.wikipedia.org/wiki/%D0%97%D1%96%D1%80%D0%BA%D0%B0" TargetMode="External"/><Relationship Id="rId10" Type="http://schemas.openxmlformats.org/officeDocument/2006/relationships/hyperlink" Target="https://uk.wikipedia.org/wiki/%D0%A4%D0%B0%D0%B7%D0%B0_(%D0%B5%D0%BB%D0%B5%D0%BA%D1%82%D1%80%D0%BE%D1%82%D0%B5%D1%85%D0%BD%D1%96%D0%BA%D0%B0)" TargetMode="External"/><Relationship Id="rId4" Type="http://schemas.openxmlformats.org/officeDocument/2006/relationships/hyperlink" Target="https://uk.wikipedia.org/wiki/%D0%9C%D0%B0%D0%B3%D0%BD%D1%96%D1%82" TargetMode="External"/><Relationship Id="rId9" Type="http://schemas.openxmlformats.org/officeDocument/2006/relationships/hyperlink" Target="https://uk.wikipedia.org/wiki/%D0%93%D1%80%D0%B0%D0%B4%D1%83%D1%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4375" y="2237173"/>
            <a:ext cx="5555250" cy="1291648"/>
          </a:xfrm>
        </p:spPr>
        <p:txBody>
          <a:bodyPr>
            <a:noAutofit/>
          </a:bodyPr>
          <a:lstStyle/>
          <a:p>
            <a:r>
              <a:rPr lang="uk-UA" sz="4000" dirty="0"/>
              <a:t>Обертове магнітне поле. Принцип дії асинхронних двигунів</a:t>
            </a:r>
            <a:endParaRPr lang="ru-RU" sz="4000" dirty="0"/>
          </a:p>
        </p:txBody>
      </p:sp>
      <p:sp>
        <p:nvSpPr>
          <p:cNvPr id="5" name="AutoShape 2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47350" y="4221088"/>
            <a:ext cx="6174428" cy="18099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Предмет: Електротехніка </a:t>
            </a:r>
          </a:p>
          <a:p>
            <a:r>
              <a:rPr lang="uk-UA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Група: 2М - 2</a:t>
            </a:r>
          </a:p>
          <a:p>
            <a:r>
              <a:rPr lang="ru-RU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E5032-5BF0-44AA-8207-CD367CC5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УТВОРЕННЯ ОБЕРТОВОГО МАГНІТНОГО ПОЛЯ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E2E7B6-D383-4991-AE91-3DA795A26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441" y="298522"/>
            <a:ext cx="7512578" cy="253677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Обертальне магнітне поле</a:t>
            </a:r>
            <a:r>
              <a:rPr lang="uk-UA" dirty="0"/>
              <a:t>  — </a:t>
            </a:r>
            <a:r>
              <a:rPr lang="uk-UA" dirty="0">
                <a:hlinkClick r:id="rId2" tooltip="Магнітне поле"/>
              </a:rPr>
              <a:t>магнітне поле</a:t>
            </a:r>
            <a:r>
              <a:rPr lang="uk-UA" dirty="0"/>
              <a:t>, вектор </a:t>
            </a:r>
            <a:r>
              <a:rPr lang="uk-UA" dirty="0">
                <a:hlinkClick r:id="rId3" tooltip="Магнітна індукція"/>
              </a:rPr>
              <a:t>магнітної індукції</a:t>
            </a:r>
            <a:r>
              <a:rPr lang="uk-UA" dirty="0"/>
              <a:t> якого, не змінюючись за модулем, обертається з постійною кутовою швидкістю. Таким полем називають і магнітні поля </a:t>
            </a:r>
            <a:r>
              <a:rPr lang="uk-UA" dirty="0">
                <a:hlinkClick r:id="rId4" tooltip="Магніт"/>
              </a:rPr>
              <a:t>магнітів</a:t>
            </a:r>
            <a:r>
              <a:rPr lang="uk-UA" dirty="0"/>
              <a:t>, які обертаються відносно осі, що не збігається з їх віссю симетрії (наприклад, магнітні поля </a:t>
            </a:r>
            <a:r>
              <a:rPr lang="uk-UA" dirty="0">
                <a:hlinkClick r:id="rId5" tooltip="Зірка"/>
              </a:rPr>
              <a:t>зірок</a:t>
            </a:r>
            <a:r>
              <a:rPr lang="uk-UA" dirty="0"/>
              <a:t> або </a:t>
            </a:r>
            <a:r>
              <a:rPr lang="uk-UA" dirty="0">
                <a:hlinkClick r:id="rId6" tooltip="Планета"/>
              </a:rPr>
              <a:t>планет</a:t>
            </a:r>
            <a:r>
              <a:rPr lang="uk-UA" dirty="0"/>
              <a:t>).</a:t>
            </a:r>
          </a:p>
          <a:p>
            <a:r>
              <a:rPr lang="uk-UA" dirty="0"/>
              <a:t>Магнітне поле, що симетрично обертається по осі, може бути отримано за допомогою двох </a:t>
            </a:r>
            <a:r>
              <a:rPr lang="uk-UA" dirty="0">
                <a:hlinkClick r:id="rId7" tooltip="Полярність (фізика)"/>
              </a:rPr>
              <a:t>полярних</a:t>
            </a:r>
            <a:r>
              <a:rPr lang="uk-UA" dirty="0"/>
              <a:t> </a:t>
            </a:r>
            <a:r>
              <a:rPr lang="uk-UA" dirty="0">
                <a:hlinkClick r:id="rId8" tooltip="Котушка індуктивності"/>
              </a:rPr>
              <a:t>котушок</a:t>
            </a:r>
            <a:r>
              <a:rPr lang="uk-UA" dirty="0"/>
              <a:t>, які приводяться в рух при 90</a:t>
            </a:r>
            <a:r>
              <a:rPr lang="uk-UA" dirty="0">
                <a:hlinkClick r:id="rId9" tooltip="Градус"/>
              </a:rPr>
              <a:t>°</a:t>
            </a:r>
            <a:r>
              <a:rPr lang="uk-UA" dirty="0"/>
              <a:t> </a:t>
            </a:r>
            <a:r>
              <a:rPr lang="uk-UA" dirty="0">
                <a:hlinkClick r:id="rId10" tooltip="Фаза (електротехніка)"/>
              </a:rPr>
              <a:t>фазі</a:t>
            </a:r>
            <a:r>
              <a:rPr lang="uk-UA" dirty="0"/>
              <a:t>. Найбільш поширеними у здобуванні такого магнітного поля є набір з трьох котушок, оскільки він сумісний з симетричною 3-фазною синусоїдальною променевою системою. Три котушки керуються кожним набором, що рухається на 120° у фазі від інших.</a:t>
            </a:r>
          </a:p>
          <a:p>
            <a:endParaRPr lang="uk-UA" dirty="0"/>
          </a:p>
        </p:txBody>
      </p:sp>
      <p:pic>
        <p:nvPicPr>
          <p:cNvPr id="1026" name="Picture 2" descr="https://upload.wikimedia.org/wikipedia/commons/thumb/8/8c/Rotating-3-phase-magnetic-field.svg/1920px-Rotating-3-phase-magnetic-field.svg.png">
            <a:extLst>
              <a:ext uri="{FF2B5EF4-FFF2-40B4-BE49-F238E27FC236}">
                <a16:creationId xmlns:a16="http://schemas.microsoft.com/office/drawing/2014/main" id="{DDC78E73-A8F0-4DEA-A15A-62CD91373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66" y="2926974"/>
            <a:ext cx="6807528" cy="236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1/3phase-rmf-noadd-60f-airopt.gif">
            <a:extLst>
              <a:ext uri="{FF2B5EF4-FFF2-40B4-BE49-F238E27FC236}">
                <a16:creationId xmlns:a16="http://schemas.microsoft.com/office/drawing/2014/main" id="{49B0A615-AB49-4ED4-9E6C-BAF282F1B2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49654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74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54BA3-B3D9-4967-BF4E-8BEBBE00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Асинхронні двигуни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A7ED78-3E50-41EF-8946-5DC2632D1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Асинхронні двигуни збуджуються змінним струмом. </a:t>
            </a:r>
          </a:p>
          <a:p>
            <a:r>
              <a:rPr lang="uk-UA" dirty="0"/>
              <a:t>Асинхронні двигуни поділяються на:</a:t>
            </a:r>
          </a:p>
          <a:p>
            <a:pPr marL="0" indent="0">
              <a:buNone/>
            </a:pPr>
            <a:r>
              <a:rPr lang="uk-UA" dirty="0"/>
              <a:t>-  </a:t>
            </a:r>
            <a:r>
              <a:rPr lang="uk-UA" b="1" dirty="0" err="1"/>
              <a:t>бесколекторні</a:t>
            </a:r>
            <a:r>
              <a:rPr lang="uk-UA" dirty="0"/>
              <a:t>  (основний тип);</a:t>
            </a:r>
          </a:p>
          <a:p>
            <a:pPr marL="0" indent="0">
              <a:buNone/>
            </a:pPr>
            <a:r>
              <a:rPr lang="uk-UA" dirty="0"/>
              <a:t>-  </a:t>
            </a:r>
            <a:r>
              <a:rPr lang="uk-UA" b="1" dirty="0"/>
              <a:t>колекторні</a:t>
            </a:r>
            <a:r>
              <a:rPr lang="uk-UA" dirty="0"/>
              <a:t>.</a:t>
            </a:r>
          </a:p>
          <a:p>
            <a:r>
              <a:rPr lang="uk-UA" dirty="0"/>
              <a:t>Асинхронні </a:t>
            </a:r>
            <a:r>
              <a:rPr lang="uk-UA" dirty="0" err="1"/>
              <a:t>бесколекторні</a:t>
            </a:r>
            <a:r>
              <a:rPr lang="uk-UA" dirty="0"/>
              <a:t> двигуни випускаються у двох основних  </a:t>
            </a:r>
            <a:r>
              <a:rPr lang="uk-UA" dirty="0" err="1"/>
              <a:t>виконаннях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-  </a:t>
            </a:r>
            <a:r>
              <a:rPr lang="uk-UA" b="1" dirty="0"/>
              <a:t>двигун з фазним ротором</a:t>
            </a:r>
            <a:r>
              <a:rPr lang="uk-UA" dirty="0"/>
              <a:t>  (з контактними кільцями);</a:t>
            </a:r>
          </a:p>
          <a:p>
            <a:pPr marL="0" indent="0">
              <a:buNone/>
            </a:pPr>
            <a:r>
              <a:rPr lang="uk-UA" dirty="0"/>
              <a:t>-  </a:t>
            </a:r>
            <a:r>
              <a:rPr lang="uk-UA" b="1" dirty="0"/>
              <a:t>двигун з короткозамкненим</a:t>
            </a:r>
            <a:r>
              <a:rPr lang="uk-UA" dirty="0"/>
              <a:t> (КЗ) ротором.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66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2BE30-AF7B-4F57-81B2-6AD0286E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Асинхронні двигуни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24FFD-E92C-4BC1-905C-1EFA51BC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Незалежно від типу, будь-який двигун змінного струму складається з двох частин:</a:t>
            </a:r>
          </a:p>
          <a:p>
            <a:pPr marL="0" indent="0">
              <a:buNone/>
            </a:pPr>
            <a:r>
              <a:rPr lang="uk-UA" dirty="0"/>
              <a:t>- </a:t>
            </a:r>
            <a:r>
              <a:rPr lang="uk-UA" b="1" dirty="0"/>
              <a:t>статора</a:t>
            </a:r>
            <a:r>
              <a:rPr lang="uk-UA" dirty="0"/>
              <a:t>  - нерухомої частини; </a:t>
            </a:r>
          </a:p>
          <a:p>
            <a:pPr marL="0" indent="0">
              <a:buNone/>
            </a:pPr>
            <a:r>
              <a:rPr lang="uk-UA" dirty="0"/>
              <a:t>- </a:t>
            </a:r>
            <a:r>
              <a:rPr lang="uk-UA" b="1" dirty="0"/>
              <a:t>ротора</a:t>
            </a:r>
            <a:r>
              <a:rPr lang="uk-UA" dirty="0"/>
              <a:t>  - обертової частини.</a:t>
            </a:r>
          </a:p>
          <a:p>
            <a:r>
              <a:rPr lang="uk-UA" dirty="0"/>
              <a:t>За числом фаз двигуни змінного струму бувають: трифазні, двофазні, однофазні.</a:t>
            </a:r>
          </a:p>
          <a:p>
            <a:r>
              <a:rPr lang="uk-UA" b="1" dirty="0"/>
              <a:t>Позитивні якості</a:t>
            </a:r>
            <a:r>
              <a:rPr lang="uk-UA" dirty="0"/>
              <a:t> асинхронних двигунів:</a:t>
            </a:r>
          </a:p>
          <a:p>
            <a:pPr marL="0" indent="0">
              <a:buNone/>
            </a:pPr>
            <a:r>
              <a:rPr lang="uk-UA" dirty="0"/>
              <a:t>- простота і дешевина;</a:t>
            </a:r>
          </a:p>
          <a:p>
            <a:pPr marL="0" indent="0">
              <a:buNone/>
            </a:pPr>
            <a:r>
              <a:rPr lang="uk-UA" dirty="0"/>
              <a:t>- надійність у роботі;</a:t>
            </a:r>
          </a:p>
          <a:p>
            <a:pPr marL="0" indent="0">
              <a:buNone/>
            </a:pPr>
            <a:r>
              <a:rPr lang="uk-UA" dirty="0"/>
              <a:t>- достатньо високий ККД.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617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D60DC-0CFE-47B9-AE65-3788B139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Недоліки</a:t>
            </a:r>
            <a:br>
              <a:rPr lang="uk-UA" b="1" dirty="0"/>
            </a:br>
            <a:r>
              <a:rPr lang="uk-UA" dirty="0"/>
              <a:t> асинхронних двигунів: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CC01D6-6811-4E82-8B8A-A79B66121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споживання індуктивного струму, який, намагнічуючи статор, призводить до зниження </a:t>
            </a:r>
            <a:r>
              <a:rPr lang="en-US" dirty="0"/>
              <a:t>cos j </a:t>
            </a:r>
            <a:r>
              <a:rPr lang="uk-UA" dirty="0"/>
              <a:t>мережі;</a:t>
            </a:r>
          </a:p>
          <a:p>
            <a:r>
              <a:rPr lang="uk-UA" dirty="0"/>
              <a:t>неможливість плавного регулювання частоти обертання </a:t>
            </a:r>
            <a:r>
              <a:rPr lang="uk-UA" dirty="0" err="1"/>
              <a:t>вала</a:t>
            </a:r>
            <a:r>
              <a:rPr lang="uk-UA" dirty="0"/>
              <a:t> в широких межах (існують електронні засобі регулювання частоти обертання </a:t>
            </a:r>
            <a:r>
              <a:rPr lang="uk-UA" dirty="0" err="1"/>
              <a:t>вала</a:t>
            </a:r>
            <a:r>
              <a:rPr lang="uk-UA" dirty="0"/>
              <a:t> двигуна шляхом зміни частоти змінного струму, але вони достатньо складні і коштовні);</a:t>
            </a:r>
          </a:p>
          <a:p>
            <a:r>
              <a:rPr lang="uk-UA" dirty="0"/>
              <a:t>погані пускові характеристики у двигунів із КЗ-ротором.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975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C53C5-0B94-4AA2-9C05-6DA9714D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Створення  магнітного поля, що обертається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D69982-C71D-4E56-ACB6-C400597E8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2375020"/>
          </a:xfrm>
        </p:spPr>
        <p:txBody>
          <a:bodyPr/>
          <a:lstStyle/>
          <a:p>
            <a:r>
              <a:rPr lang="uk-UA" dirty="0"/>
              <a:t>Однією із переваг трифазного струму є його спроможність створювати магнітне поле, що обертається.</a:t>
            </a:r>
          </a:p>
          <a:p>
            <a:r>
              <a:rPr lang="uk-UA" dirty="0"/>
              <a:t>Три однакові нерухомі котушки АХ, </a:t>
            </a:r>
            <a:r>
              <a:rPr lang="en-US" dirty="0"/>
              <a:t>BY, CZ </a:t>
            </a:r>
            <a:r>
              <a:rPr lang="uk-UA" dirty="0"/>
              <a:t>розташовані на внутрішній поверхні сталевого циліндра (статора) і з'єднані зіркою</a:t>
            </a:r>
          </a:p>
          <a:p>
            <a:endParaRPr lang="uk-UA" dirty="0"/>
          </a:p>
        </p:txBody>
      </p:sp>
      <p:pic>
        <p:nvPicPr>
          <p:cNvPr id="2050" name="Picture 2" descr="http://univer.nuczu.edu.ua/e-books/book_212/img/342.gif">
            <a:extLst>
              <a:ext uri="{FF2B5EF4-FFF2-40B4-BE49-F238E27FC236}">
                <a16:creationId xmlns:a16="http://schemas.microsoft.com/office/drawing/2014/main" id="{B5D91AD1-E06B-461B-B9C4-9DE13A5D1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058" y="3086546"/>
            <a:ext cx="3340963" cy="343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24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C7C6D-0DE1-4D15-8A38-C74D58D8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Конструкція</a:t>
            </a:r>
            <a:r>
              <a:rPr lang="ru-RU" b="1" dirty="0"/>
              <a:t> та принцип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r>
              <a:rPr lang="ru-RU" b="1" dirty="0" err="1"/>
              <a:t>трифазного</a:t>
            </a:r>
            <a:r>
              <a:rPr lang="ru-RU" b="1" dirty="0"/>
              <a:t> асинхронного </a:t>
            </a:r>
            <a:r>
              <a:rPr lang="ru-RU" b="1" dirty="0" err="1"/>
              <a:t>електродвигуна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27F6B3-D6E5-4FEE-99E6-1104E7F5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122" y="142043"/>
            <a:ext cx="7492754" cy="369311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Трифазний асинхронний електродвигун має дві основні частини: ротор і статор. Зазор між статором і ротором робиться мінімально можливим (0,3÷0,5 мм у двигунів малої потужності, 1÷1,5 мм у двигунів великої потужності). Це пояснюється тим,  що статор і ротор пов'язані між собою тільки </a:t>
            </a:r>
            <a:r>
              <a:rPr lang="uk-UA" dirty="0" err="1"/>
              <a:t>електромагнітно</a:t>
            </a:r>
            <a:r>
              <a:rPr lang="uk-UA" dirty="0"/>
              <a:t>, тому чим менше зазор, тим краще цей зв'язок і тим вище ККД двигуна.</a:t>
            </a:r>
          </a:p>
          <a:p>
            <a:br>
              <a:rPr lang="uk-UA" dirty="0"/>
            </a:br>
            <a:r>
              <a:rPr lang="uk-UA" b="1" dirty="0"/>
              <a:t>Статор</a:t>
            </a:r>
            <a:r>
              <a:rPr lang="uk-UA" dirty="0"/>
              <a:t> складається з </a:t>
            </a:r>
            <a:r>
              <a:rPr lang="uk-UA" dirty="0" err="1"/>
              <a:t>корпуса</a:t>
            </a:r>
            <a:r>
              <a:rPr lang="uk-UA" dirty="0"/>
              <a:t> (1), у який запресоване осердя з пазами (2). В пазах осердя розміщується трифазна обмотка. Кінці обмотки виведені в коробку. Для приєднання до мережі живлення обмотки статора можуть з'єднуватися зіркою або трикутником. Найбільший обертаючий момент на валу двигуна  утворюється при з'єднанні обмоток трикутником.</a:t>
            </a:r>
          </a:p>
          <a:p>
            <a:r>
              <a:rPr lang="uk-UA" b="1" dirty="0"/>
              <a:t>Ротор</a:t>
            </a:r>
            <a:r>
              <a:rPr lang="uk-UA" dirty="0"/>
              <a:t> складається з осердя (3), що насаджено на вал, і обмоток (4). Обмотки укладаються в пази осердя. У залежності від конструкції обмотки, ротори поділяються на:</a:t>
            </a:r>
          </a:p>
          <a:p>
            <a:r>
              <a:rPr lang="uk-UA" dirty="0"/>
              <a:t>- короткозамкнені;</a:t>
            </a:r>
          </a:p>
          <a:p>
            <a:r>
              <a:rPr lang="uk-UA" dirty="0"/>
              <a:t>- з фазною обмоткою.</a:t>
            </a:r>
          </a:p>
          <a:p>
            <a:endParaRPr lang="uk-UA" dirty="0"/>
          </a:p>
        </p:txBody>
      </p:sp>
      <p:pic>
        <p:nvPicPr>
          <p:cNvPr id="3074" name="Picture 2" descr="http://univer.nuczu.edu.ua/e-books/book_212/img/347.gif">
            <a:extLst>
              <a:ext uri="{FF2B5EF4-FFF2-40B4-BE49-F238E27FC236}">
                <a16:creationId xmlns:a16="http://schemas.microsoft.com/office/drawing/2014/main" id="{A24B5FAA-D837-43C5-8686-F8F387ADE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75057"/>
            <a:ext cx="4317507" cy="253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52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Електротехніка з основами промислової електроніки.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А.М. Гуржій, А.М.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Сільвестров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Н.І,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Поворознюк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8.1 – 8.6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Законспектувати матеріал</a:t>
            </a: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Дати відповіді на запитання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5348" y="3136276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3594443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78</TotalTime>
  <Words>614</Words>
  <Application>Microsoft Office PowerPoint</Application>
  <PresentationFormat>Широкий екран</PresentationFormat>
  <Paragraphs>49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Calibri Light</vt:lpstr>
      <vt:lpstr>Georgia</vt:lpstr>
      <vt:lpstr>Rockwell</vt:lpstr>
      <vt:lpstr>Times New Roman</vt:lpstr>
      <vt:lpstr>Wingdings</vt:lpstr>
      <vt:lpstr>Атлас</vt:lpstr>
      <vt:lpstr>Обертове магнітне поле. Принцип дії асинхронних двигунів</vt:lpstr>
      <vt:lpstr>УТВОРЕННЯ ОБЕРТОВОГО МАГНІТНОГО ПОЛЯ</vt:lpstr>
      <vt:lpstr>Асинхронні двигуни</vt:lpstr>
      <vt:lpstr>Асинхронні двигуни</vt:lpstr>
      <vt:lpstr>Недоліки  асинхронних двигунів:</vt:lpstr>
      <vt:lpstr>Створення  магнітного поля, що обертається</vt:lpstr>
      <vt:lpstr>Конструкція та принцип дії трифазного асинхронного електродвигуна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</dc:title>
  <dc:creator>2</dc:creator>
  <cp:lastModifiedBy>2</cp:lastModifiedBy>
  <cp:revision>11</cp:revision>
  <dcterms:created xsi:type="dcterms:W3CDTF">2020-03-16T08:28:35Z</dcterms:created>
  <dcterms:modified xsi:type="dcterms:W3CDTF">2020-03-16T10:14:28Z</dcterms:modified>
</cp:coreProperties>
</file>