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DDD6EA"/>
    <a:srgbClr val="C82520"/>
    <a:srgbClr val="D48844"/>
    <a:srgbClr val="A36125"/>
    <a:srgbClr val="FF6600"/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DAF44-262F-4901-90A9-EC098295847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39BC4-986D-4AAE-86AA-20D720ADDC3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У зовнішньополітичних відносинах домінує євроатлантичний напрямок.</a:t>
          </a:r>
          <a:endParaRPr lang="en-US" dirty="0"/>
        </a:p>
      </dgm:t>
    </dgm:pt>
    <dgm:pt modelId="{CB0A4B47-12D2-4D07-8D92-F4A70DB4FBAA}" type="parTrans" cxnId="{59C443DD-A504-45C9-A61C-F33326ED0C0F}">
      <dgm:prSet/>
      <dgm:spPr/>
      <dgm:t>
        <a:bodyPr/>
        <a:lstStyle/>
        <a:p>
          <a:endParaRPr lang="en-US"/>
        </a:p>
      </dgm:t>
    </dgm:pt>
    <dgm:pt modelId="{0D8717F5-7008-4FF4-A06B-EFD489BC581F}" type="sibTrans" cxnId="{59C443DD-A504-45C9-A61C-F33326ED0C0F}">
      <dgm:prSet/>
      <dgm:spPr/>
      <dgm:t>
        <a:bodyPr/>
        <a:lstStyle/>
        <a:p>
          <a:endParaRPr lang="en-US"/>
        </a:p>
      </dgm:t>
    </dgm:pt>
    <dgm:pt modelId="{71368C5D-568C-42C5-8168-4D5F0639DE1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Відкритість, лібералізація переміщення людей, товарів, капіталів.</a:t>
          </a:r>
          <a:endParaRPr lang="en-US" dirty="0"/>
        </a:p>
      </dgm:t>
    </dgm:pt>
    <dgm:pt modelId="{85C90838-03AE-470A-A8A5-C050DE366837}" type="parTrans" cxnId="{F5EE4E92-E88C-4A25-92C3-3CDD793ED1EF}">
      <dgm:prSet/>
      <dgm:spPr/>
      <dgm:t>
        <a:bodyPr/>
        <a:lstStyle/>
        <a:p>
          <a:endParaRPr lang="en-US"/>
        </a:p>
      </dgm:t>
    </dgm:pt>
    <dgm:pt modelId="{927F2838-B165-4807-9D2E-2F647C229507}" type="sibTrans" cxnId="{F5EE4E92-E88C-4A25-92C3-3CDD793ED1EF}">
      <dgm:prSet/>
      <dgm:spPr/>
      <dgm:t>
        <a:bodyPr/>
        <a:lstStyle/>
        <a:p>
          <a:endParaRPr lang="en-US"/>
        </a:p>
      </dgm:t>
    </dgm:pt>
    <dgm:pt modelId="{24171006-7A77-4D94-AFFD-A0F008FAF8B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Сприяє технологічному оновленню промислових потужностей.</a:t>
          </a:r>
          <a:endParaRPr lang="en-US" dirty="0"/>
        </a:p>
      </dgm:t>
    </dgm:pt>
    <dgm:pt modelId="{AFE7A9A7-48EC-48A3-8BFE-A3649899AABA}" type="parTrans" cxnId="{A7C84483-5FB6-4A1A-8810-6D13159EE476}">
      <dgm:prSet/>
      <dgm:spPr/>
      <dgm:t>
        <a:bodyPr/>
        <a:lstStyle/>
        <a:p>
          <a:endParaRPr lang="en-US"/>
        </a:p>
      </dgm:t>
    </dgm:pt>
    <dgm:pt modelId="{CDCF6228-5CB9-4CCF-A768-A7FFF4BF7172}" type="sibTrans" cxnId="{A7C84483-5FB6-4A1A-8810-6D13159EE476}">
      <dgm:prSet/>
      <dgm:spPr/>
      <dgm:t>
        <a:bodyPr/>
        <a:lstStyle/>
        <a:p>
          <a:endParaRPr lang="en-US"/>
        </a:p>
      </dgm:t>
    </dgm:pt>
    <dgm:pt modelId="{6BA213EB-659A-493D-B6CD-9E6E08DB1A6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Доступ до західноєвропейських ринків та інвестицій.</a:t>
          </a:r>
          <a:endParaRPr lang="en-US" dirty="0"/>
        </a:p>
      </dgm:t>
    </dgm:pt>
    <dgm:pt modelId="{B2A89536-E088-460A-911E-AB63BB93E0D4}" type="parTrans" cxnId="{CD5E9625-424D-4A85-A9FF-F842E8B966BC}">
      <dgm:prSet/>
      <dgm:spPr/>
      <dgm:t>
        <a:bodyPr/>
        <a:lstStyle/>
        <a:p>
          <a:endParaRPr lang="en-US"/>
        </a:p>
      </dgm:t>
    </dgm:pt>
    <dgm:pt modelId="{F25427E1-DE71-46D6-929C-7269C7337280}" type="sibTrans" cxnId="{CD5E9625-424D-4A85-A9FF-F842E8B966BC}">
      <dgm:prSet/>
      <dgm:spPr/>
      <dgm:t>
        <a:bodyPr/>
        <a:lstStyle/>
        <a:p>
          <a:endParaRPr lang="en-US"/>
        </a:p>
      </dgm:t>
    </dgm:pt>
    <dgm:pt modelId="{6160A5CC-ED90-4F32-868D-F3A65F2BB8D8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Зміцнення стабільності політичної системи.</a:t>
          </a:r>
          <a:endParaRPr lang="en-US" dirty="0"/>
        </a:p>
      </dgm:t>
    </dgm:pt>
    <dgm:pt modelId="{8C4D6BA7-DD3A-4638-B4A8-65F4399BFA40}" type="parTrans" cxnId="{F035A62B-FD9C-463B-B1C0-0F95F233699F}">
      <dgm:prSet/>
      <dgm:spPr/>
      <dgm:t>
        <a:bodyPr/>
        <a:lstStyle/>
        <a:p>
          <a:endParaRPr lang="en-US"/>
        </a:p>
      </dgm:t>
    </dgm:pt>
    <dgm:pt modelId="{78A228B7-A9B4-4459-8297-39699DC927D9}" type="sibTrans" cxnId="{F035A62B-FD9C-463B-B1C0-0F95F233699F}">
      <dgm:prSet/>
      <dgm:spPr/>
      <dgm:t>
        <a:bodyPr/>
        <a:lstStyle/>
        <a:p>
          <a:endParaRPr lang="en-US"/>
        </a:p>
      </dgm:t>
    </dgm:pt>
    <dgm:pt modelId="{2D7A22EB-CC66-4C64-B46F-E1D057724C8D}" type="pres">
      <dgm:prSet presAssocID="{CE4DAF44-262F-4901-90A9-EC09829584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EA098B-50DE-434D-B1FE-A714C8D0F0D6}" type="pres">
      <dgm:prSet presAssocID="{1BC39BC4-986D-4AAE-86AA-20D720ADDC3C}" presName="vertOne" presStyleCnt="0"/>
      <dgm:spPr/>
    </dgm:pt>
    <dgm:pt modelId="{85627D02-568F-47ED-A7B0-0A7B220E6F6B}" type="pres">
      <dgm:prSet presAssocID="{1BC39BC4-986D-4AAE-86AA-20D720ADDC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57686-468B-429C-8D89-DADD0A90E268}" type="pres">
      <dgm:prSet presAssocID="{1BC39BC4-986D-4AAE-86AA-20D720ADDC3C}" presName="parTransOne" presStyleCnt="0"/>
      <dgm:spPr/>
    </dgm:pt>
    <dgm:pt modelId="{B6764BD2-6DD7-4E82-AFA6-DD4AA984354E}" type="pres">
      <dgm:prSet presAssocID="{1BC39BC4-986D-4AAE-86AA-20D720ADDC3C}" presName="horzOne" presStyleCnt="0"/>
      <dgm:spPr/>
    </dgm:pt>
    <dgm:pt modelId="{08593D0D-70D1-416A-AC81-952F59C06FA4}" type="pres">
      <dgm:prSet presAssocID="{71368C5D-568C-42C5-8168-4D5F0639DE1F}" presName="vertTwo" presStyleCnt="0"/>
      <dgm:spPr/>
    </dgm:pt>
    <dgm:pt modelId="{1D58EFF5-A4F6-4D46-8A66-9BE7A3B52599}" type="pres">
      <dgm:prSet presAssocID="{71368C5D-568C-42C5-8168-4D5F0639DE1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5D3FF-BE69-43FA-8DF2-8BA755AD09DB}" type="pres">
      <dgm:prSet presAssocID="{71368C5D-568C-42C5-8168-4D5F0639DE1F}" presName="parTransTwo" presStyleCnt="0"/>
      <dgm:spPr/>
    </dgm:pt>
    <dgm:pt modelId="{A588864B-2C41-4CC7-9458-6EBCB1C2D18B}" type="pres">
      <dgm:prSet presAssocID="{71368C5D-568C-42C5-8168-4D5F0639DE1F}" presName="horzTwo" presStyleCnt="0"/>
      <dgm:spPr/>
    </dgm:pt>
    <dgm:pt modelId="{A5C17825-9381-4FD9-9938-BD786B3BE382}" type="pres">
      <dgm:prSet presAssocID="{24171006-7A77-4D94-AFFD-A0F008FAF8B8}" presName="vertThree" presStyleCnt="0"/>
      <dgm:spPr/>
    </dgm:pt>
    <dgm:pt modelId="{938D2E93-1119-4DC8-92F9-09A7F333379B}" type="pres">
      <dgm:prSet presAssocID="{24171006-7A77-4D94-AFFD-A0F008FAF8B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9CF7D-3767-4CE2-BB89-02B016DD3713}" type="pres">
      <dgm:prSet presAssocID="{24171006-7A77-4D94-AFFD-A0F008FAF8B8}" presName="horzThree" presStyleCnt="0"/>
      <dgm:spPr/>
    </dgm:pt>
    <dgm:pt modelId="{066498DF-2262-4AAE-88B0-0ADECA3C9F0A}" type="pres">
      <dgm:prSet presAssocID="{927F2838-B165-4807-9D2E-2F647C229507}" presName="sibSpaceTwo" presStyleCnt="0"/>
      <dgm:spPr/>
    </dgm:pt>
    <dgm:pt modelId="{968CB3D3-5F57-436B-B69C-22731932B0B7}" type="pres">
      <dgm:prSet presAssocID="{6BA213EB-659A-493D-B6CD-9E6E08DB1A66}" presName="vertTwo" presStyleCnt="0"/>
      <dgm:spPr/>
    </dgm:pt>
    <dgm:pt modelId="{DE7FA345-1FA1-4312-AC14-5E296D379DA7}" type="pres">
      <dgm:prSet presAssocID="{6BA213EB-659A-493D-B6CD-9E6E08DB1A6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744C71-45C3-4E73-88A8-BB35B5443F3C}" type="pres">
      <dgm:prSet presAssocID="{6BA213EB-659A-493D-B6CD-9E6E08DB1A66}" presName="parTransTwo" presStyleCnt="0"/>
      <dgm:spPr/>
    </dgm:pt>
    <dgm:pt modelId="{A700C435-06C8-42CD-85A7-F77CC73BBA81}" type="pres">
      <dgm:prSet presAssocID="{6BA213EB-659A-493D-B6CD-9E6E08DB1A66}" presName="horzTwo" presStyleCnt="0"/>
      <dgm:spPr/>
    </dgm:pt>
    <dgm:pt modelId="{C3B4EAE1-3C3B-4AD2-AFED-8004D01157CB}" type="pres">
      <dgm:prSet presAssocID="{6160A5CC-ED90-4F32-868D-F3A65F2BB8D8}" presName="vertThree" presStyleCnt="0"/>
      <dgm:spPr/>
    </dgm:pt>
    <dgm:pt modelId="{7F7DB14A-0C6B-4E39-9DCF-B11C1E252A21}" type="pres">
      <dgm:prSet presAssocID="{6160A5CC-ED90-4F32-868D-F3A65F2BB8D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DFC03C-A1C8-45AA-A35E-B862AD3C34B3}" type="pres">
      <dgm:prSet presAssocID="{6160A5CC-ED90-4F32-868D-F3A65F2BB8D8}" presName="horzThree" presStyleCnt="0"/>
      <dgm:spPr/>
    </dgm:pt>
  </dgm:ptLst>
  <dgm:cxnLst>
    <dgm:cxn modelId="{7E59CEEE-8964-4163-952A-94CF8F30D2E4}" type="presOf" srcId="{71368C5D-568C-42C5-8168-4D5F0639DE1F}" destId="{1D58EFF5-A4F6-4D46-8A66-9BE7A3B52599}" srcOrd="0" destOrd="0" presId="urn:microsoft.com/office/officeart/2005/8/layout/hierarchy4"/>
    <dgm:cxn modelId="{F035A62B-FD9C-463B-B1C0-0F95F233699F}" srcId="{6BA213EB-659A-493D-B6CD-9E6E08DB1A66}" destId="{6160A5CC-ED90-4F32-868D-F3A65F2BB8D8}" srcOrd="0" destOrd="0" parTransId="{8C4D6BA7-DD3A-4638-B4A8-65F4399BFA40}" sibTransId="{78A228B7-A9B4-4459-8297-39699DC927D9}"/>
    <dgm:cxn modelId="{3CC66DBA-A75A-45E0-AE78-41EB9BF497AD}" type="presOf" srcId="{6160A5CC-ED90-4F32-868D-F3A65F2BB8D8}" destId="{7F7DB14A-0C6B-4E39-9DCF-B11C1E252A21}" srcOrd="0" destOrd="0" presId="urn:microsoft.com/office/officeart/2005/8/layout/hierarchy4"/>
    <dgm:cxn modelId="{59C443DD-A504-45C9-A61C-F33326ED0C0F}" srcId="{CE4DAF44-262F-4901-90A9-EC0982958472}" destId="{1BC39BC4-986D-4AAE-86AA-20D720ADDC3C}" srcOrd="0" destOrd="0" parTransId="{CB0A4B47-12D2-4D07-8D92-F4A70DB4FBAA}" sibTransId="{0D8717F5-7008-4FF4-A06B-EFD489BC581F}"/>
    <dgm:cxn modelId="{EA3223EC-8080-4115-B2EF-0A645B3D701A}" type="presOf" srcId="{24171006-7A77-4D94-AFFD-A0F008FAF8B8}" destId="{938D2E93-1119-4DC8-92F9-09A7F333379B}" srcOrd="0" destOrd="0" presId="urn:microsoft.com/office/officeart/2005/8/layout/hierarchy4"/>
    <dgm:cxn modelId="{941CB58B-BDA1-4D5C-B512-2B6E411710DE}" type="presOf" srcId="{1BC39BC4-986D-4AAE-86AA-20D720ADDC3C}" destId="{85627D02-568F-47ED-A7B0-0A7B220E6F6B}" srcOrd="0" destOrd="0" presId="urn:microsoft.com/office/officeart/2005/8/layout/hierarchy4"/>
    <dgm:cxn modelId="{F5EE4E92-E88C-4A25-92C3-3CDD793ED1EF}" srcId="{1BC39BC4-986D-4AAE-86AA-20D720ADDC3C}" destId="{71368C5D-568C-42C5-8168-4D5F0639DE1F}" srcOrd="0" destOrd="0" parTransId="{85C90838-03AE-470A-A8A5-C050DE366837}" sibTransId="{927F2838-B165-4807-9D2E-2F647C229507}"/>
    <dgm:cxn modelId="{CD5E9625-424D-4A85-A9FF-F842E8B966BC}" srcId="{1BC39BC4-986D-4AAE-86AA-20D720ADDC3C}" destId="{6BA213EB-659A-493D-B6CD-9E6E08DB1A66}" srcOrd="1" destOrd="0" parTransId="{B2A89536-E088-460A-911E-AB63BB93E0D4}" sibTransId="{F25427E1-DE71-46D6-929C-7269C7337280}"/>
    <dgm:cxn modelId="{41728DF4-C64F-4326-AF37-F1637A40940B}" type="presOf" srcId="{6BA213EB-659A-493D-B6CD-9E6E08DB1A66}" destId="{DE7FA345-1FA1-4312-AC14-5E296D379DA7}" srcOrd="0" destOrd="0" presId="urn:microsoft.com/office/officeart/2005/8/layout/hierarchy4"/>
    <dgm:cxn modelId="{A7C84483-5FB6-4A1A-8810-6D13159EE476}" srcId="{71368C5D-568C-42C5-8168-4D5F0639DE1F}" destId="{24171006-7A77-4D94-AFFD-A0F008FAF8B8}" srcOrd="0" destOrd="0" parTransId="{AFE7A9A7-48EC-48A3-8BFE-A3649899AABA}" sibTransId="{CDCF6228-5CB9-4CCF-A768-A7FFF4BF7172}"/>
    <dgm:cxn modelId="{5BD4C1D6-827A-49F7-A48E-02E4E263A1B9}" type="presOf" srcId="{CE4DAF44-262F-4901-90A9-EC0982958472}" destId="{2D7A22EB-CC66-4C64-B46F-E1D057724C8D}" srcOrd="0" destOrd="0" presId="urn:microsoft.com/office/officeart/2005/8/layout/hierarchy4"/>
    <dgm:cxn modelId="{C31F49B0-72D2-4EC2-9DC7-2A3FF3E119DA}" type="presParOf" srcId="{2D7A22EB-CC66-4C64-B46F-E1D057724C8D}" destId="{57EA098B-50DE-434D-B1FE-A714C8D0F0D6}" srcOrd="0" destOrd="0" presId="urn:microsoft.com/office/officeart/2005/8/layout/hierarchy4"/>
    <dgm:cxn modelId="{051C0FBC-8A0A-4DBD-92AF-FE40294F8ADB}" type="presParOf" srcId="{57EA098B-50DE-434D-B1FE-A714C8D0F0D6}" destId="{85627D02-568F-47ED-A7B0-0A7B220E6F6B}" srcOrd="0" destOrd="0" presId="urn:microsoft.com/office/officeart/2005/8/layout/hierarchy4"/>
    <dgm:cxn modelId="{EA79B5D3-BEC9-48C5-86A9-262584362A0C}" type="presParOf" srcId="{57EA098B-50DE-434D-B1FE-A714C8D0F0D6}" destId="{37857686-468B-429C-8D89-DADD0A90E268}" srcOrd="1" destOrd="0" presId="urn:microsoft.com/office/officeart/2005/8/layout/hierarchy4"/>
    <dgm:cxn modelId="{88889B2C-8AC0-4B31-B066-39423A9C69EC}" type="presParOf" srcId="{57EA098B-50DE-434D-B1FE-A714C8D0F0D6}" destId="{B6764BD2-6DD7-4E82-AFA6-DD4AA984354E}" srcOrd="2" destOrd="0" presId="urn:microsoft.com/office/officeart/2005/8/layout/hierarchy4"/>
    <dgm:cxn modelId="{397B3CC3-19E6-4A8B-A922-4AC489440502}" type="presParOf" srcId="{B6764BD2-6DD7-4E82-AFA6-DD4AA984354E}" destId="{08593D0D-70D1-416A-AC81-952F59C06FA4}" srcOrd="0" destOrd="0" presId="urn:microsoft.com/office/officeart/2005/8/layout/hierarchy4"/>
    <dgm:cxn modelId="{C1FC6CFB-7CB4-42F8-80F7-FC11F044D16C}" type="presParOf" srcId="{08593D0D-70D1-416A-AC81-952F59C06FA4}" destId="{1D58EFF5-A4F6-4D46-8A66-9BE7A3B52599}" srcOrd="0" destOrd="0" presId="urn:microsoft.com/office/officeart/2005/8/layout/hierarchy4"/>
    <dgm:cxn modelId="{E3C8B0AE-8037-49EA-8A97-4BDEA38B2779}" type="presParOf" srcId="{08593D0D-70D1-416A-AC81-952F59C06FA4}" destId="{3845D3FF-BE69-43FA-8DF2-8BA755AD09DB}" srcOrd="1" destOrd="0" presId="urn:microsoft.com/office/officeart/2005/8/layout/hierarchy4"/>
    <dgm:cxn modelId="{BE25919F-43CF-4ABD-ACCE-97BC3D585ECF}" type="presParOf" srcId="{08593D0D-70D1-416A-AC81-952F59C06FA4}" destId="{A588864B-2C41-4CC7-9458-6EBCB1C2D18B}" srcOrd="2" destOrd="0" presId="urn:microsoft.com/office/officeart/2005/8/layout/hierarchy4"/>
    <dgm:cxn modelId="{153F3E01-9E42-45CA-B862-510AFDDF684E}" type="presParOf" srcId="{A588864B-2C41-4CC7-9458-6EBCB1C2D18B}" destId="{A5C17825-9381-4FD9-9938-BD786B3BE382}" srcOrd="0" destOrd="0" presId="urn:microsoft.com/office/officeart/2005/8/layout/hierarchy4"/>
    <dgm:cxn modelId="{260B9709-FEC8-4D45-A1DB-6044D00E1888}" type="presParOf" srcId="{A5C17825-9381-4FD9-9938-BD786B3BE382}" destId="{938D2E93-1119-4DC8-92F9-09A7F333379B}" srcOrd="0" destOrd="0" presId="urn:microsoft.com/office/officeart/2005/8/layout/hierarchy4"/>
    <dgm:cxn modelId="{BD834F34-F6E0-4008-896B-A8D5349EDA6F}" type="presParOf" srcId="{A5C17825-9381-4FD9-9938-BD786B3BE382}" destId="{8109CF7D-3767-4CE2-BB89-02B016DD3713}" srcOrd="1" destOrd="0" presId="urn:microsoft.com/office/officeart/2005/8/layout/hierarchy4"/>
    <dgm:cxn modelId="{2355DE54-D80E-421B-9E21-16F79AD49719}" type="presParOf" srcId="{B6764BD2-6DD7-4E82-AFA6-DD4AA984354E}" destId="{066498DF-2262-4AAE-88B0-0ADECA3C9F0A}" srcOrd="1" destOrd="0" presId="urn:microsoft.com/office/officeart/2005/8/layout/hierarchy4"/>
    <dgm:cxn modelId="{FE18CC33-13F0-4F2B-89C4-BC983256ED54}" type="presParOf" srcId="{B6764BD2-6DD7-4E82-AFA6-DD4AA984354E}" destId="{968CB3D3-5F57-436B-B69C-22731932B0B7}" srcOrd="2" destOrd="0" presId="urn:microsoft.com/office/officeart/2005/8/layout/hierarchy4"/>
    <dgm:cxn modelId="{C7831B48-E1DE-4EB6-92A4-93A5E9C0D452}" type="presParOf" srcId="{968CB3D3-5F57-436B-B69C-22731932B0B7}" destId="{DE7FA345-1FA1-4312-AC14-5E296D379DA7}" srcOrd="0" destOrd="0" presId="urn:microsoft.com/office/officeart/2005/8/layout/hierarchy4"/>
    <dgm:cxn modelId="{E2593388-0270-4C88-8485-08657327352E}" type="presParOf" srcId="{968CB3D3-5F57-436B-B69C-22731932B0B7}" destId="{65744C71-45C3-4E73-88A8-BB35B5443F3C}" srcOrd="1" destOrd="0" presId="urn:microsoft.com/office/officeart/2005/8/layout/hierarchy4"/>
    <dgm:cxn modelId="{E1CEF195-421F-403A-895D-E614CE5DBB8C}" type="presParOf" srcId="{968CB3D3-5F57-436B-B69C-22731932B0B7}" destId="{A700C435-06C8-42CD-85A7-F77CC73BBA81}" srcOrd="2" destOrd="0" presId="urn:microsoft.com/office/officeart/2005/8/layout/hierarchy4"/>
    <dgm:cxn modelId="{62A0D5D5-9CCF-4789-B352-D0F4294F397E}" type="presParOf" srcId="{A700C435-06C8-42CD-85A7-F77CC73BBA81}" destId="{C3B4EAE1-3C3B-4AD2-AFED-8004D01157CB}" srcOrd="0" destOrd="0" presId="urn:microsoft.com/office/officeart/2005/8/layout/hierarchy4"/>
    <dgm:cxn modelId="{9CB47A0A-04B9-4486-BDED-6CDD090BF886}" type="presParOf" srcId="{C3B4EAE1-3C3B-4AD2-AFED-8004D01157CB}" destId="{7F7DB14A-0C6B-4E39-9DCF-B11C1E252A21}" srcOrd="0" destOrd="0" presId="urn:microsoft.com/office/officeart/2005/8/layout/hierarchy4"/>
    <dgm:cxn modelId="{78A34145-4BBA-436E-AB96-017C45FBE7E8}" type="presParOf" srcId="{C3B4EAE1-3C3B-4AD2-AFED-8004D01157CB}" destId="{7FDFC03C-A1C8-45AA-A35E-B862AD3C34B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50BA2-752B-4A91-B0C7-FA73918389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CA151-E5B9-4031-B3D6-5FDF4BC25C91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dirty="0" smtClean="0"/>
            <a:t>Залежність країн від російських енергетичних ресурсів.</a:t>
          </a:r>
          <a:endParaRPr lang="en-US" b="1" dirty="0"/>
        </a:p>
      </dgm:t>
    </dgm:pt>
    <dgm:pt modelId="{F0C353FA-FEDB-43AF-BA0D-1C51A2563819}" type="parTrans" cxnId="{020D71DE-F0BB-44A5-9300-D1F5D31D1E73}">
      <dgm:prSet/>
      <dgm:spPr/>
      <dgm:t>
        <a:bodyPr/>
        <a:lstStyle/>
        <a:p>
          <a:endParaRPr lang="en-US"/>
        </a:p>
      </dgm:t>
    </dgm:pt>
    <dgm:pt modelId="{DD7BF5EC-10DF-4109-972E-67FCFD040B39}" type="sibTrans" cxnId="{020D71DE-F0BB-44A5-9300-D1F5D31D1E73}">
      <dgm:prSet/>
      <dgm:spPr/>
      <dgm:t>
        <a:bodyPr/>
        <a:lstStyle/>
        <a:p>
          <a:endParaRPr lang="en-US"/>
        </a:p>
      </dgm:t>
    </dgm:pt>
    <dgm:pt modelId="{D8CF2CD7-B72D-436C-A1DE-C8A67B9BDC46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dirty="0" smtClean="0"/>
            <a:t>Зацікавленість країн Центральної Європи у масштабних торгівельних відносинах з Росією.</a:t>
          </a:r>
          <a:endParaRPr lang="en-US" b="1" dirty="0"/>
        </a:p>
      </dgm:t>
    </dgm:pt>
    <dgm:pt modelId="{5AB33145-A4C9-4AC0-855E-76CDA9FE9422}" type="parTrans" cxnId="{D7F40784-5C4A-4B6D-907F-76FC6D702BE5}">
      <dgm:prSet/>
      <dgm:spPr/>
      <dgm:t>
        <a:bodyPr/>
        <a:lstStyle/>
        <a:p>
          <a:endParaRPr lang="en-US"/>
        </a:p>
      </dgm:t>
    </dgm:pt>
    <dgm:pt modelId="{CB345E39-6BC7-4CEF-A1AD-0577C166F4D0}" type="sibTrans" cxnId="{D7F40784-5C4A-4B6D-907F-76FC6D702BE5}">
      <dgm:prSet/>
      <dgm:spPr/>
      <dgm:t>
        <a:bodyPr/>
        <a:lstStyle/>
        <a:p>
          <a:endParaRPr lang="en-US"/>
        </a:p>
      </dgm:t>
    </dgm:pt>
    <dgm:pt modelId="{2B795617-743C-4020-9AD2-AF54AD0B4868}">
      <dgm:prSet phldrT="[Текст]"/>
      <dgm:spPr>
        <a:solidFill>
          <a:srgbClr val="C00000"/>
        </a:solidFill>
      </dgm:spPr>
      <dgm:t>
        <a:bodyPr/>
        <a:lstStyle/>
        <a:p>
          <a:r>
            <a:rPr lang="uk-UA" b="1" dirty="0" smtClean="0"/>
            <a:t>Лідери країн часто не погоджуються з санкціями Євросоюзу проти Росії.</a:t>
          </a:r>
          <a:endParaRPr lang="en-US" b="1" dirty="0"/>
        </a:p>
      </dgm:t>
    </dgm:pt>
    <dgm:pt modelId="{822A6D01-8DA9-4600-898F-DDECA653911A}" type="parTrans" cxnId="{B439EB7B-D006-414E-A01D-D3329DBA75FB}">
      <dgm:prSet/>
      <dgm:spPr/>
      <dgm:t>
        <a:bodyPr/>
        <a:lstStyle/>
        <a:p>
          <a:endParaRPr lang="en-US"/>
        </a:p>
      </dgm:t>
    </dgm:pt>
    <dgm:pt modelId="{3C47D7AE-5181-402D-A65A-899420DF0907}" type="sibTrans" cxnId="{B439EB7B-D006-414E-A01D-D3329DBA75FB}">
      <dgm:prSet/>
      <dgm:spPr/>
      <dgm:t>
        <a:bodyPr/>
        <a:lstStyle/>
        <a:p>
          <a:endParaRPr lang="en-US"/>
        </a:p>
      </dgm:t>
    </dgm:pt>
    <dgm:pt modelId="{DA91988F-72C9-4D24-ABDB-FE7F3F95E86A}" type="pres">
      <dgm:prSet presAssocID="{06050BA2-752B-4A91-B0C7-FA7391838943}" presName="diagram" presStyleCnt="0">
        <dgm:presLayoutVars>
          <dgm:dir/>
          <dgm:resizeHandles val="exact"/>
        </dgm:presLayoutVars>
      </dgm:prSet>
      <dgm:spPr/>
    </dgm:pt>
    <dgm:pt modelId="{2520005F-A4A7-40C8-A276-B938D6AA6F41}" type="pres">
      <dgm:prSet presAssocID="{6F2CA151-E5B9-4031-B3D6-5FDF4BC25C91}" presName="node" presStyleLbl="node1" presStyleIdx="0" presStyleCnt="3">
        <dgm:presLayoutVars>
          <dgm:bulletEnabled val="1"/>
        </dgm:presLayoutVars>
      </dgm:prSet>
      <dgm:spPr/>
    </dgm:pt>
    <dgm:pt modelId="{0E02F3D9-B65B-486D-BDC0-42D3A4830F4E}" type="pres">
      <dgm:prSet presAssocID="{DD7BF5EC-10DF-4109-972E-67FCFD040B39}" presName="sibTrans" presStyleCnt="0"/>
      <dgm:spPr/>
    </dgm:pt>
    <dgm:pt modelId="{C47B1072-1D45-4156-B984-240374E82CE5}" type="pres">
      <dgm:prSet presAssocID="{D8CF2CD7-B72D-436C-A1DE-C8A67B9BDC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E79A0-F5F9-4409-B328-4EDB46DBE632}" type="pres">
      <dgm:prSet presAssocID="{CB345E39-6BC7-4CEF-A1AD-0577C166F4D0}" presName="sibTrans" presStyleCnt="0"/>
      <dgm:spPr/>
    </dgm:pt>
    <dgm:pt modelId="{35F83EDE-86B6-4650-8573-2D45313AF1E9}" type="pres">
      <dgm:prSet presAssocID="{2B795617-743C-4020-9AD2-AF54AD0B4868}" presName="node" presStyleLbl="node1" presStyleIdx="2" presStyleCnt="3" custLinFactNeighborX="1211" custLinFactNeighborY="19045">
        <dgm:presLayoutVars>
          <dgm:bulletEnabled val="1"/>
        </dgm:presLayoutVars>
      </dgm:prSet>
      <dgm:spPr/>
    </dgm:pt>
  </dgm:ptLst>
  <dgm:cxnLst>
    <dgm:cxn modelId="{C91CF68F-9A69-4ED1-9066-69747CED2FD0}" type="presOf" srcId="{6F2CA151-E5B9-4031-B3D6-5FDF4BC25C91}" destId="{2520005F-A4A7-40C8-A276-B938D6AA6F41}" srcOrd="0" destOrd="0" presId="urn:microsoft.com/office/officeart/2005/8/layout/default"/>
    <dgm:cxn modelId="{87D540EE-5FAB-4D2B-ABC4-0B1670A541B2}" type="presOf" srcId="{2B795617-743C-4020-9AD2-AF54AD0B4868}" destId="{35F83EDE-86B6-4650-8573-2D45313AF1E9}" srcOrd="0" destOrd="0" presId="urn:microsoft.com/office/officeart/2005/8/layout/default"/>
    <dgm:cxn modelId="{D7F40784-5C4A-4B6D-907F-76FC6D702BE5}" srcId="{06050BA2-752B-4A91-B0C7-FA7391838943}" destId="{D8CF2CD7-B72D-436C-A1DE-C8A67B9BDC46}" srcOrd="1" destOrd="0" parTransId="{5AB33145-A4C9-4AC0-855E-76CDA9FE9422}" sibTransId="{CB345E39-6BC7-4CEF-A1AD-0577C166F4D0}"/>
    <dgm:cxn modelId="{18C6C82A-EB7B-464B-9465-23D456AD48C6}" type="presOf" srcId="{06050BA2-752B-4A91-B0C7-FA7391838943}" destId="{DA91988F-72C9-4D24-ABDB-FE7F3F95E86A}" srcOrd="0" destOrd="0" presId="urn:microsoft.com/office/officeart/2005/8/layout/default"/>
    <dgm:cxn modelId="{B439EB7B-D006-414E-A01D-D3329DBA75FB}" srcId="{06050BA2-752B-4A91-B0C7-FA7391838943}" destId="{2B795617-743C-4020-9AD2-AF54AD0B4868}" srcOrd="2" destOrd="0" parTransId="{822A6D01-8DA9-4600-898F-DDECA653911A}" sibTransId="{3C47D7AE-5181-402D-A65A-899420DF0907}"/>
    <dgm:cxn modelId="{7113048B-97A3-465A-9ECE-8E6609622F88}" type="presOf" srcId="{D8CF2CD7-B72D-436C-A1DE-C8A67B9BDC46}" destId="{C47B1072-1D45-4156-B984-240374E82CE5}" srcOrd="0" destOrd="0" presId="urn:microsoft.com/office/officeart/2005/8/layout/default"/>
    <dgm:cxn modelId="{020D71DE-F0BB-44A5-9300-D1F5D31D1E73}" srcId="{06050BA2-752B-4A91-B0C7-FA7391838943}" destId="{6F2CA151-E5B9-4031-B3D6-5FDF4BC25C91}" srcOrd="0" destOrd="0" parTransId="{F0C353FA-FEDB-43AF-BA0D-1C51A2563819}" sibTransId="{DD7BF5EC-10DF-4109-972E-67FCFD040B39}"/>
    <dgm:cxn modelId="{73953448-A163-45E6-BD69-C619CF25C4F5}" type="presParOf" srcId="{DA91988F-72C9-4D24-ABDB-FE7F3F95E86A}" destId="{2520005F-A4A7-40C8-A276-B938D6AA6F41}" srcOrd="0" destOrd="0" presId="urn:microsoft.com/office/officeart/2005/8/layout/default"/>
    <dgm:cxn modelId="{FC243984-3FC5-434B-92A4-0E0FDF7CE881}" type="presParOf" srcId="{DA91988F-72C9-4D24-ABDB-FE7F3F95E86A}" destId="{0E02F3D9-B65B-486D-BDC0-42D3A4830F4E}" srcOrd="1" destOrd="0" presId="urn:microsoft.com/office/officeart/2005/8/layout/default"/>
    <dgm:cxn modelId="{81E02837-B5F1-4572-89CC-6CF460502EEB}" type="presParOf" srcId="{DA91988F-72C9-4D24-ABDB-FE7F3F95E86A}" destId="{C47B1072-1D45-4156-B984-240374E82CE5}" srcOrd="2" destOrd="0" presId="urn:microsoft.com/office/officeart/2005/8/layout/default"/>
    <dgm:cxn modelId="{9F00E05F-439C-4CEF-A4D2-880431C8C68D}" type="presParOf" srcId="{DA91988F-72C9-4D24-ABDB-FE7F3F95E86A}" destId="{598E79A0-F5F9-4409-B328-4EDB46DBE632}" srcOrd="3" destOrd="0" presId="urn:microsoft.com/office/officeart/2005/8/layout/default"/>
    <dgm:cxn modelId="{67612BA1-68E3-4A51-A9FF-C05CB3485E29}" type="presParOf" srcId="{DA91988F-72C9-4D24-ABDB-FE7F3F95E86A}" destId="{35F83EDE-86B6-4650-8573-2D45313AF1E9}" srcOrd="4" destOrd="0" presId="urn:microsoft.com/office/officeart/2005/8/layout/default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27D02-568F-47ED-A7B0-0A7B220E6F6B}">
      <dsp:nvSpPr>
        <dsp:cNvPr id="0" name=""/>
        <dsp:cNvSpPr/>
      </dsp:nvSpPr>
      <dsp:spPr>
        <a:xfrm>
          <a:off x="3224" y="1426"/>
          <a:ext cx="8728117" cy="15847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У зовнішньополітичних відносинах домінує євроатлантичний напрямок.</a:t>
          </a:r>
          <a:endParaRPr lang="en-US" sz="4100" kern="1200" dirty="0"/>
        </a:p>
      </dsp:txBody>
      <dsp:txXfrm>
        <a:off x="3224" y="1426"/>
        <a:ext cx="8728117" cy="1584759"/>
      </dsp:txXfrm>
    </dsp:sp>
    <dsp:sp modelId="{1D58EFF5-A4F6-4D46-8A66-9BE7A3B52599}">
      <dsp:nvSpPr>
        <dsp:cNvPr id="0" name=""/>
        <dsp:cNvSpPr/>
      </dsp:nvSpPr>
      <dsp:spPr>
        <a:xfrm>
          <a:off x="3224" y="1739279"/>
          <a:ext cx="4188156" cy="1584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Відкритість, лібералізація переміщення людей, товарів, капіталів.</a:t>
          </a:r>
          <a:endParaRPr lang="en-US" sz="2800" kern="1200" dirty="0"/>
        </a:p>
      </dsp:txBody>
      <dsp:txXfrm>
        <a:off x="3224" y="1739279"/>
        <a:ext cx="4188156" cy="1584759"/>
      </dsp:txXfrm>
    </dsp:sp>
    <dsp:sp modelId="{938D2E93-1119-4DC8-92F9-09A7F333379B}">
      <dsp:nvSpPr>
        <dsp:cNvPr id="0" name=""/>
        <dsp:cNvSpPr/>
      </dsp:nvSpPr>
      <dsp:spPr>
        <a:xfrm>
          <a:off x="3224" y="3477132"/>
          <a:ext cx="4188156" cy="1584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Сприяє технологічному оновленню промислових потужностей.</a:t>
          </a:r>
          <a:endParaRPr lang="en-US" sz="2800" kern="1200" dirty="0"/>
        </a:p>
      </dsp:txBody>
      <dsp:txXfrm>
        <a:off x="3224" y="3477132"/>
        <a:ext cx="4188156" cy="1584759"/>
      </dsp:txXfrm>
    </dsp:sp>
    <dsp:sp modelId="{DE7FA345-1FA1-4312-AC14-5E296D379DA7}">
      <dsp:nvSpPr>
        <dsp:cNvPr id="0" name=""/>
        <dsp:cNvSpPr/>
      </dsp:nvSpPr>
      <dsp:spPr>
        <a:xfrm>
          <a:off x="4543185" y="1739279"/>
          <a:ext cx="4188156" cy="1584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Доступ до західноєвропейських ринків та інвестицій.</a:t>
          </a:r>
          <a:endParaRPr lang="en-US" sz="2800" kern="1200" dirty="0"/>
        </a:p>
      </dsp:txBody>
      <dsp:txXfrm>
        <a:off x="4543185" y="1739279"/>
        <a:ext cx="4188156" cy="1584759"/>
      </dsp:txXfrm>
    </dsp:sp>
    <dsp:sp modelId="{7F7DB14A-0C6B-4E39-9DCF-B11C1E252A21}">
      <dsp:nvSpPr>
        <dsp:cNvPr id="0" name=""/>
        <dsp:cNvSpPr/>
      </dsp:nvSpPr>
      <dsp:spPr>
        <a:xfrm>
          <a:off x="4543185" y="3477132"/>
          <a:ext cx="4188156" cy="1584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Зміцнення стабільності політичної системи.</a:t>
          </a:r>
          <a:endParaRPr lang="en-US" sz="2800" kern="1200" dirty="0"/>
        </a:p>
      </dsp:txBody>
      <dsp:txXfrm>
        <a:off x="4543185" y="3477132"/>
        <a:ext cx="4188156" cy="15847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0005F-A4A7-40C8-A276-B938D6AA6F41}">
      <dsp:nvSpPr>
        <dsp:cNvPr id="0" name=""/>
        <dsp:cNvSpPr/>
      </dsp:nvSpPr>
      <dsp:spPr>
        <a:xfrm>
          <a:off x="1116" y="599405"/>
          <a:ext cx="4353222" cy="261193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Залежність країн від російських енергетичних ресурсів.</a:t>
          </a:r>
          <a:endParaRPr lang="en-US" sz="3300" b="1" kern="1200" dirty="0"/>
        </a:p>
      </dsp:txBody>
      <dsp:txXfrm>
        <a:off x="1116" y="599405"/>
        <a:ext cx="4353222" cy="2611933"/>
      </dsp:txXfrm>
    </dsp:sp>
    <dsp:sp modelId="{C47B1072-1D45-4156-B984-240374E82CE5}">
      <dsp:nvSpPr>
        <dsp:cNvPr id="0" name=""/>
        <dsp:cNvSpPr/>
      </dsp:nvSpPr>
      <dsp:spPr>
        <a:xfrm>
          <a:off x="4789660" y="599405"/>
          <a:ext cx="4353222" cy="261193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Зацікавленість країн Центральної Європи у масштабних торгівельних відносинах з Росією.</a:t>
          </a:r>
          <a:endParaRPr lang="en-US" sz="3300" b="1" kern="1200" dirty="0"/>
        </a:p>
      </dsp:txBody>
      <dsp:txXfrm>
        <a:off x="4789660" y="599405"/>
        <a:ext cx="4353222" cy="2611933"/>
      </dsp:txXfrm>
    </dsp:sp>
    <dsp:sp modelId="{35F83EDE-86B6-4650-8573-2D45313AF1E9}">
      <dsp:nvSpPr>
        <dsp:cNvPr id="0" name=""/>
        <dsp:cNvSpPr/>
      </dsp:nvSpPr>
      <dsp:spPr>
        <a:xfrm>
          <a:off x="2448105" y="4144103"/>
          <a:ext cx="4353222" cy="261193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Лідери країн часто не погоджуються з санкціями Євросоюзу проти Росії.</a:t>
          </a:r>
          <a:endParaRPr lang="en-US" sz="3300" b="1" kern="1200" dirty="0"/>
        </a:p>
      </dsp:txBody>
      <dsp:txXfrm>
        <a:off x="2448105" y="4144103"/>
        <a:ext cx="4353222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935" y="3807725"/>
            <a:ext cx="8134065" cy="2654490"/>
          </a:xfrm>
          <a:solidFill>
            <a:schemeClr val="accent2">
              <a:lumMod val="60000"/>
              <a:lumOff val="40000"/>
              <a:alpha val="46000"/>
            </a:schemeClr>
          </a:solidFill>
        </p:spPr>
        <p:txBody>
          <a:bodyPr>
            <a:noAutofit/>
          </a:bodyPr>
          <a:lstStyle/>
          <a:p>
            <a:r>
              <a:rPr lang="uk-UA" sz="5400" b="1" dirty="0" smtClean="0">
                <a:ln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Країни Центрально-Східної Європи на початку ХХІ ст.</a:t>
            </a:r>
            <a:endParaRPr lang="ru-RU" sz="5400" b="1" dirty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2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5 травня 1949 р. в Лондоні було утворено Раду Європи.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78675"/>
            <a:ext cx="5239887" cy="23064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/>
              <a:t>При РЄ функціонують: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Європейська комісія з прав людини;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Європейський суд з прав людини;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Європейський центр молоді;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Європейський молодіжний фонд;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Інформаційний центр охорони природи.</a:t>
            </a:r>
            <a:endParaRPr lang="en-US" dirty="0"/>
          </a:p>
        </p:txBody>
      </p:sp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890" y="1583140"/>
            <a:ext cx="3070746" cy="2404596"/>
          </a:xfrm>
          <a:prstGeom prst="rect">
            <a:avLst/>
          </a:prstGeom>
          <a:noFill/>
        </p:spPr>
      </p:pic>
      <p:pic>
        <p:nvPicPr>
          <p:cNvPr id="2150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4010024"/>
            <a:ext cx="4619625" cy="2847976"/>
          </a:xfrm>
          <a:prstGeom prst="rect">
            <a:avLst/>
          </a:prstGeom>
          <a:noFill/>
        </p:spPr>
      </p:pic>
      <p:pic>
        <p:nvPicPr>
          <p:cNvPr id="21510" name="Picture 6" descr="Результат пошуку зображень за запитом &quot;рада європ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3" y="3984474"/>
            <a:ext cx="4271749" cy="269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48418"/>
            <a:ext cx="9144000" cy="330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62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          У </a:t>
            </a:r>
            <a:r>
              <a:rPr lang="uk-UA" dirty="0" smtClean="0"/>
              <a:t>першій половині 1990-х років до Ради </a:t>
            </a:r>
            <a:r>
              <a:rPr lang="uk-UA" dirty="0" smtClean="0"/>
              <a:t> 				Європи </a:t>
            </a:r>
            <a:r>
              <a:rPr lang="uk-UA" dirty="0" smtClean="0"/>
              <a:t>вступили всі країни </a:t>
            </a:r>
            <a:r>
              <a:rPr lang="uk-UA" dirty="0" smtClean="0"/>
              <a:t>     					      Центрально-Східної </a:t>
            </a:r>
            <a:r>
              <a:rPr lang="uk-UA" dirty="0" smtClean="0"/>
              <a:t>Європи.</a:t>
            </a:r>
            <a:br>
              <a:rPr lang="uk-UA" dirty="0" smtClean="0"/>
            </a:br>
            <a:r>
              <a:rPr lang="uk-UA" dirty="0" smtClean="0"/>
              <a:t>       У </a:t>
            </a:r>
            <a:r>
              <a:rPr lang="uk-UA" dirty="0" smtClean="0"/>
              <a:t>1995 році Україна теж стала членом Ради </a:t>
            </a:r>
            <a:r>
              <a:rPr lang="uk-UA" dirty="0" smtClean="0"/>
              <a:t> 							Європи</a:t>
            </a:r>
            <a:r>
              <a:rPr lang="uk-UA" dirty="0" smtClean="0"/>
              <a:t>.</a:t>
            </a:r>
            <a:br>
              <a:rPr lang="uk-UA" dirty="0" smtClean="0"/>
            </a:br>
            <a:endParaRPr lang="en-US" dirty="0"/>
          </a:p>
        </p:txBody>
      </p:sp>
      <p:pic>
        <p:nvPicPr>
          <p:cNvPr id="3074" name="Picture 2" descr="Результат пошуку зображень за запитом &quot;рада європ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048" y="3043451"/>
            <a:ext cx="7206018" cy="3562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365126"/>
            <a:ext cx="8652681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Регіональні інтеграційні та консультативні         					структури.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1791032"/>
          </a:xfrm>
        </p:spPr>
        <p:txBody>
          <a:bodyPr/>
          <a:lstStyle/>
          <a:p>
            <a:r>
              <a:rPr lang="uk-UA" b="1" dirty="0" smtClean="0"/>
              <a:t>Вишеградська група </a:t>
            </a:r>
            <a:r>
              <a:rPr lang="uk-UA" dirty="0" smtClean="0"/>
              <a:t>утворена в 1991 році : Польща, Чехія, Словаччина та Угорщина.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752" y="1839273"/>
            <a:ext cx="3234520" cy="1886566"/>
          </a:xfrm>
        </p:spPr>
        <p:txBody>
          <a:bodyPr/>
          <a:lstStyle/>
          <a:p>
            <a:r>
              <a:rPr lang="uk-UA" b="1" dirty="0" smtClean="0"/>
              <a:t>Центральна європейська ініціатива </a:t>
            </a:r>
            <a:r>
              <a:rPr lang="uk-UA" dirty="0" smtClean="0"/>
              <a:t>утворена в 1989 році. Її членами є 18 країн, зокрема і Україна.</a:t>
            </a:r>
            <a:endParaRPr lang="en-US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2" y="3396125"/>
            <a:ext cx="3971498" cy="3243511"/>
          </a:xfrm>
          <a:prstGeom prst="rect">
            <a:avLst/>
          </a:prstGeom>
          <a:noFill/>
        </p:spPr>
      </p:pic>
      <p:sp>
        <p:nvSpPr>
          <p:cNvPr id="1030" name="AutoShape 6" descr="Результат пошуку зображень за запитом &quot;центральноєвропейська ініціати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Результат пошуку зображень за запитом &quot;центральноєвропейська ініціатив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637" y="3889612"/>
            <a:ext cx="4790363" cy="2674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371" y="1448938"/>
            <a:ext cx="5009629" cy="3752330"/>
          </a:xfrm>
          <a:prstGeom prst="rect">
            <a:avLst/>
          </a:prstGeom>
          <a:noFill/>
        </p:spPr>
      </p:pic>
      <p:pic>
        <p:nvPicPr>
          <p:cNvPr id="6" name="Рисунок 5" descr="Результат пошуку зображень за запитом &quot;розпад СРСР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54768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i="1" dirty="0" smtClean="0"/>
              <a:t>  Політична</a:t>
            </a:r>
            <a:r>
              <a:rPr lang="uk-UA" sz="4400" b="1" i="1" dirty="0" smtClean="0"/>
              <a:t>, економічна та ідеологічна експансія Росії в регіоні.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2050" name="AutoShape 2" descr="Результат пошуку зображень за запитом &quot;розпад СРС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8364" y="1869743"/>
            <a:ext cx="4135272" cy="197892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Після розпаду Радянського Союзу – Росія правонаступниця СРСР.</a:t>
            </a:r>
            <a:endParaRPr lang="en-US" sz="2800" dirty="0"/>
          </a:p>
        </p:txBody>
      </p:sp>
      <p:pic>
        <p:nvPicPr>
          <p:cNvPr id="9" name="Рисунок 8" descr="Результат пошуку зображень за запитом &quot;розпад СРСР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115" y="4878860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825087" y="3220871"/>
            <a:ext cx="484632" cy="978408"/>
          </a:xfrm>
          <a:prstGeom prst="downArrow">
            <a:avLst/>
          </a:prstGeom>
          <a:solidFill>
            <a:srgbClr val="6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5854890" y="3207223"/>
            <a:ext cx="484632" cy="978408"/>
          </a:xfrm>
          <a:prstGeom prst="downArrow">
            <a:avLst/>
          </a:prstGeom>
          <a:solidFill>
            <a:srgbClr val="6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6585" y="4732785"/>
            <a:ext cx="2347415" cy="1562099"/>
          </a:xfrm>
          <a:prstGeom prst="rect">
            <a:avLst/>
          </a:prstGeom>
          <a:noFill/>
        </p:spPr>
      </p:pic>
      <p:pic>
        <p:nvPicPr>
          <p:cNvPr id="25608" name="Picture 8" descr="Результат пошуку зображень за запитом &quot;залежність від росії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18657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39988" cy="16906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Закріплення вивченого матеріалу: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5625"/>
            <a:ext cx="3548418" cy="4351338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Покажіть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карті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стали членами НАТО за </a:t>
            </a:r>
            <a:r>
              <a:rPr lang="ru-RU" sz="3200" dirty="0" err="1" smtClean="0"/>
              <a:t>останні</a:t>
            </a:r>
            <a:r>
              <a:rPr lang="ru-RU" sz="3200" dirty="0" smtClean="0"/>
              <a:t> 20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 rotWithShape="1">
          <a:blip r:embed="rId2" cstate="print">
            <a:lum bright="-22000" contrast="31000"/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5333" t="5700" r="38667" b="6218"/>
          <a:stretch/>
        </p:blipFill>
        <p:spPr bwMode="auto">
          <a:xfrm>
            <a:off x="4517408" y="163773"/>
            <a:ext cx="4380931" cy="6509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5" name="Рисунок 4" descr="http://zabavnik.club/wp-content/uploads/2018/02/Kartinki_dlya_prezentacii_4_181844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10091" r="31977" b="5688"/>
          <a:stretch/>
        </p:blipFill>
        <p:spPr bwMode="auto">
          <a:xfrm>
            <a:off x="1" y="3794078"/>
            <a:ext cx="2552130" cy="3063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/>
              <a:t>Закріплення вивченого матеріалу:</a:t>
            </a:r>
            <a:endParaRPr lang="en-US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885046" cy="4351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1.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 </a:t>
            </a:r>
            <a:r>
              <a:rPr lang="ru-RU" sz="2800" dirty="0" err="1" smtClean="0"/>
              <a:t>Центрально-Східної</a:t>
            </a:r>
            <a:r>
              <a:rPr lang="ru-RU" sz="2800" dirty="0" smtClean="0"/>
              <a:t> 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 </a:t>
            </a:r>
            <a:r>
              <a:rPr lang="ru-RU" sz="2800" dirty="0" err="1" smtClean="0"/>
              <a:t>прагнули</a:t>
            </a:r>
            <a:r>
              <a:rPr lang="ru-RU" sz="2800" dirty="0" smtClean="0"/>
              <a:t>  </a:t>
            </a:r>
            <a:r>
              <a:rPr lang="ru-RU" sz="2800" dirty="0" err="1" smtClean="0"/>
              <a:t>вступити</a:t>
            </a:r>
            <a:r>
              <a:rPr lang="ru-RU" sz="2800" dirty="0" smtClean="0"/>
              <a:t> </a:t>
            </a:r>
            <a:r>
              <a:rPr lang="ru-RU" sz="2800" dirty="0" smtClean="0"/>
              <a:t>до ЄС та НАТО 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 </a:t>
            </a:r>
            <a:r>
              <a:rPr lang="uk-UA" sz="2800" dirty="0" smtClean="0"/>
              <a:t>революцій  1989–1991 </a:t>
            </a:r>
            <a:r>
              <a:rPr lang="uk-UA" sz="2800" dirty="0" smtClean="0"/>
              <a:t>рр</a:t>
            </a:r>
            <a:r>
              <a:rPr lang="uk-UA" sz="2800" dirty="0" smtClean="0"/>
              <a:t>.?</a:t>
            </a:r>
          </a:p>
          <a:p>
            <a:r>
              <a:rPr lang="uk-UA" sz="2800" dirty="0" smtClean="0"/>
              <a:t>2.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 </a:t>
            </a:r>
            <a:r>
              <a:rPr lang="ru-RU" sz="2800" dirty="0" err="1" smtClean="0"/>
              <a:t>Росія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 </a:t>
            </a:r>
            <a:r>
              <a:rPr lang="ru-RU" sz="2800" dirty="0" err="1" smtClean="0"/>
              <a:t>значний</a:t>
            </a:r>
            <a:r>
              <a:rPr lang="ru-RU" sz="2800" dirty="0" smtClean="0"/>
              <a:t> 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 на 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 </a:t>
            </a:r>
            <a:r>
              <a:rPr lang="ru-RU" sz="2800" dirty="0" err="1" smtClean="0"/>
              <a:t>Центрально-Східної</a:t>
            </a:r>
            <a:r>
              <a:rPr lang="ru-RU" sz="2800" dirty="0" smtClean="0"/>
              <a:t> 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 </a:t>
            </a:r>
            <a:r>
              <a:rPr lang="ru-RU" sz="2800" dirty="0" err="1" smtClean="0"/>
              <a:t>і</a:t>
            </a:r>
            <a:r>
              <a:rPr lang="ru-RU" sz="2800" dirty="0" smtClean="0"/>
              <a:t>  як 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регіону</a:t>
            </a:r>
            <a:r>
              <a:rPr lang="ru-RU" sz="2800" dirty="0" smtClean="0"/>
              <a:t>  </a:t>
            </a:r>
            <a:r>
              <a:rPr lang="ru-RU" sz="2800" dirty="0" err="1" smtClean="0"/>
              <a:t>протистоять</a:t>
            </a:r>
            <a:r>
              <a:rPr lang="ru-RU" sz="2800" dirty="0" smtClean="0"/>
              <a:t> 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?</a:t>
            </a:r>
            <a:endParaRPr lang="en-US" sz="2800" dirty="0"/>
          </a:p>
        </p:txBody>
      </p:sp>
      <p:pic>
        <p:nvPicPr>
          <p:cNvPr id="4" name="Рисунок 3" descr="https://i.pinimg.com/originals/a4/60/71/a46071db3c3941d643f49fc2ff2608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3417" t="5718" r="17046" b="5718"/>
          <a:stretch>
            <a:fillRect/>
          </a:stretch>
        </p:blipFill>
        <p:spPr bwMode="auto">
          <a:xfrm>
            <a:off x="5854890" y="1965278"/>
            <a:ext cx="3289110" cy="489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sercontent1.hubstatic.com/7432962_f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6910" b="10281"/>
          <a:stretch>
            <a:fillRect/>
          </a:stretch>
        </p:blipFill>
        <p:spPr bwMode="auto">
          <a:xfrm>
            <a:off x="4191000" y="4176215"/>
            <a:ext cx="4953000" cy="2681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smtClean="0"/>
              <a:t>Домашнє завдання:</a:t>
            </a:r>
            <a:endParaRPr lang="en-US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41909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1. Опрацювати відповідний матеріал підручника.</a:t>
            </a:r>
          </a:p>
          <a:p>
            <a:r>
              <a:rPr lang="uk-UA" sz="3200" dirty="0" smtClean="0"/>
              <a:t>2. </a:t>
            </a:r>
            <a:r>
              <a:rPr lang="ru-RU" sz="3200" dirty="0" err="1" smtClean="0"/>
              <a:t>Використавши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</a:t>
            </a:r>
            <a:r>
              <a:rPr lang="ru-RU" sz="3200" dirty="0" smtClean="0"/>
              <a:t>  </a:t>
            </a:r>
            <a:r>
              <a:rPr lang="ru-RU" sz="3200" dirty="0" err="1" smtClean="0"/>
              <a:t>підручника</a:t>
            </a:r>
            <a:r>
              <a:rPr lang="ru-RU" sz="3200" dirty="0" smtClean="0"/>
              <a:t>   </a:t>
            </a:r>
            <a:r>
              <a:rPr lang="ru-RU" sz="3200" dirty="0" err="1" smtClean="0"/>
              <a:t>і</a:t>
            </a:r>
            <a:r>
              <a:rPr lang="ru-RU" sz="3200" dirty="0" smtClean="0"/>
              <a:t>  </a:t>
            </a:r>
            <a:r>
              <a:rPr lang="ru-RU" sz="3200" dirty="0" err="1" smtClean="0"/>
              <a:t>додаткові</a:t>
            </a:r>
            <a:r>
              <a:rPr lang="ru-RU" sz="3200" dirty="0" smtClean="0"/>
              <a:t>  </a:t>
            </a:r>
            <a:r>
              <a:rPr lang="ru-RU" sz="3200" dirty="0" err="1" smtClean="0"/>
              <a:t>джерела</a:t>
            </a:r>
            <a:r>
              <a:rPr lang="ru-RU" sz="3200" dirty="0" smtClean="0"/>
              <a:t>, </a:t>
            </a:r>
            <a:r>
              <a:rPr lang="ru-RU" sz="3200" dirty="0" err="1" smtClean="0"/>
              <a:t>зробіть</a:t>
            </a:r>
            <a:r>
              <a:rPr lang="ru-RU" sz="3200" dirty="0" smtClean="0"/>
              <a:t>  </a:t>
            </a:r>
            <a:r>
              <a:rPr lang="ru-RU" sz="3200" dirty="0" err="1" smtClean="0"/>
              <a:t>порівняльну</a:t>
            </a:r>
            <a:r>
              <a:rPr lang="ru-RU" sz="3200" dirty="0" smtClean="0"/>
              <a:t>  </a:t>
            </a:r>
            <a:r>
              <a:rPr lang="ru-RU" sz="3200" dirty="0" err="1" smtClean="0"/>
              <a:t>таблицю</a:t>
            </a:r>
            <a:r>
              <a:rPr lang="ru-RU" sz="3200" dirty="0" smtClean="0"/>
              <a:t>  </a:t>
            </a:r>
            <a:r>
              <a:rPr lang="ru-RU" sz="3200" b="1" dirty="0" smtClean="0"/>
              <a:t>«Участь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країн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Центрально-Східної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Європи</a:t>
            </a:r>
            <a:r>
              <a:rPr lang="ru-RU" sz="3200" b="1" dirty="0" smtClean="0"/>
              <a:t>  в  </a:t>
            </a:r>
            <a:r>
              <a:rPr lang="ru-RU" sz="3200" b="1" dirty="0" err="1" smtClean="0"/>
              <a:t>діяльності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міжнародних</a:t>
            </a:r>
            <a:r>
              <a:rPr lang="ru-RU" sz="3200" b="1" dirty="0" smtClean="0"/>
              <a:t>  </a:t>
            </a:r>
            <a:r>
              <a:rPr lang="uk-UA" sz="3200" b="1" dirty="0" smtClean="0"/>
              <a:t>організацій</a:t>
            </a:r>
            <a:r>
              <a:rPr lang="uk-UA" sz="3200" b="1" dirty="0" smtClean="0"/>
              <a:t>».</a:t>
            </a:r>
            <a:endParaRPr 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517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/>
                <a:solidFill>
                  <a:srgbClr val="A3612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План уроку:</a:t>
            </a:r>
            <a:endParaRPr lang="ru-RU" sz="4800" b="1" dirty="0">
              <a:ln/>
              <a:solidFill>
                <a:srgbClr val="A36125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grpSp>
        <p:nvGrpSpPr>
          <p:cNvPr id="277" name="Group 59"/>
          <p:cNvGrpSpPr>
            <a:grpSpLocks/>
          </p:cNvGrpSpPr>
          <p:nvPr/>
        </p:nvGrpSpPr>
        <p:grpSpPr bwMode="auto">
          <a:xfrm>
            <a:off x="-202" y="1489112"/>
            <a:ext cx="8939486" cy="1951019"/>
            <a:chOff x="1042" y="1843"/>
            <a:chExt cx="3230" cy="382"/>
          </a:xfrm>
        </p:grpSpPr>
        <p:sp>
          <p:nvSpPr>
            <p:cNvPr id="279" name="AutoShape 61"/>
            <p:cNvSpPr>
              <a:spLocks noChangeArrowheads="1"/>
            </p:cNvSpPr>
            <p:nvPr/>
          </p:nvSpPr>
          <p:spPr bwMode="gray">
            <a:xfrm>
              <a:off x="1042" y="1843"/>
              <a:ext cx="686" cy="38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" name="Text Box 63"/>
            <p:cNvSpPr txBox="1">
              <a:spLocks noChangeArrowheads="1"/>
            </p:cNvSpPr>
            <p:nvPr/>
          </p:nvSpPr>
          <p:spPr bwMode="gray">
            <a:xfrm>
              <a:off x="1250" y="2004"/>
              <a:ext cx="39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1</a:t>
              </a:r>
            </a:p>
          </p:txBody>
        </p:sp>
        <p:sp>
          <p:nvSpPr>
            <p:cNvPr id="278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3200" b="1" i="1" dirty="0" smtClean="0"/>
                <a:t>Нова роль </a:t>
              </a:r>
              <a:r>
                <a:rPr lang="ru-RU" sz="3200" b="1" i="1" dirty="0" err="1" smtClean="0"/>
                <a:t>цих</a:t>
              </a:r>
              <a:r>
                <a:rPr lang="ru-RU" sz="3200" b="1" i="1" dirty="0" smtClean="0"/>
                <a:t> держав у </a:t>
              </a:r>
              <a:r>
                <a:rPr lang="ru-RU" sz="3200" b="1" i="1" dirty="0" err="1" smtClean="0"/>
                <a:t>сучасних</a:t>
              </a:r>
              <a:r>
                <a:rPr lang="ru-RU" sz="3200" b="1" i="1" dirty="0" smtClean="0"/>
                <a:t> </a:t>
              </a:r>
            </a:p>
            <a:p>
              <a:r>
                <a:rPr lang="ru-RU" sz="3200" b="1" i="1" dirty="0" err="1" smtClean="0"/>
                <a:t>міжнародних</a:t>
              </a:r>
              <a:r>
                <a:rPr lang="ru-RU" sz="3200" b="1" i="1" dirty="0" smtClean="0"/>
                <a:t> </a:t>
              </a:r>
              <a:r>
                <a:rPr lang="ru-RU" sz="3200" b="1" i="1" dirty="0" err="1" smtClean="0"/>
                <a:t>відносинах</a:t>
              </a:r>
              <a:r>
                <a:rPr lang="ru-RU" sz="3200" b="1" i="1" dirty="0" smtClean="0"/>
                <a:t>.</a:t>
              </a:r>
              <a:endParaRPr lang="ru-RU" sz="3200" dirty="0"/>
            </a:p>
          </p:txBody>
        </p:sp>
      </p:grpSp>
      <p:grpSp>
        <p:nvGrpSpPr>
          <p:cNvPr id="282" name="Group 64"/>
          <p:cNvGrpSpPr>
            <a:grpSpLocks/>
          </p:cNvGrpSpPr>
          <p:nvPr/>
        </p:nvGrpSpPr>
        <p:grpSpPr bwMode="auto">
          <a:xfrm>
            <a:off x="259481" y="3917006"/>
            <a:ext cx="8707097" cy="2006122"/>
            <a:chOff x="1097" y="2240"/>
            <a:chExt cx="3175" cy="550"/>
          </a:xfrm>
        </p:grpSpPr>
        <p:sp>
          <p:nvSpPr>
            <p:cNvPr id="283" name="AutoShape 65"/>
            <p:cNvSpPr>
              <a:spLocks noChangeArrowheads="1"/>
            </p:cNvSpPr>
            <p:nvPr/>
          </p:nvSpPr>
          <p:spPr bwMode="gray">
            <a:xfrm>
              <a:off x="1536" y="2240"/>
              <a:ext cx="2736" cy="4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4" name="AutoShape 66"/>
            <p:cNvSpPr>
              <a:spLocks noChangeArrowheads="1"/>
            </p:cNvSpPr>
            <p:nvPr/>
          </p:nvSpPr>
          <p:spPr bwMode="gray">
            <a:xfrm>
              <a:off x="1097" y="2304"/>
              <a:ext cx="631" cy="486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" name="Text Box 67"/>
            <p:cNvSpPr txBox="1">
              <a:spLocks noChangeArrowheads="1"/>
            </p:cNvSpPr>
            <p:nvPr/>
          </p:nvSpPr>
          <p:spPr bwMode="gray">
            <a:xfrm>
              <a:off x="1680" y="2271"/>
              <a:ext cx="25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800" b="1" i="1" dirty="0" smtClean="0"/>
                <a:t>Політична, економічна та ідеологічна експансія Росії в регіоні.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86" name="Text Box 68"/>
            <p:cNvSpPr txBox="1">
              <a:spLocks noChangeArrowheads="1"/>
            </p:cNvSpPr>
            <p:nvPr/>
          </p:nvSpPr>
          <p:spPr bwMode="gray">
            <a:xfrm>
              <a:off x="1298" y="2471"/>
              <a:ext cx="14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" y="0"/>
            <a:ext cx="8734567" cy="1690689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Нова роль держав </a:t>
            </a:r>
            <a:r>
              <a:rPr lang="ru-RU" sz="4000" b="1" i="1" dirty="0" err="1" smtClean="0"/>
              <a:t>Центральної</a:t>
            </a:r>
            <a:r>
              <a:rPr lang="ru-RU" sz="4000" b="1" i="1" dirty="0" smtClean="0"/>
              <a:t> та </a:t>
            </a:r>
            <a:r>
              <a:rPr lang="ru-RU" sz="4000" b="1" i="1" dirty="0" err="1" smtClean="0"/>
              <a:t>Східної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Європи</a:t>
            </a:r>
            <a:r>
              <a:rPr lang="ru-RU" sz="4000" b="1" i="1" dirty="0" smtClean="0"/>
              <a:t> у </a:t>
            </a:r>
            <a:r>
              <a:rPr lang="ru-RU" sz="4000" b="1" i="1" dirty="0" err="1" smtClean="0"/>
              <a:t>сучасних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міжнародних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відносинах</a:t>
            </a:r>
            <a:r>
              <a:rPr lang="ru-RU" sz="4000" b="1" i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2013" y="1501254"/>
          <a:ext cx="8734566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902407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600" b="1" dirty="0" smtClean="0"/>
              <a:t>Завдання:</a:t>
            </a:r>
            <a:endParaRPr lang="en-US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011589" cy="3565241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Зробіть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хронологічний</a:t>
            </a:r>
            <a:r>
              <a:rPr lang="ru-RU" sz="3200" dirty="0" smtClean="0"/>
              <a:t>  </a:t>
            </a:r>
            <a:r>
              <a:rPr lang="ru-RU" sz="3200" dirty="0" err="1" smtClean="0"/>
              <a:t>ланцюжок</a:t>
            </a:r>
            <a:r>
              <a:rPr lang="ru-RU" sz="3200" dirty="0" smtClean="0"/>
              <a:t>  дат 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 </a:t>
            </a:r>
            <a:r>
              <a:rPr lang="ru-RU" sz="3200" dirty="0" err="1" smtClean="0"/>
              <a:t>вступу</a:t>
            </a:r>
            <a:r>
              <a:rPr lang="ru-RU" sz="3200" dirty="0" smtClean="0"/>
              <a:t> </a:t>
            </a:r>
            <a:r>
              <a:rPr lang="ru-RU" sz="3200" dirty="0" smtClean="0"/>
              <a:t> до  ЄС </a:t>
            </a:r>
            <a:r>
              <a:rPr lang="ru-RU" sz="3200" dirty="0" err="1" smtClean="0"/>
              <a:t>країн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Східної</a:t>
            </a:r>
            <a:r>
              <a:rPr lang="ru-RU" sz="3200" dirty="0" smtClean="0"/>
              <a:t>  </a:t>
            </a:r>
            <a:r>
              <a:rPr lang="uk-UA" sz="3200" dirty="0" smtClean="0"/>
              <a:t>Європи</a:t>
            </a:r>
            <a:r>
              <a:rPr lang="uk-UA" sz="3200" dirty="0" smtClean="0"/>
              <a:t>.</a:t>
            </a:r>
            <a:endParaRPr lang="en-US" sz="3200" dirty="0"/>
          </a:p>
        </p:txBody>
      </p:sp>
      <p:pic>
        <p:nvPicPr>
          <p:cNvPr id="5" name="Рисунок 4" descr="https://i.pinimg.com/originals/06/62/41/066241bcdd54bfe895cfb10f614b0e0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433" y="996286"/>
            <a:ext cx="3993675" cy="540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Результат пошуку зображень за запитом &quot;єс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34168" cy="9860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Членами ЄС стали: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946" y="1050878"/>
            <a:ext cx="7886700" cy="5412689"/>
          </a:xfrm>
          <a:solidFill>
            <a:schemeClr val="accent1">
              <a:lumMod val="40000"/>
              <a:lumOff val="60000"/>
              <a:alpha val="72000"/>
            </a:schemeClr>
          </a:solidFill>
        </p:spPr>
        <p:txBody>
          <a:bodyPr/>
          <a:lstStyle/>
          <a:p>
            <a:pPr>
              <a:buNone/>
            </a:pPr>
            <a:r>
              <a:rPr lang="uk-UA" sz="2800" b="1" dirty="0" smtClean="0"/>
              <a:t>                                  </a:t>
            </a:r>
          </a:p>
          <a:p>
            <a:pPr>
              <a:buNone/>
            </a:pPr>
            <a:r>
              <a:rPr lang="uk-UA" sz="2800" b="1" dirty="0" smtClean="0"/>
              <a:t>                                  </a:t>
            </a:r>
            <a:r>
              <a:rPr lang="uk-UA" sz="4000" b="1" dirty="0" smtClean="0"/>
              <a:t>У 2004 році :</a:t>
            </a:r>
            <a:endParaRPr lang="uk-UA" sz="28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Результат пошуку зображень за запитом &quot;польщ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12" y="2649916"/>
            <a:ext cx="2619375" cy="1743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60060" y="2838734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Польща</a:t>
            </a:r>
            <a:endParaRPr lang="en-US" sz="2400" b="1" dirty="0"/>
          </a:p>
        </p:txBody>
      </p:sp>
      <p:sp>
        <p:nvSpPr>
          <p:cNvPr id="1028" name="AutoShape 4" descr="Результат пошуку зображень за запитом &quot;угорщ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Результат пошуку зображень за запитом &quot;угорщина прапор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053" y="2608765"/>
            <a:ext cx="2552132" cy="1765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48669" y="3248166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Угорщина</a:t>
            </a:r>
            <a:endParaRPr lang="en-US" sz="2400" b="1" dirty="0"/>
          </a:p>
        </p:txBody>
      </p:sp>
      <p:sp>
        <p:nvSpPr>
          <p:cNvPr id="1032" name="AutoShape 8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Результат пошуку зображень за запитом &quot;словаччина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Рисунок 16" descr="Пов’язане зображення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10" y="2593644"/>
            <a:ext cx="260985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46709" y="2634018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Словаччина</a:t>
            </a:r>
            <a:endParaRPr lang="en-US" sz="2400" b="1" dirty="0"/>
          </a:p>
        </p:txBody>
      </p:sp>
      <p:sp>
        <p:nvSpPr>
          <p:cNvPr id="1048" name="AutoShape 24" descr="Результат пошуку зображень за запитом &quot;чехія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 descr="Пов’язане зображення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58" y="4754468"/>
            <a:ext cx="2324100" cy="155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866029" y="4913194"/>
            <a:ext cx="100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Чехія</a:t>
            </a:r>
            <a:endParaRPr lang="en-US" sz="2800" b="1" dirty="0"/>
          </a:p>
        </p:txBody>
      </p:sp>
      <p:pic>
        <p:nvPicPr>
          <p:cNvPr id="22" name="Рисунок 21" descr="Результат пошуку зображень за запитом &quot;словенія прапор&quot;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53" y="4708478"/>
            <a:ext cx="2457280" cy="1580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059606" y="4708478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Словенія</a:t>
            </a:r>
            <a:endParaRPr lang="en-US" sz="2800" b="1" dirty="0"/>
          </a:p>
        </p:txBody>
      </p:sp>
      <p:sp>
        <p:nvSpPr>
          <p:cNvPr id="1050" name="AutoShape 26" descr="Результат пошуку зображень за запитом &quot;єс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ьтат пошуку зображень за запитом &quot;єс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34168" cy="1325563"/>
          </a:xfrm>
          <a:solidFill>
            <a:schemeClr val="bg2"/>
          </a:solidFill>
        </p:spPr>
        <p:txBody>
          <a:bodyPr/>
          <a:lstStyle/>
          <a:p>
            <a:r>
              <a:rPr lang="uk-UA" b="1" dirty="0" smtClean="0"/>
              <a:t>Членами ЄС стали: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7606"/>
            <a:ext cx="7886700" cy="4689357"/>
          </a:xfrm>
          <a:solidFill>
            <a:schemeClr val="accent1">
              <a:lumMod val="40000"/>
              <a:lumOff val="60000"/>
              <a:alpha val="67000"/>
            </a:schemeClr>
          </a:solidFill>
        </p:spPr>
        <p:txBody>
          <a:bodyPr/>
          <a:lstStyle/>
          <a:p>
            <a:pPr>
              <a:buNone/>
            </a:pPr>
            <a:endParaRPr lang="uk-UA" sz="3200" b="1" dirty="0" smtClean="0"/>
          </a:p>
          <a:p>
            <a:pPr>
              <a:buNone/>
            </a:pPr>
            <a:r>
              <a:rPr lang="uk-UA" sz="3200" b="1" dirty="0" smtClean="0"/>
              <a:t>У 2007 році: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200" b="1" dirty="0" smtClean="0"/>
              <a:t>У 2013 році:  </a:t>
            </a:r>
            <a:endParaRPr lang="en-US" sz="3200" b="1" dirty="0"/>
          </a:p>
        </p:txBody>
      </p:sp>
      <p:sp>
        <p:nvSpPr>
          <p:cNvPr id="17412" name="AutoShape 4" descr="Результат пошуку зображень за запитом &quot;румунія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5" y="1787856"/>
            <a:ext cx="2606722" cy="1487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16908" y="2238233"/>
            <a:ext cx="143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Румунія</a:t>
            </a:r>
            <a:endParaRPr lang="en-US" sz="2800" b="1" dirty="0"/>
          </a:p>
        </p:txBody>
      </p:sp>
      <p:pic>
        <p:nvPicPr>
          <p:cNvPr id="17414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015" y="1766105"/>
            <a:ext cx="2497540" cy="1498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46460" y="1801504"/>
            <a:ext cx="152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Болгарія</a:t>
            </a:r>
            <a:endParaRPr lang="en-US" sz="2800" b="1" dirty="0"/>
          </a:p>
        </p:txBody>
      </p:sp>
      <p:pic>
        <p:nvPicPr>
          <p:cNvPr id="10" name="Рисунок 9" descr="Пов’язане зображення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27" y="4036537"/>
            <a:ext cx="3028950" cy="151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70997" y="4612943"/>
            <a:ext cx="152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Хорватія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8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0"/>
            <a:ext cx="8611738" cy="2279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У квітні 1949 р., коли Організація північноатлантичного договору була утворена, до її складу входило 10 західноєвропейських країн , США та Канада.</a:t>
            </a:r>
            <a:endParaRPr lang="en-US" dirty="0"/>
          </a:p>
        </p:txBody>
      </p:sp>
      <p:pic>
        <p:nvPicPr>
          <p:cNvPr id="18434" name="Picture 2" descr="Результат пошуку зображень за запитом &quot;нато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282" y="3029803"/>
            <a:ext cx="4764650" cy="35688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251" y="2524836"/>
            <a:ext cx="4299045" cy="232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У 2017 р. членами НАТО були майже 30 країн.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Результат пошуку зображень за запитом &quot;нато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46813" cy="9826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У 1999 році:</a:t>
            </a:r>
            <a:endParaRPr lang="en-US" b="1" dirty="0"/>
          </a:p>
        </p:txBody>
      </p:sp>
      <p:pic>
        <p:nvPicPr>
          <p:cNvPr id="4" name="Picture 2" descr="Результат пошуку зображень за запитом &quot;польщ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0435" y="834764"/>
            <a:ext cx="2406460" cy="160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76" y="846161"/>
            <a:ext cx="2376701" cy="1598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 descr="Результат пошуку зображень за запитом &quot;угорщина прапор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404" y="834559"/>
            <a:ext cx="2265528" cy="1567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06473" y="1091821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Польща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3568" y="1023582"/>
            <a:ext cx="100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Чехія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96586" y="1378422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Угорщина</a:t>
            </a:r>
            <a:endParaRPr lang="en-US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2138" y="3192488"/>
            <a:ext cx="2646813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2004році: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Пов’язане зображе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173" y="4877795"/>
            <a:ext cx="2497540" cy="1498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83142" y="4872251"/>
            <a:ext cx="152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Болгарія</a:t>
            </a:r>
            <a:endParaRPr lang="en-US" sz="2800" b="1" dirty="0"/>
          </a:p>
        </p:txBody>
      </p:sp>
      <p:pic>
        <p:nvPicPr>
          <p:cNvPr id="14" name="Рисунок 13" descr="Пов’язане зображення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62" y="3575714"/>
            <a:ext cx="2369450" cy="1487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66780" y="3521122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Словаччина</a:t>
            </a:r>
            <a:endParaRPr lang="en-US" sz="2400" b="1" dirty="0"/>
          </a:p>
        </p:txBody>
      </p:sp>
      <p:pic>
        <p:nvPicPr>
          <p:cNvPr id="16" name="Рисунок 15" descr="Результат пошуку зображень за запитом &quot;словенія прапор&quot;"/>
          <p:cNvPicPr/>
          <p:nvPr/>
        </p:nvPicPr>
        <p:blipFill>
          <a:blip r:embed="rId8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10" y="3534771"/>
            <a:ext cx="2443632" cy="1473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960359" y="3562066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Словенія</a:t>
            </a:r>
            <a:endParaRPr lang="en-US" sz="2800" b="1" dirty="0"/>
          </a:p>
        </p:txBody>
      </p:sp>
      <p:sp>
        <p:nvSpPr>
          <p:cNvPr id="19458" name="AutoShape 2" descr="Результат пошуку зображень за запитом &quot;нато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 descr="Пов’язане зображення"/>
          <p:cNvPicPr/>
          <p:nvPr/>
        </p:nvPicPr>
        <p:blipFill>
          <a:blip r:embed="rId9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30" y="5186149"/>
            <a:ext cx="2606722" cy="1487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722126" y="5554639"/>
            <a:ext cx="143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Румунія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Результат пошуку зображень за запитом &quot;нато пра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889" y="378774"/>
            <a:ext cx="3356496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</a:t>
            </a:r>
            <a:r>
              <a:rPr lang="uk-UA" b="1" dirty="0" smtClean="0"/>
              <a:t>У 2013 році:</a:t>
            </a:r>
            <a:endParaRPr lang="en-US" b="1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5" y="1934781"/>
            <a:ext cx="3028950" cy="151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1050" y="517526"/>
            <a:ext cx="335649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У 2009 році: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413" y="2893325"/>
            <a:ext cx="159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Хорватія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482" name="AutoShape 2" descr="Результат пошуку зображень за запитом &quot;албанія прап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 b="3701"/>
          <a:stretch>
            <a:fillRect/>
          </a:stretch>
        </p:blipFill>
        <p:spPr bwMode="auto">
          <a:xfrm>
            <a:off x="565007" y="3988597"/>
            <a:ext cx="2969763" cy="20164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1128" y="5404514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Албанія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486" name="Picture 6" descr="Пов’язане зображ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6024" y="2206980"/>
            <a:ext cx="3589361" cy="23929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82186" y="3957851"/>
            <a:ext cx="193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Чорногорія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415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Країни Центрально-Східної Європи на початку ХХІ ст.</vt:lpstr>
      <vt:lpstr>План уроку:</vt:lpstr>
      <vt:lpstr>Нова роль держав Центральної та Східної Європи у сучасних міжнародних відносинах. </vt:lpstr>
      <vt:lpstr>Завдання:</vt:lpstr>
      <vt:lpstr>Членами ЄС стали:</vt:lpstr>
      <vt:lpstr>Членами ЄС стали:</vt:lpstr>
      <vt:lpstr>У квітні 1949 р., коли Організація північноатлантичного договору була утворена, до її складу входило 10 західноєвропейських країн , США та Канада.</vt:lpstr>
      <vt:lpstr>У 1999 році:</vt:lpstr>
      <vt:lpstr>     У 2013 році:</vt:lpstr>
      <vt:lpstr>5 травня 1949 р. в Лондоні було утворено Раду Європи.</vt:lpstr>
      <vt:lpstr>          У першій половині 1990-х років до Ради      Європи вступили всі країни                 Центрально-Східної Європи.        У 1995 році Україна теж стала членом Ради         Європи. </vt:lpstr>
      <vt:lpstr>Регіональні інтеграційні та консультативні              структури.</vt:lpstr>
      <vt:lpstr>  Політична, економічна та ідеологічна експансія Росії в регіоні. </vt:lpstr>
      <vt:lpstr>Слайд 14</vt:lpstr>
      <vt:lpstr>Закріплення вивченого матеріалу:</vt:lpstr>
      <vt:lpstr>Закріплення вивченого матеріалу:</vt:lpstr>
      <vt:lpstr>Домашнє завдання: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Laptop 4</cp:lastModifiedBy>
  <cp:revision>100</cp:revision>
  <dcterms:created xsi:type="dcterms:W3CDTF">2014-11-21T11:00:06Z</dcterms:created>
  <dcterms:modified xsi:type="dcterms:W3CDTF">2020-01-12T15:27:24Z</dcterms:modified>
</cp:coreProperties>
</file>