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522" y="-1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4C71EC6-210F-42DE-9C53-41977AD35B3D}" type="datetimeFigureOut">
              <a:rPr lang="ru-RU" smtClean="0"/>
              <a:t>16.03.2020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16.03.2020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16.03.2020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16.03.2020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16.03.2020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16.03.2020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4C71EC6-210F-42DE-9C53-41977AD35B3D}" type="datetimeFigureOut">
              <a:rPr lang="ru-RU" smtClean="0"/>
              <a:t>16.03.2020</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hyperlink" Target="mailto:dimaslyuta@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uk-UA"/>
          </a:p>
        </p:txBody>
      </p:sp>
      <p:pic>
        <p:nvPicPr>
          <p:cNvPr id="1026" name="Picture 2" descr="Картинки по запросу &quot;эйнштейн&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486400"/>
          </a:xfrm>
          <a:prstGeom prst="rect">
            <a:avLst/>
          </a:prstGeom>
          <a:noFill/>
          <a:extLst>
            <a:ext uri="{909E8E84-426E-40DD-AFC4-6F175D3DCCD1}">
              <a14:hiddenFill xmlns:a14="http://schemas.microsoft.com/office/drawing/2010/main">
                <a:solidFill>
                  <a:srgbClr val="FFFFFF"/>
                </a:solidFill>
              </a14:hiddenFill>
            </a:ext>
          </a:extLst>
        </p:spPr>
      </p:pic>
      <p:sp>
        <p:nvSpPr>
          <p:cNvPr id="3" name="Подзаголовок 2"/>
          <p:cNvSpPr>
            <a:spLocks noGrp="1"/>
          </p:cNvSpPr>
          <p:nvPr>
            <p:ph type="subTitle" idx="1"/>
          </p:nvPr>
        </p:nvSpPr>
        <p:spPr>
          <a:xfrm>
            <a:off x="2743200" y="4320682"/>
            <a:ext cx="6400800" cy="1152128"/>
          </a:xfrm>
        </p:spPr>
        <p:txBody>
          <a:bodyPr>
            <a:noAutofit/>
          </a:bodyPr>
          <a:lstStyle/>
          <a:p>
            <a:r>
              <a:rPr lang="ru-RU" sz="4000" u="sng" smtClean="0">
                <a:effectLst>
                  <a:outerShdw blurRad="38100" dist="38100" dir="2700000" algn="tl">
                    <a:srgbClr val="000000">
                      <a:alpha val="43137"/>
                    </a:srgbClr>
                  </a:outerShdw>
                </a:effectLst>
              </a:rPr>
              <a:t>Елементи спе</a:t>
            </a:r>
            <a:r>
              <a:rPr lang="uk-UA" sz="4000" u="sng" smtClean="0">
                <a:effectLst>
                  <a:outerShdw blurRad="38100" dist="38100" dir="2700000" algn="tl">
                    <a:srgbClr val="000000">
                      <a:alpha val="43137"/>
                    </a:srgbClr>
                  </a:outerShdw>
                </a:effectLst>
              </a:rPr>
              <a:t>ціальної теорії відносності</a:t>
            </a:r>
            <a:endParaRPr lang="uk-UA" sz="4000" u="sng">
              <a:effectLst>
                <a:outerShdw blurRad="38100" dist="38100" dir="2700000" algn="tl">
                  <a:srgbClr val="000000">
                    <a:alpha val="43137"/>
                  </a:srgbClr>
                </a:outerShdw>
              </a:effectLst>
            </a:endParaRPr>
          </a:p>
        </p:txBody>
      </p:sp>
      <p:sp>
        <p:nvSpPr>
          <p:cNvPr id="4" name="TextBox 3"/>
          <p:cNvSpPr txBox="1"/>
          <p:nvPr/>
        </p:nvSpPr>
        <p:spPr>
          <a:xfrm>
            <a:off x="539552" y="5589240"/>
            <a:ext cx="4392488" cy="1107996"/>
          </a:xfrm>
          <a:prstGeom prst="rect">
            <a:avLst/>
          </a:prstGeom>
          <a:noFill/>
        </p:spPr>
        <p:txBody>
          <a:bodyPr wrap="square" rtlCol="0">
            <a:spAutoFit/>
          </a:bodyPr>
          <a:lstStyle/>
          <a:p>
            <a:r>
              <a:rPr lang="uk-UA" sz="2400" smtClean="0"/>
              <a:t>Фізика</a:t>
            </a:r>
          </a:p>
          <a:p>
            <a:r>
              <a:rPr lang="uk-UA" sz="2400" smtClean="0"/>
              <a:t>Група: П-14</a:t>
            </a:r>
          </a:p>
          <a:p>
            <a:r>
              <a:rPr lang="uk-UA" smtClean="0"/>
              <a:t> </a:t>
            </a:r>
            <a:endParaRPr lang="uk-UA"/>
          </a:p>
        </p:txBody>
      </p:sp>
    </p:spTree>
    <p:extLst>
      <p:ext uri="{BB962C8B-B14F-4D97-AF65-F5344CB8AC3E}">
        <p14:creationId xmlns:p14="http://schemas.microsoft.com/office/powerpoint/2010/main" val="432426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Дайте відповіді на щапитання</a:t>
            </a:r>
            <a:endParaRPr lang="uk-UA"/>
          </a:p>
        </p:txBody>
      </p:sp>
      <p:sp>
        <p:nvSpPr>
          <p:cNvPr id="3" name="Объект 2"/>
          <p:cNvSpPr>
            <a:spLocks noGrp="1"/>
          </p:cNvSpPr>
          <p:nvPr>
            <p:ph sz="quarter" idx="13"/>
          </p:nvPr>
        </p:nvSpPr>
        <p:spPr/>
        <p:txBody>
          <a:bodyPr/>
          <a:lstStyle/>
          <a:p>
            <a:pPr lvl="0"/>
            <a:r>
              <a:rPr lang="uk-UA"/>
              <a:t>Які наукові суперечності призвели до створення теорії відносності?</a:t>
            </a:r>
          </a:p>
          <a:p>
            <a:pPr lvl="0"/>
            <a:r>
              <a:rPr lang="uk-UA"/>
              <a:t>Чи можна стверджувати, що просторово розмежовані події, одночасні в одній інерціальній системі відліку, є одночасними й у всіх інших інерціальних системах відліку?</a:t>
            </a:r>
          </a:p>
          <a:p>
            <a:pPr lvl="0"/>
            <a:r>
              <a:rPr lang="uk-UA"/>
              <a:t>Чим закон додавання швидкостей у класичній механіці відрізняється від закону додавання швидкостей у релятивістській механіці?</a:t>
            </a:r>
          </a:p>
          <a:p>
            <a:pPr lvl="0"/>
            <a:r>
              <a:rPr lang="uk-UA"/>
              <a:t>Що називають системою відліку?</a:t>
            </a:r>
          </a:p>
          <a:p>
            <a:pPr lvl="0"/>
            <a:r>
              <a:rPr lang="uk-UA"/>
              <a:t>Які системи відліку називають інерціальними?</a:t>
            </a:r>
          </a:p>
          <a:p>
            <a:pPr lvl="0"/>
            <a:r>
              <a:rPr lang="uk-UA"/>
              <a:t>У чому полягає відмінність першого постулату теорії відносності від принципу відносності в механіці?</a:t>
            </a:r>
          </a:p>
          <a:p>
            <a:pPr lvl="0"/>
            <a:r>
              <a:rPr lang="uk-UA"/>
              <a:t>Дві фотонні ракети віддаляються одна від одної зі швидкістю  відносно земного спостерігача. Чому дорівнює відносна швидкість ракет?</a:t>
            </a:r>
          </a:p>
          <a:p>
            <a:endParaRPr lang="uk-UA"/>
          </a:p>
        </p:txBody>
      </p:sp>
    </p:spTree>
    <p:extLst>
      <p:ext uri="{BB962C8B-B14F-4D97-AF65-F5344CB8AC3E}">
        <p14:creationId xmlns:p14="http://schemas.microsoft.com/office/powerpoint/2010/main" val="694149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Домашнє завдання</a:t>
            </a:r>
            <a:endParaRPr lang="uk-UA"/>
          </a:p>
        </p:txBody>
      </p:sp>
      <p:sp>
        <p:nvSpPr>
          <p:cNvPr id="3" name="Объект 2"/>
          <p:cNvSpPr>
            <a:spLocks noGrp="1"/>
          </p:cNvSpPr>
          <p:nvPr>
            <p:ph sz="quarter" idx="13"/>
          </p:nvPr>
        </p:nvSpPr>
        <p:spPr/>
        <p:txBody>
          <a:bodyPr>
            <a:normAutofit lnSpcReduction="10000"/>
          </a:bodyPr>
          <a:lstStyle/>
          <a:p>
            <a:pPr marL="109728" indent="0">
              <a:buNone/>
            </a:pPr>
            <a:r>
              <a:rPr lang="uk-UA" sz="1800" b="1" u="sng">
                <a:solidFill>
                  <a:schemeClr val="tx1">
                    <a:lumMod val="95000"/>
                  </a:schemeClr>
                </a:solidFill>
                <a:latin typeface="Times New Roman" pitchFamily="18" charset="0"/>
                <a:cs typeface="Times New Roman" pitchFamily="18" charset="0"/>
              </a:rPr>
              <a:t>Підручник: Фізика 10 кл. Стандарт. За редацією В.Г. Баряхтара, С.О. Довгого:   </a:t>
            </a:r>
          </a:p>
          <a:p>
            <a:r>
              <a:rPr lang="uk-UA" b="1">
                <a:solidFill>
                  <a:schemeClr val="tx1">
                    <a:lumMod val="95000"/>
                  </a:schemeClr>
                </a:solidFill>
                <a:latin typeface="Times New Roman" pitchFamily="18" charset="0"/>
                <a:cs typeface="Times New Roman" pitchFamily="18" charset="0"/>
              </a:rPr>
              <a:t>Опрацювати:  </a:t>
            </a:r>
            <a:r>
              <a:rPr lang="en-US" b="1">
                <a:solidFill>
                  <a:schemeClr val="tx1">
                    <a:lumMod val="95000"/>
                  </a:schemeClr>
                </a:solidFill>
                <a:latin typeface="Times New Roman" pitchFamily="18" charset="0"/>
                <a:cs typeface="Times New Roman" pitchFamily="18" charset="0"/>
              </a:rPr>
              <a:t>§</a:t>
            </a:r>
            <a:r>
              <a:rPr lang="uk-UA" b="1" smtClean="0">
                <a:solidFill>
                  <a:schemeClr val="tx1">
                    <a:lumMod val="95000"/>
                  </a:schemeClr>
                </a:solidFill>
                <a:latin typeface="Times New Roman" pitchFamily="18" charset="0"/>
                <a:cs typeface="Times New Roman" pitchFamily="18" charset="0"/>
              </a:rPr>
              <a:t>24</a:t>
            </a:r>
            <a:endParaRPr lang="uk-UA" b="1">
              <a:solidFill>
                <a:schemeClr val="tx1">
                  <a:lumMod val="95000"/>
                </a:schemeClr>
              </a:solidFill>
              <a:latin typeface="Times New Roman" pitchFamily="18" charset="0"/>
              <a:cs typeface="Times New Roman" pitchFamily="18" charset="0"/>
            </a:endParaRPr>
          </a:p>
          <a:p>
            <a:r>
              <a:rPr lang="uk-UA" b="1">
                <a:solidFill>
                  <a:schemeClr val="tx1">
                    <a:lumMod val="95000"/>
                  </a:schemeClr>
                </a:solidFill>
                <a:latin typeface="Times New Roman" pitchFamily="18" charset="0"/>
                <a:cs typeface="Times New Roman" pitchFamily="18" charset="0"/>
              </a:rPr>
              <a:t>Вправа </a:t>
            </a:r>
            <a:r>
              <a:rPr lang="uk-UA" b="1" smtClean="0">
                <a:solidFill>
                  <a:schemeClr val="tx1">
                    <a:lumMod val="95000"/>
                  </a:schemeClr>
                </a:solidFill>
                <a:latin typeface="Times New Roman" pitchFamily="18" charset="0"/>
                <a:cs typeface="Times New Roman" pitchFamily="18" charset="0"/>
              </a:rPr>
              <a:t>24 </a:t>
            </a:r>
            <a:r>
              <a:rPr lang="uk-UA" b="1">
                <a:solidFill>
                  <a:schemeClr val="tx1">
                    <a:lumMod val="95000"/>
                  </a:schemeClr>
                </a:solidFill>
                <a:latin typeface="Times New Roman" pitchFamily="18" charset="0"/>
                <a:cs typeface="Times New Roman" pitchFamily="18" charset="0"/>
              </a:rPr>
              <a:t>№ 1-4 (розв'язати)</a:t>
            </a: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endParaRPr lang="uk-UA" b="1">
              <a:solidFill>
                <a:schemeClr val="accent1">
                  <a:lumMod val="50000"/>
                </a:schemeClr>
              </a:solidFill>
              <a:latin typeface="Times New Roman" pitchFamily="18" charset="0"/>
              <a:cs typeface="Times New Roman" pitchFamily="18" charset="0"/>
            </a:endParaRPr>
          </a:p>
          <a:p>
            <a:pPr marL="0" indent="0">
              <a:buNone/>
            </a:pPr>
            <a:r>
              <a:rPr lang="uk-UA" b="1">
                <a:solidFill>
                  <a:schemeClr val="tx1">
                    <a:lumMod val="95000"/>
                  </a:schemeClr>
                </a:solidFill>
                <a:latin typeface="Times New Roman" pitchFamily="18" charset="0"/>
                <a:cs typeface="Times New Roman" pitchFamily="18" charset="0"/>
              </a:rPr>
              <a:t>Розвязки  надіслати: </a:t>
            </a:r>
            <a:r>
              <a:rPr lang="en-US" b="1">
                <a:solidFill>
                  <a:schemeClr val="tx1">
                    <a:lumMod val="95000"/>
                  </a:schemeClr>
                </a:solidFill>
                <a:latin typeface="Times New Roman" pitchFamily="18" charset="0"/>
                <a:cs typeface="Times New Roman" pitchFamily="18" charset="0"/>
                <a:hlinkClick r:id="rId2"/>
              </a:rPr>
              <a:t>dimaslyuta@gmail.com</a:t>
            </a:r>
            <a:r>
              <a:rPr lang="en-US" b="1">
                <a:solidFill>
                  <a:schemeClr val="tx1">
                    <a:lumMod val="95000"/>
                  </a:schemeClr>
                </a:solidFill>
                <a:latin typeface="Times New Roman" pitchFamily="18" charset="0"/>
                <a:cs typeface="Times New Roman" pitchFamily="18" charset="0"/>
              </a:rPr>
              <a:t> – </a:t>
            </a:r>
            <a:r>
              <a:rPr lang="uk-UA" b="1">
                <a:solidFill>
                  <a:schemeClr val="tx1">
                    <a:lumMod val="95000"/>
                  </a:schemeClr>
                </a:solidFill>
                <a:latin typeface="Times New Roman" pitchFamily="18" charset="0"/>
                <a:cs typeface="Times New Roman" pitchFamily="18" charset="0"/>
              </a:rPr>
              <a:t>пошта.</a:t>
            </a:r>
            <a:endParaRPr lang="en-US" b="1">
              <a:solidFill>
                <a:schemeClr val="tx1">
                  <a:lumMod val="95000"/>
                </a:schemeClr>
              </a:solidFill>
              <a:latin typeface="Times New Roman" pitchFamily="18" charset="0"/>
              <a:cs typeface="Times New Roman" pitchFamily="18" charset="0"/>
            </a:endParaRPr>
          </a:p>
          <a:p>
            <a:pPr marL="0" indent="0">
              <a:buNone/>
            </a:pPr>
            <a:r>
              <a:rPr lang="uk-UA" b="1">
                <a:solidFill>
                  <a:schemeClr val="tx1">
                    <a:lumMod val="95000"/>
                  </a:schemeClr>
                </a:solidFill>
                <a:latin typeface="Times New Roman" pitchFamily="18" charset="0"/>
                <a:cs typeface="Times New Roman" pitchFamily="18" charset="0"/>
              </a:rPr>
              <a:t>                                      </a:t>
            </a:r>
            <a:r>
              <a:rPr lang="en-US" b="1" u="sng">
                <a:solidFill>
                  <a:schemeClr val="tx1">
                    <a:lumMod val="95000"/>
                  </a:schemeClr>
                </a:solidFill>
                <a:latin typeface="Times New Roman" pitchFamily="18" charset="0"/>
                <a:cs typeface="Times New Roman" pitchFamily="18" charset="0"/>
              </a:rPr>
              <a:t>0660098440</a:t>
            </a:r>
            <a:r>
              <a:rPr lang="en-US" b="1">
                <a:solidFill>
                  <a:schemeClr val="tx1">
                    <a:lumMod val="95000"/>
                  </a:schemeClr>
                </a:solidFill>
                <a:latin typeface="Times New Roman" pitchFamily="18" charset="0"/>
                <a:cs typeface="Times New Roman" pitchFamily="18" charset="0"/>
              </a:rPr>
              <a:t> </a:t>
            </a:r>
            <a:r>
              <a:rPr lang="uk-UA" b="1">
                <a:solidFill>
                  <a:schemeClr val="tx1">
                    <a:lumMod val="95000"/>
                  </a:schemeClr>
                </a:solidFill>
                <a:latin typeface="Times New Roman" pitchFamily="18" charset="0"/>
                <a:cs typeface="Times New Roman" pitchFamily="18" charset="0"/>
              </a:rPr>
              <a:t> </a:t>
            </a:r>
            <a:r>
              <a:rPr lang="en-US" b="1">
                <a:solidFill>
                  <a:schemeClr val="tx1">
                    <a:lumMod val="95000"/>
                  </a:schemeClr>
                </a:solidFill>
                <a:latin typeface="Times New Roman" pitchFamily="18" charset="0"/>
                <a:cs typeface="Times New Roman" pitchFamily="18" charset="0"/>
              </a:rPr>
              <a:t>Viber, Telegram</a:t>
            </a:r>
            <a:endParaRPr lang="uk-UA" b="1">
              <a:solidFill>
                <a:schemeClr val="tx1">
                  <a:lumMod val="95000"/>
                </a:schemeClr>
              </a:solidFill>
              <a:latin typeface="Times New Roman" pitchFamily="18" charset="0"/>
              <a:cs typeface="Times New Roman" pitchFamily="18" charset="0"/>
            </a:endParaRPr>
          </a:p>
          <a:p>
            <a:endParaRPr lang="uk-UA"/>
          </a:p>
        </p:txBody>
      </p:sp>
      <p:pic>
        <p:nvPicPr>
          <p:cNvPr id="4" name="Picture 6" descr="E:\Новая папка\картинки\WMF\VOL_WMF\BOOK1.WMF"/>
          <p:cNvPicPr>
            <a:picLocks noChangeAspect="1" noChangeArrowheads="1"/>
          </p:cNvPicPr>
          <p:nvPr/>
        </p:nvPicPr>
        <p:blipFill>
          <a:blip r:embed="rId3"/>
          <a:srcRect/>
          <a:stretch>
            <a:fillRect/>
          </a:stretch>
        </p:blipFill>
        <p:spPr bwMode="auto">
          <a:xfrm>
            <a:off x="2555776" y="3001226"/>
            <a:ext cx="2888072" cy="1406443"/>
          </a:xfrm>
          <a:prstGeom prst="rect">
            <a:avLst/>
          </a:prstGeom>
          <a:noFill/>
        </p:spPr>
      </p:pic>
    </p:spTree>
    <p:extLst>
      <p:ext uri="{BB962C8B-B14F-4D97-AF65-F5344CB8AC3E}">
        <p14:creationId xmlns:p14="http://schemas.microsoft.com/office/powerpoint/2010/main" val="2393206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Передумови виникнення спеціальної теорії відносності</a:t>
            </a:r>
            <a:endParaRPr lang="uk-UA"/>
          </a:p>
        </p:txBody>
      </p:sp>
      <p:sp>
        <p:nvSpPr>
          <p:cNvPr id="3" name="Объект 2"/>
          <p:cNvSpPr>
            <a:spLocks noGrp="1"/>
          </p:cNvSpPr>
          <p:nvPr>
            <p:ph sz="quarter" idx="13"/>
          </p:nvPr>
        </p:nvSpPr>
        <p:spPr>
          <a:xfrm>
            <a:off x="609600" y="1600200"/>
            <a:ext cx="6410672" cy="4061048"/>
          </a:xfrm>
        </p:spPr>
        <p:txBody>
          <a:bodyPr>
            <a:normAutofit fontScale="62500" lnSpcReduction="20000"/>
          </a:bodyPr>
          <a:lstStyle/>
          <a:p>
            <a:r>
              <a:rPr lang="uk-UA"/>
              <a:t>Інерціальними системами відліку називають такі системи відліку, у яких виконується перший закон Ньютона. Уперше твердження про рівноправність усіх інерціальних систем відліку висловив Галілей, тому його називають</a:t>
            </a:r>
            <a:r>
              <a:rPr lang="uk-UA" i="1"/>
              <a:t> принципом відносності Галілея</a:t>
            </a:r>
            <a:r>
              <a:rPr lang="uk-UA"/>
              <a:t>.</a:t>
            </a:r>
          </a:p>
          <a:p>
            <a:r>
              <a:rPr lang="uk-UA" i="1"/>
              <a:t>У всіх інерціальних системах відліку за однакових початкових умов усі механічні явища протікають однаково. </a:t>
            </a:r>
            <a:r>
              <a:rPr lang="uk-UA"/>
              <a:t>З цього принципу випливає, що не існує якоїсь виділеної системи відліку, яку можна було б назвати «такою, що перебуває в стані спокою»: усі інерціальні системи відліку цілком рівноправні. А це означає, що швидкість будь-якого тіла є</a:t>
            </a:r>
            <a:r>
              <a:rPr lang="uk-UA" i="1"/>
              <a:t> відносною:</a:t>
            </a:r>
            <a:r>
              <a:rPr lang="uk-UA"/>
              <a:t> її можна визначити лише відносно певного тіла.</a:t>
            </a:r>
          </a:p>
          <a:p>
            <a:r>
              <a:rPr lang="uk-UA"/>
              <a:t>При цьому, якщо тіло рухається відносно інерціальної системи зі швидкістю , а сама система рухається зі швидкістю</a:t>
            </a:r>
            <a:r>
              <a:rPr lang="uk-UA" i="1"/>
              <a:t> </a:t>
            </a:r>
            <a:r>
              <a:rPr lang="uk-UA"/>
              <a:t> відносно нерухомої системи, то швидкість  тіла відносно нерухомої системи відліку дорівнює:</a:t>
            </a:r>
          </a:p>
          <a:p>
            <a:r>
              <a:rPr lang="uk-UA"/>
              <a:t>Це співвідношення називається</a:t>
            </a:r>
            <a:r>
              <a:rPr lang="uk-UA" i="1"/>
              <a:t> законом додавання швидкостей Галілея</a:t>
            </a:r>
            <a:r>
              <a:rPr lang="uk-UA"/>
              <a:t> (або класичним законом додавання швидкостей).</a:t>
            </a:r>
          </a:p>
          <a:p>
            <a:r>
              <a:rPr lang="uk-UA"/>
              <a:t>Наприклад, система відліку  (перша ракета) рухається зі швидкістю  відносно нерухомої системи відліку  (Земля).</a:t>
            </a:r>
          </a:p>
          <a:p>
            <a:r>
              <a:rPr lang="uk-UA"/>
              <a:t>Швидкість другої ракети, відносно першої . Тоді швидкість, за Галілеєм, другої ракети відносно Землі буде .</a:t>
            </a:r>
          </a:p>
          <a:p>
            <a:r>
              <a:rPr lang="uk-UA"/>
              <a:t>Але відповідь на це запитання виявила низку суперечностей між класичною і ньютонівською механікою. Так, за законами електродинаміки швидкість електромагнітних хвиль у вакуумі однакова по всіх напрямах і дорівнює . Але відповідно до ньютонівської механіки швидкість може дорівнювати  тільки у вибраній системі відліку. У будь-якій іншій, яка рухається зі швидкістю , швидкість світла повинна дорівнювати .</a:t>
            </a:r>
          </a:p>
          <a:p>
            <a:endParaRPr lang="uk-UA"/>
          </a:p>
        </p:txBody>
      </p:sp>
      <p:pic>
        <p:nvPicPr>
          <p:cNvPr id="2050" name="Picture 2" descr="Картинки по запросу &quot;галілей&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288" y="1700808"/>
            <a:ext cx="1562100" cy="1905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24328" y="3717032"/>
            <a:ext cx="1080120" cy="646331"/>
          </a:xfrm>
          <a:prstGeom prst="rect">
            <a:avLst/>
          </a:prstGeom>
          <a:noFill/>
        </p:spPr>
        <p:txBody>
          <a:bodyPr wrap="square" rtlCol="0">
            <a:spAutoFit/>
          </a:bodyPr>
          <a:lstStyle/>
          <a:p>
            <a:r>
              <a:rPr lang="uk-UA" smtClean="0"/>
              <a:t>Глілео Галілей</a:t>
            </a:r>
            <a:endParaRPr lang="uk-UA"/>
          </a:p>
        </p:txBody>
      </p:sp>
    </p:spTree>
    <p:extLst>
      <p:ext uri="{BB962C8B-B14F-4D97-AF65-F5344CB8AC3E}">
        <p14:creationId xmlns:p14="http://schemas.microsoft.com/office/powerpoint/2010/main" val="100722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Передумови виникнення спеціальної теорії відносності</a:t>
            </a:r>
          </a:p>
        </p:txBody>
      </p:sp>
      <p:sp>
        <p:nvSpPr>
          <p:cNvPr id="3" name="Объект 2"/>
          <p:cNvSpPr>
            <a:spLocks noGrp="1"/>
          </p:cNvSpPr>
          <p:nvPr>
            <p:ph sz="quarter" idx="13"/>
          </p:nvPr>
        </p:nvSpPr>
        <p:spPr/>
        <p:txBody>
          <a:bodyPr>
            <a:normAutofit lnSpcReduction="10000"/>
          </a:bodyPr>
          <a:lstStyle/>
          <a:p>
            <a:r>
              <a:rPr lang="uk-UA"/>
              <a:t>Суперечності, які виникли між теоріями, намагалися подолати трьома способами:</a:t>
            </a:r>
          </a:p>
          <a:p>
            <a:r>
              <a:rPr lang="uk-UA"/>
              <a:t>1) оголосити недоречним принцип відносності стосовно електромагнітних явищ;</a:t>
            </a:r>
          </a:p>
          <a:p>
            <a:r>
              <a:rPr lang="uk-UA"/>
              <a:t>2) оголосити неправильними рівняння Максвелла і змінити їх так, щоб вони не змінювались при переході з однієї до іншої інерціальної системи відліку;</a:t>
            </a:r>
          </a:p>
          <a:p>
            <a:r>
              <a:rPr lang="uk-UA"/>
              <a:t>3) відмовитися від класичних уявлень про простір і час з тим, щоб зберегти як принцип відносності, так і закони Максвелла.</a:t>
            </a:r>
          </a:p>
          <a:p>
            <a:r>
              <a:rPr lang="uk-UA"/>
              <a:t>Принцип відносності класичної фізики правильно описує звичайні механічні явища, але виникає запитання: чи можна поширити принцип відносності на</a:t>
            </a:r>
            <a:r>
              <a:rPr lang="uk-UA" i="1"/>
              <a:t> всі</a:t>
            </a:r>
            <a:r>
              <a:rPr lang="uk-UA"/>
              <a:t> фізичні явища, не обмежуючись лише механічними? Чи можна, наприклад, поширити його і на </a:t>
            </a:r>
            <a:r>
              <a:rPr lang="uk-UA" i="1"/>
              <a:t>електромагнітні</a:t>
            </a:r>
            <a:r>
              <a:rPr lang="uk-UA"/>
              <a:t> явища?</a:t>
            </a:r>
          </a:p>
          <a:p>
            <a:r>
              <a:rPr lang="uk-UA"/>
              <a:t>Здавалося б, що на це запитання можна дати ствердну відповідь, тому що взаємодії електричних зарядів і електричних струмів у різних інерціальних системах відліку є однаковими. Однак тут виникла проблема з поширенням світла.</a:t>
            </a:r>
          </a:p>
          <a:p>
            <a:endParaRPr lang="uk-UA"/>
          </a:p>
        </p:txBody>
      </p:sp>
    </p:spTree>
    <p:extLst>
      <p:ext uri="{BB962C8B-B14F-4D97-AF65-F5344CB8AC3E}">
        <p14:creationId xmlns:p14="http://schemas.microsoft.com/office/powerpoint/2010/main" val="1796337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Принцип відносності А. Ейнштейна</a:t>
            </a:r>
            <a:endParaRPr lang="uk-UA"/>
          </a:p>
        </p:txBody>
      </p:sp>
      <p:sp>
        <p:nvSpPr>
          <p:cNvPr id="3" name="Объект 2"/>
          <p:cNvSpPr>
            <a:spLocks noGrp="1"/>
          </p:cNvSpPr>
          <p:nvPr>
            <p:ph sz="quarter" idx="13"/>
          </p:nvPr>
        </p:nvSpPr>
        <p:spPr/>
        <p:txBody>
          <a:bodyPr/>
          <a:lstStyle/>
          <a:p>
            <a:r>
              <a:rPr lang="uk-UA"/>
              <a:t>Усі суперечності були блискуче розв’язані 26-річним Альбертом Ейнштейном, який видав невелику, всього на 30 сторінок, роботу під назвою «До електродинаміки рухомих середовищ». І вона за короткий термін викликала справжню революцію у фізиці, вивела її з глухого кута і збагатила ідеями, практична значущість яких безмежна. У ній Ейнштейн без жодного нового експерименту, проаналізувавши й узагальнивши уже відомі дослідні факти, вперше виклав ідеї теорії відносності.</a:t>
            </a:r>
          </a:p>
          <a:p>
            <a:endParaRPr lang="uk-UA"/>
          </a:p>
        </p:txBody>
      </p:sp>
      <p:pic>
        <p:nvPicPr>
          <p:cNvPr id="3074" name="Picture 2" descr="Картинки по запросу &quot;єнштейн&quo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3356992"/>
            <a:ext cx="3347864" cy="2510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252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Принцип відносності А. Ейнштейна</a:t>
            </a:r>
            <a:endParaRPr lang="uk-UA"/>
          </a:p>
        </p:txBody>
      </p:sp>
      <p:sp>
        <p:nvSpPr>
          <p:cNvPr id="3" name="Объект 2"/>
          <p:cNvSpPr>
            <a:spLocks noGrp="1"/>
          </p:cNvSpPr>
          <p:nvPr>
            <p:ph sz="quarter" idx="13"/>
          </p:nvPr>
        </p:nvSpPr>
        <p:spPr/>
        <p:txBody>
          <a:bodyPr>
            <a:normAutofit lnSpcReduction="10000"/>
          </a:bodyPr>
          <a:lstStyle/>
          <a:p>
            <a:r>
              <a:rPr lang="uk-UA"/>
              <a:t>Теорія відносності — це фізична теорія, яка описує властивості простору і часу, а також закономірності відносного руху тіл, зумовленого цими властивостями.</a:t>
            </a:r>
          </a:p>
          <a:p>
            <a:r>
              <a:rPr lang="uk-UA"/>
              <a:t>Ейнштейн говорив, що знає тільки дванадцять людей, які розуміли його теорію відносності. Сам він пояснював відносність за допомогою дуже простого прикладу: «Коли Ви годину знаходитеся в товаристві симпатичної дівчини, вам здається, що пройшла тільки хвилина; але коли ви хвилину сидите на гарячій плиті, вам здається, що пройшла ціла година. Ось це і є відносність.»</a:t>
            </a:r>
          </a:p>
          <a:p>
            <a:r>
              <a:rPr lang="uk-UA"/>
              <a:t>Теорія відносності Ейнштейна складається з двох частин: спеціальної і загальної теорії відносності. У 1905 р. учений видав основні ідеї спеціальної теорії відносності, в якій розглядалися властивості простору і часу, справедливі за умов, коли можна знехтувати тяжінням тіл, тобто вважати їх гравітаційні взаємодії дуже малими. Принципи загальної теорії відносності були видані через 10 років, у 1915 р. Ця теорія розглядала властивості простору і часу в сильних гравітаційних полях.</a:t>
            </a:r>
          </a:p>
          <a:p>
            <a:r>
              <a:rPr lang="uk-UA"/>
              <a:t>В основу спеціальної теорії відносності покладені два постулати (твердження, які приймають за істинні в межах даної наукової теорії без доказів).</a:t>
            </a:r>
          </a:p>
          <a:p>
            <a:endParaRPr lang="uk-UA"/>
          </a:p>
        </p:txBody>
      </p:sp>
    </p:spTree>
    <p:extLst>
      <p:ext uri="{BB962C8B-B14F-4D97-AF65-F5344CB8AC3E}">
        <p14:creationId xmlns:p14="http://schemas.microsoft.com/office/powerpoint/2010/main" val="3478493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normAutofit fontScale="85000" lnSpcReduction="10000"/>
          </a:bodyPr>
          <a:lstStyle/>
          <a:p>
            <a:r>
              <a:rPr lang="uk-UA"/>
              <a:t>істинні в межах даної наукової теорії без доказів).</a:t>
            </a:r>
          </a:p>
          <a:p>
            <a:r>
              <a:rPr lang="uk-UA"/>
              <a:t>Альберт Ейнштейн стверджував, що законом природи є цілковита рівноправність усіх інерціальних систем відліку щодо не лише механічних, але й електромагнітних процесів. Немає жодних відмінностей між станом спокою й рівномірного прямолінійного руху.</a:t>
            </a:r>
          </a:p>
          <a:p>
            <a:r>
              <a:rPr lang="uk-UA"/>
              <a:t>Ейнштейн узяв установлені на досліді факти як основні положення теорії, названої згодом спеціальною теорією відносності.</a:t>
            </a:r>
          </a:p>
          <a:p>
            <a:r>
              <a:rPr lang="uk-UA"/>
              <a:t>Ці положення називають постулатами теорії відносності:</a:t>
            </a:r>
          </a:p>
          <a:p>
            <a:r>
              <a:rPr lang="uk-UA" i="1"/>
              <a:t>1) усі фізичні явища протікають однаково в усіх інерціальних системах відліку;</a:t>
            </a:r>
            <a:endParaRPr lang="uk-UA"/>
          </a:p>
          <a:p>
            <a:r>
              <a:rPr lang="uk-UA" i="1"/>
              <a:t>2) швидкість світла у вакуумі однакова в усіх інерціальних системах відліку.</a:t>
            </a:r>
            <a:endParaRPr lang="uk-UA"/>
          </a:p>
          <a:p>
            <a:r>
              <a:rPr lang="uk-UA"/>
              <a:t>Перший постулат назвали</a:t>
            </a:r>
            <a:r>
              <a:rPr lang="uk-UA" i="1"/>
              <a:t> принципом відносності Ейнштейна.</a:t>
            </a:r>
            <a:r>
              <a:rPr lang="uk-UA"/>
              <a:t> Другий постулат стверджує сталість швидкості світла в усіх інерціальних системах відліку.</a:t>
            </a:r>
          </a:p>
          <a:p>
            <a:r>
              <a:rPr lang="uk-UA"/>
              <a:t>Головний внесок Ейнштейна в пізнання законів природи полягав навіть не у відкритті нових формул, а в радикальній зміні основних фундаментальних уявлень про простір, час, речовину і рух.</a:t>
            </a:r>
          </a:p>
          <a:p>
            <a:r>
              <a:rPr lang="uk-UA"/>
              <a:t>Поширення принципу відносності Галілея на всі закони природи означає, що закон додавання швидкостей справедливий для опису поширення всіх видів взаємодії, зокрема електромагнітної.</a:t>
            </a:r>
          </a:p>
          <a:p>
            <a:endParaRPr lang="uk-UA"/>
          </a:p>
        </p:txBody>
      </p:sp>
    </p:spTree>
    <p:extLst>
      <p:ext uri="{BB962C8B-B14F-4D97-AF65-F5344CB8AC3E}">
        <p14:creationId xmlns:p14="http://schemas.microsoft.com/office/powerpoint/2010/main" val="36041794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lstStyle/>
          <a:p>
            <a:r>
              <a:rPr lang="uk-UA"/>
              <a:t>Як узгодити твердження про незалежність швидкості світла від руху джерела з алгебраїчним додаванням звичайних швидкостей у механіці? Ейнштейн показав, що звичайна формула механіки для додавання швидкостей невірна й має бути змінена. Релятивістський закон додавання швидкостей має вигляд:</a:t>
            </a:r>
          </a:p>
          <a:p>
            <a:r>
              <a:rPr lang="uk-UA"/>
              <a:t>Розглянемо знову випадок з ракетами і Землею, система відліку  (перша ракета) рухається </a:t>
            </a:r>
            <a:r>
              <a:rPr lang="uk-UA"/>
              <a:t>зі </a:t>
            </a:r>
            <a:r>
              <a:rPr lang="uk-UA" smtClean="0"/>
              <a:t>швидкістю               відносно </a:t>
            </a:r>
            <a:r>
              <a:rPr lang="uk-UA"/>
              <a:t>нерухомої системи відліку  (</a:t>
            </a:r>
            <a:r>
              <a:rPr lang="uk-UA"/>
              <a:t>Земля</a:t>
            </a:r>
            <a:r>
              <a:rPr lang="uk-UA" smtClean="0"/>
              <a:t>).</a:t>
            </a:r>
          </a:p>
          <a:p>
            <a:r>
              <a:rPr lang="uk-UA"/>
              <a:t>Швидкість другої ракети, </a:t>
            </a:r>
            <a:r>
              <a:rPr lang="uk-UA"/>
              <a:t>відносно </a:t>
            </a:r>
            <a:r>
              <a:rPr lang="uk-UA" smtClean="0"/>
              <a:t>першої            </a:t>
            </a:r>
            <a:r>
              <a:rPr lang="uk-UA"/>
              <a:t>. Тепер, за Ейнштейном, другої ракети відносно Землі не </a:t>
            </a:r>
            <a:r>
              <a:rPr lang="uk-UA"/>
              <a:t>буде </a:t>
            </a:r>
            <a:endParaRPr lang="uk-UA"/>
          </a:p>
          <a:p>
            <a:endParaRPr lang="uk-UA" smtClean="0"/>
          </a:p>
          <a:p>
            <a:r>
              <a:rPr lang="uk-UA"/>
              <a:t>Цей результат демонструє той факт, що рух системи відліку не впливає на швидкість поширення світла в ній. Величина  відіграє роль гранично великої швидкості для будь-яких тіл або матеріальних сигналів.</a:t>
            </a:r>
          </a:p>
          <a:p>
            <a:endParaRPr lang="uk-UA"/>
          </a:p>
        </p:txBody>
      </p:sp>
      <p:pic>
        <p:nvPicPr>
          <p:cNvPr id="4098"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228184" y="2420889"/>
            <a:ext cx="654206"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69456" y="3140968"/>
            <a:ext cx="59531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644008" y="3501008"/>
            <a:ext cx="5937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5"/>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779912" y="3789040"/>
            <a:ext cx="5937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115393" y="4005064"/>
            <a:ext cx="2376487"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587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Принцип відносності А. Ейнштейна</a:t>
            </a:r>
          </a:p>
        </p:txBody>
      </p:sp>
      <p:sp>
        <p:nvSpPr>
          <p:cNvPr id="3" name="Объект 2"/>
          <p:cNvSpPr>
            <a:spLocks noGrp="1"/>
          </p:cNvSpPr>
          <p:nvPr>
            <p:ph sz="quarter" idx="13"/>
          </p:nvPr>
        </p:nvSpPr>
        <p:spPr/>
        <p:txBody>
          <a:bodyPr>
            <a:normAutofit fontScale="70000" lnSpcReduction="20000"/>
          </a:bodyPr>
          <a:lstStyle/>
          <a:p>
            <a:pPr marL="0" indent="0">
              <a:buNone/>
            </a:pPr>
            <a:r>
              <a:rPr lang="uk-UA" u="sng"/>
              <a:t>Який час потрібний, щоб космічний корабль міг досягти швидкості світла?</a:t>
            </a:r>
          </a:p>
          <a:p>
            <a:r>
              <a:rPr lang="uk-UA"/>
              <a:t>Із теорії відносності виходить, що при збільшенні швидкості матеріального об'єкту його маса збільшується, розмір у напрямі руху зменшується, а плин часу на об'єкті сповільнюється (з точки зору зовнішнього спостерігача, що «покоїться»). Поки швидкість невелика, ці зміни нікчемно малі, але у міру наближення до швидкості світла вони нелінійно зростають. Над змінами часу і розмірів допитливі читачі можуть розміркувати самі, а ми відмітимо, що вже одного збільшення маси вистачає, щоб політ на світловій швидкості був виключно надбанням фантастів. При такій швидкості маса нашого гіпотетичного корабля виявиться нескінченно великою. Щоб нескінченно масивне тіло рухалося, йому треба повідомити нескінченно велику енергію. Тому досягнення швидкості світла неможливе, до неї можна лише наблизитися, причому не занадто сильно.</a:t>
            </a:r>
          </a:p>
          <a:p>
            <a:pPr marL="0" indent="0">
              <a:buNone/>
            </a:pPr>
            <a:r>
              <a:rPr lang="uk-UA" u="sng"/>
              <a:t>Що можна побачити, подорожуючи із швидкістю світла?</a:t>
            </a:r>
          </a:p>
          <a:p>
            <a:r>
              <a:rPr lang="uk-UA"/>
              <a:t>Ейнштейн задався цим питанням, коли йому було 16 років, і пошук рішення привів його до відкриття спеціальної теорії відносності. Згідно з нею швидкість світла є універсальною константою і однакова для усіх спостерігачів. А це, у свою чергу, означає, що відстані і інтервали часу не абсолютні і можуть змінюватися залежно від того, як об'єкти рухаються один відносно одного. Виміри ж швидкості світла у вакуумі завжди дають однаковий результат.</a:t>
            </a:r>
          </a:p>
          <a:p>
            <a:r>
              <a:rPr lang="uk-UA"/>
              <a:t>Після публікації цього вражаючого відкриття в 1905 році розгорнулася дискусія з приводу того, як інтерпретувати усе це з точки зору здорового глузду. Питання, зокрема, полягало в тому, чи можуть передбачені ефекти (наприклад, зміна довжин об'єктів) спостерігатися, якщо взяти до уваги, що і сам ефект, і будь-яка спроба його спостерігати перебувають під впливом швидкості світла. Для того, щоб дати відповіді на ці питання, знадобилися десятиліття, але тепер ясно, що і форма, і яскравість, і колір об'єктів на великій швидкості змінюються. Скажімо, для спостерігача, що переміщається по вулиці на швидкості, близькій до світлової, удома на іншій стороні зігнуться так, що це буде схоже на політ в трубі. Погляд вперед уткнеться в пляму яскравого світла, а за спиною, навпаки, усе буде покрито мороком.</a:t>
            </a:r>
          </a:p>
          <a:p>
            <a:endParaRPr lang="uk-UA"/>
          </a:p>
        </p:txBody>
      </p:sp>
    </p:spTree>
    <p:extLst>
      <p:ext uri="{BB962C8B-B14F-4D97-AF65-F5344CB8AC3E}">
        <p14:creationId xmlns:p14="http://schemas.microsoft.com/office/powerpoint/2010/main" val="650068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0"/>
            <a:ext cx="7924800" cy="980728"/>
          </a:xfrm>
        </p:spPr>
        <p:txBody>
          <a:bodyPr/>
          <a:lstStyle/>
          <a:p>
            <a:r>
              <a:rPr lang="uk-UA" smtClean="0"/>
              <a:t>Релятивівський закон додавання швидкостей</a:t>
            </a:r>
            <a:endParaRPr lang="uk-UA"/>
          </a:p>
        </p:txBody>
      </p:sp>
      <p:sp>
        <p:nvSpPr>
          <p:cNvPr id="3" name="Объект 2"/>
          <p:cNvSpPr>
            <a:spLocks noGrp="1"/>
          </p:cNvSpPr>
          <p:nvPr>
            <p:ph sz="quarter" idx="13"/>
          </p:nvPr>
        </p:nvSpPr>
        <p:spPr>
          <a:xfrm>
            <a:off x="609600" y="1052736"/>
            <a:ext cx="7924800" cy="5472608"/>
          </a:xfrm>
        </p:spPr>
        <p:txBody>
          <a:bodyPr>
            <a:normAutofit fontScale="92500" lnSpcReduction="10000"/>
          </a:bodyPr>
          <a:lstStyle/>
          <a:p>
            <a:pPr marL="0" indent="0">
              <a:buNone/>
            </a:pPr>
            <a:r>
              <a:rPr lang="uk-UA" b="1" smtClean="0"/>
              <a:t>                                                                    </a:t>
            </a:r>
            <a:r>
              <a:rPr lang="uk-UA" b="1" u="sng" smtClean="0"/>
              <a:t>Задача</a:t>
            </a:r>
            <a:r>
              <a:rPr lang="uk-UA" b="1"/>
              <a:t>.</a:t>
            </a:r>
            <a:endParaRPr lang="uk-UA"/>
          </a:p>
          <a:p>
            <a:r>
              <a:rPr lang="uk-UA"/>
              <a:t>Два літальні апарати (</a:t>
            </a:r>
            <a:r>
              <a:rPr lang="uk-UA" b="1" i="1"/>
              <a:t>А</a:t>
            </a:r>
            <a:r>
              <a:rPr lang="uk-UA"/>
              <a:t> і </a:t>
            </a:r>
            <a:r>
              <a:rPr lang="uk-UA" b="1" i="1"/>
              <a:t>В</a:t>
            </a:r>
            <a:r>
              <a:rPr lang="uk-UA"/>
              <a:t>) наближаються до Землі з протилежних напрямів, </a:t>
            </a:r>
            <a:r>
              <a:rPr lang="uk-UA"/>
              <a:t>швидкість </a:t>
            </a:r>
            <a:r>
              <a:rPr lang="uk-UA" smtClean="0"/>
              <a:t>кожного             Яка </a:t>
            </a:r>
            <a:r>
              <a:rPr lang="uk-UA"/>
              <a:t>швидкість літального апарата </a:t>
            </a:r>
            <a:r>
              <a:rPr lang="uk-UA" b="1" i="1"/>
              <a:t>B</a:t>
            </a:r>
            <a:r>
              <a:rPr lang="uk-UA"/>
              <a:t> </a:t>
            </a:r>
            <a:r>
              <a:rPr lang="uk-UA"/>
              <a:t>наближено</a:t>
            </a:r>
            <a:r>
              <a:rPr lang="uk-UA" smtClean="0"/>
              <a:t>?</a:t>
            </a:r>
          </a:p>
          <a:p>
            <a:endParaRPr lang="uk-UA" smtClean="0"/>
          </a:p>
          <a:p>
            <a:endParaRPr lang="uk-UA"/>
          </a:p>
          <a:p>
            <a:r>
              <a:rPr lang="uk-UA" b="1" i="1"/>
              <a:t>Відносність для двох подій понять «раніше» і «пізніше»</a:t>
            </a:r>
            <a:endParaRPr lang="uk-UA"/>
          </a:p>
          <a:p>
            <a:r>
              <a:rPr lang="uk-UA"/>
              <a:t>Два ідентичні літаки рухаються з невеликими швидкостями.</a:t>
            </a:r>
          </a:p>
          <a:p>
            <a:r>
              <a:rPr lang="uk-UA"/>
              <a:t>У системі, де обоє рухаються, їх кінці співпадають в той же час.</a:t>
            </a:r>
          </a:p>
          <a:p>
            <a:r>
              <a:rPr lang="uk-UA"/>
              <a:t>Подія </a:t>
            </a:r>
            <a:r>
              <a:rPr lang="uk-UA" b="1" i="1"/>
              <a:t>А</a:t>
            </a:r>
            <a:r>
              <a:rPr lang="uk-UA"/>
              <a:t>: Хвіст верхнього літака співпадає з носом нижчого літака.</a:t>
            </a:r>
          </a:p>
          <a:p>
            <a:r>
              <a:rPr lang="uk-UA"/>
              <a:t>Подія </a:t>
            </a:r>
            <a:r>
              <a:rPr lang="uk-UA" b="1" i="1"/>
              <a:t>B</a:t>
            </a:r>
            <a:r>
              <a:rPr lang="uk-UA"/>
              <a:t>: Ніс верхнього літака співпадає з хвостом нижчого літака.</a:t>
            </a:r>
          </a:p>
          <a:p>
            <a:r>
              <a:rPr lang="uk-UA"/>
              <a:t>Події </a:t>
            </a:r>
            <a:r>
              <a:rPr lang="uk-UA" b="1" i="1"/>
              <a:t>А</a:t>
            </a:r>
            <a:r>
              <a:rPr lang="uk-UA"/>
              <a:t> і </a:t>
            </a:r>
            <a:r>
              <a:rPr lang="uk-UA" b="1" i="1"/>
              <a:t>B</a:t>
            </a:r>
            <a:r>
              <a:rPr lang="uk-UA"/>
              <a:t> одночасні.</a:t>
            </a:r>
          </a:p>
          <a:p>
            <a:r>
              <a:rPr lang="uk-UA"/>
              <a:t>Таке ж двох подій, але уявімо, що один літак рухається зі швидкістю світла.</a:t>
            </a:r>
          </a:p>
          <a:p>
            <a:r>
              <a:rPr lang="uk-UA"/>
              <a:t>Подія </a:t>
            </a:r>
            <a:r>
              <a:rPr lang="uk-UA" b="1" i="1"/>
              <a:t>А</a:t>
            </a:r>
            <a:r>
              <a:rPr lang="uk-UA"/>
              <a:t>: Хвіст верхнього літака співпадає з носом нижчого літака.</a:t>
            </a:r>
          </a:p>
          <a:p>
            <a:r>
              <a:rPr lang="uk-UA"/>
              <a:t>Подія </a:t>
            </a:r>
            <a:r>
              <a:rPr lang="uk-UA" b="1" i="1"/>
              <a:t>B</a:t>
            </a:r>
            <a:r>
              <a:rPr lang="uk-UA"/>
              <a:t>: Ніс верхнього літака співпадає з хвостом нижчого літака.</a:t>
            </a:r>
          </a:p>
          <a:p>
            <a:r>
              <a:rPr lang="uk-UA"/>
              <a:t>У довідковій системі відліку верхнього літака.</a:t>
            </a:r>
          </a:p>
          <a:p>
            <a:r>
              <a:rPr lang="uk-UA"/>
              <a:t>Подія </a:t>
            </a:r>
            <a:r>
              <a:rPr lang="uk-UA" b="1" i="1"/>
              <a:t>А</a:t>
            </a:r>
            <a:r>
              <a:rPr lang="uk-UA"/>
              <a:t> відбувається перед подією </a:t>
            </a:r>
            <a:r>
              <a:rPr lang="uk-UA" b="1" i="1"/>
              <a:t>B</a:t>
            </a:r>
            <a:r>
              <a:rPr lang="uk-UA"/>
              <a:t>.</a:t>
            </a:r>
          </a:p>
          <a:p>
            <a:endParaRPr lang="uk-UA"/>
          </a:p>
        </p:txBody>
      </p:sp>
      <p:pic>
        <p:nvPicPr>
          <p:cNvPr id="5122" name="Picture 2"/>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75917" y="1716137"/>
            <a:ext cx="4127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55776" y="2124124"/>
            <a:ext cx="3227263" cy="486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581945"/>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28</TotalTime>
  <Words>1657</Words>
  <Application>Microsoft Office PowerPoint</Application>
  <PresentationFormat>Экран (4:3)</PresentationFormat>
  <Paragraphs>84</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Горизонт</vt:lpstr>
      <vt:lpstr>Презентация PowerPoint</vt:lpstr>
      <vt:lpstr>Передумови виникнення спеціальної теорії відносності</vt:lpstr>
      <vt:lpstr>Передумови виникнення спеціальної теорії відносності</vt:lpstr>
      <vt:lpstr>Принцип відносності А. Ейнштейна</vt:lpstr>
      <vt:lpstr>Принцип відносності А. Ейнштейна</vt:lpstr>
      <vt:lpstr>Принцип відносності А. Ейнштейна</vt:lpstr>
      <vt:lpstr>Принцип відносності А. Ейнштейна</vt:lpstr>
      <vt:lpstr>Принцип відносності А. Ейнштейна</vt:lpstr>
      <vt:lpstr>Релятивівський закон додавання швидкостей</vt:lpstr>
      <vt:lpstr>Дайте відповіді на щапитання</vt:lpstr>
      <vt:lpstr>Домашнє завдання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Дмитрий</dc:creator>
  <cp:lastModifiedBy>Дмитрий</cp:lastModifiedBy>
  <cp:revision>4</cp:revision>
  <dcterms:created xsi:type="dcterms:W3CDTF">2020-03-16T18:07:43Z</dcterms:created>
  <dcterms:modified xsi:type="dcterms:W3CDTF">2020-03-16T18:46:04Z</dcterms:modified>
</cp:coreProperties>
</file>