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8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1872-C943-4CB9-9BD8-854D5E8C8DD0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8C3D-AD72-41D9-99BA-B344836D4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12" y="0"/>
            <a:ext cx="11788725" cy="247591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Неметали. 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Загальна характеристика неметалів. Фізичні властивості.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D2BA25-DBF2-462C-84B8-A05324CF31DA}"/>
              </a:ext>
            </a:extLst>
          </p:cNvPr>
          <p:cNvPicPr/>
          <p:nvPr/>
        </p:nvPicPr>
        <p:blipFill rotWithShape="1">
          <a:blip r:embed="rId2"/>
          <a:srcRect l="35325" t="34611" r="36352" b="42232"/>
          <a:stretch/>
        </p:blipFill>
        <p:spPr bwMode="auto">
          <a:xfrm>
            <a:off x="1350498" y="2475913"/>
            <a:ext cx="9158068" cy="4382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38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9067F-8468-4516-B83C-F72482AB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0677"/>
            <a:ext cx="11929403" cy="13223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Поширеність неметалічних елементів у природі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FF72F-3972-401A-AFC0-5F7939EB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6063175"/>
            <a:ext cx="9133325" cy="794825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Атомні частки елементів у літосфері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04B174-0871-46A7-8FFA-E224A7647F52}"/>
              </a:ext>
            </a:extLst>
          </p:cNvPr>
          <p:cNvPicPr/>
          <p:nvPr/>
        </p:nvPicPr>
        <p:blipFill rotWithShape="1">
          <a:blip r:embed="rId2"/>
          <a:srcRect l="41861" t="39592" r="32617" b="47460"/>
          <a:stretch/>
        </p:blipFill>
        <p:spPr bwMode="auto">
          <a:xfrm>
            <a:off x="1069145" y="1744394"/>
            <a:ext cx="10381957" cy="4009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69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10FFED6-18B6-4C2A-BCD3-17FFE1D79FC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6611" t="21415" r="29505" b="57420"/>
          <a:stretch/>
        </p:blipFill>
        <p:spPr bwMode="auto">
          <a:xfrm>
            <a:off x="0" y="1406768"/>
            <a:ext cx="12192000" cy="4009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829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4DE2BF-B08B-4C87-A1A6-BC3596A7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5303520"/>
            <a:ext cx="11788727" cy="1554480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Атомні частки найпоширеніших неметалічних елементів в атмосфері Сонця.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Легенда: 1 - Н; 2 - Не; 3 - О; 4 - N; 5 - Si; 6 - S; 7 –С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D9E67-0E01-4A68-A197-D25EB234531E}"/>
              </a:ext>
            </a:extLst>
          </p:cNvPr>
          <p:cNvPicPr/>
          <p:nvPr/>
        </p:nvPicPr>
        <p:blipFill rotWithShape="1">
          <a:blip r:embed="rId2"/>
          <a:srcRect l="30812" t="44842" r="42577" b="33844"/>
          <a:stretch/>
        </p:blipFill>
        <p:spPr bwMode="auto">
          <a:xfrm>
            <a:off x="0" y="295422"/>
            <a:ext cx="12191999" cy="4632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27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DF5230-AA2B-49CD-AC9C-E719FB5C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5289452"/>
            <a:ext cx="11859064" cy="1419274"/>
          </a:xfrm>
        </p:spPr>
        <p:txBody>
          <a:bodyPr>
            <a:norm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Неметалічні та металічні елементи в організмі людини. Їхні атоми здатні утворювати зв’язки різних типів, що й зумовлює наявність в організмах великого числа найрізноманітніших біомолекул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EAE96-4A33-4179-9531-1AD68AD101A4}"/>
              </a:ext>
            </a:extLst>
          </p:cNvPr>
          <p:cNvPicPr/>
          <p:nvPr/>
        </p:nvPicPr>
        <p:blipFill rotWithShape="1">
          <a:blip r:embed="rId2"/>
          <a:srcRect l="30190" t="39860" r="42888" b="31906"/>
          <a:stretch/>
        </p:blipFill>
        <p:spPr bwMode="auto">
          <a:xfrm>
            <a:off x="970671" y="0"/>
            <a:ext cx="10241280" cy="5289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95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87193-5D9E-4E43-976A-D1004EED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82880"/>
            <a:ext cx="11859065" cy="78779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властивості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C22CAB-8B70-4D86-ADE4-1A7132A2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091311"/>
            <a:ext cx="9147393" cy="675248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молекул деяких неметалів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2E743-F99B-4AB7-A3D6-75F652910443}"/>
              </a:ext>
            </a:extLst>
          </p:cNvPr>
          <p:cNvPicPr/>
          <p:nvPr/>
        </p:nvPicPr>
        <p:blipFill rotWithShape="1">
          <a:blip r:embed="rId2"/>
          <a:srcRect l="51043" t="58406" r="32151" b="23601"/>
          <a:stretch/>
        </p:blipFill>
        <p:spPr bwMode="auto">
          <a:xfrm>
            <a:off x="1561514" y="759655"/>
            <a:ext cx="8947052" cy="5458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70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B3D666-6196-441D-AB05-1B0919BB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5809957"/>
            <a:ext cx="11746523" cy="942535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Зразки неметалів: а – хлор, б – червоний фосфор, в – бром, </a:t>
            </a:r>
          </a:p>
          <a:p>
            <a:pPr marL="0" indent="0">
              <a:buNone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г – йод, д – кисень рідкий, е – азот рідкий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E25D24-5C9B-41FA-9B12-19DB7D9A54D8}"/>
              </a:ext>
            </a:extLst>
          </p:cNvPr>
          <p:cNvPicPr/>
          <p:nvPr/>
        </p:nvPicPr>
        <p:blipFill rotWithShape="1">
          <a:blip r:embed="rId2"/>
          <a:srcRect l="33924" t="35154" r="35108" b="29692"/>
          <a:stretch/>
        </p:blipFill>
        <p:spPr bwMode="auto">
          <a:xfrm>
            <a:off x="703385" y="105507"/>
            <a:ext cx="10832123" cy="5704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90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17443C-5489-4127-8CF8-E13C6B43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5" y="5964703"/>
            <a:ext cx="11563643" cy="745586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Сублімація йоду (перехід із твердого у газоподібний стан)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CC4F6-B46B-4BC2-A08A-F6B8BE86CE1B}"/>
              </a:ext>
            </a:extLst>
          </p:cNvPr>
          <p:cNvPicPr/>
          <p:nvPr/>
        </p:nvPicPr>
        <p:blipFill rotWithShape="1">
          <a:blip r:embed="rId2"/>
          <a:srcRect l="35948" t="30725" r="53158" b="49899"/>
          <a:stretch/>
        </p:blipFill>
        <p:spPr bwMode="auto">
          <a:xfrm>
            <a:off x="1589649" y="0"/>
            <a:ext cx="9129933" cy="5964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828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9562B4-BBD2-46E7-98A5-D651C302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6077242"/>
            <a:ext cx="11619914" cy="729957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Плавлення сірки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E1C2C2-745F-4FCC-A45F-CB73CE79566A}"/>
              </a:ext>
            </a:extLst>
          </p:cNvPr>
          <p:cNvPicPr/>
          <p:nvPr/>
        </p:nvPicPr>
        <p:blipFill rotWithShape="1">
          <a:blip r:embed="rId2"/>
          <a:srcRect l="48864" t="31279" r="36819" b="49898"/>
          <a:stretch/>
        </p:blipFill>
        <p:spPr bwMode="auto">
          <a:xfrm>
            <a:off x="2391508" y="618978"/>
            <a:ext cx="7666891" cy="512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507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61BA57-7C7A-4D5D-A362-347872016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148776"/>
            <a:ext cx="11591778" cy="1709224"/>
          </a:xfrm>
        </p:spPr>
        <p:txBody>
          <a:bodyPr>
            <a:normAutofit fontScale="77500" lnSpcReduction="20000"/>
          </a:bodyPr>
          <a:lstStyle/>
          <a:p>
            <a:r>
              <a:rPr lang="uk-UA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Леткі сполуки неметалічних елементів із Гідрогеном. Кольором позначено кислотно-основний характер їх водних розчинів: </a:t>
            </a:r>
          </a:p>
          <a:p>
            <a:r>
              <a:rPr lang="uk-UA" sz="4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не виявляють кислотно-основні властивості, </a:t>
            </a:r>
            <a:r>
              <a:rPr lang="uk-UA" sz="41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виявляють основні властивості, </a:t>
            </a:r>
            <a:r>
              <a:rPr lang="uk-UA" sz="41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uk-UA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виявляють кислотні властивості.</a:t>
            </a: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5B6D4-AB3D-4A94-B5E1-7D38F5F2474C}"/>
              </a:ext>
            </a:extLst>
          </p:cNvPr>
          <p:cNvPicPr/>
          <p:nvPr/>
        </p:nvPicPr>
        <p:blipFill rotWithShape="1">
          <a:blip r:embed="rId2"/>
          <a:srcRect l="34080" t="19422" r="33084" b="55926"/>
          <a:stretch/>
        </p:blipFill>
        <p:spPr bwMode="auto">
          <a:xfrm>
            <a:off x="464234" y="-42202"/>
            <a:ext cx="11043138" cy="5190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32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DA496-0D76-42A6-9CD2-14E45F40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880"/>
            <a:ext cx="12027876" cy="6964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Порівняльна таблиця складу і властивостей кисню й озону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C68CEF9-E248-4CD4-84AD-F6DBA06F74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231" t="58515" r="30509" b="25225"/>
          <a:stretch/>
        </p:blipFill>
        <p:spPr bwMode="auto">
          <a:xfrm>
            <a:off x="464235" y="3868661"/>
            <a:ext cx="11408897" cy="2989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FC07D-E997-4C16-A72F-5529A49F4145}"/>
              </a:ext>
            </a:extLst>
          </p:cNvPr>
          <p:cNvPicPr/>
          <p:nvPr/>
        </p:nvPicPr>
        <p:blipFill rotWithShape="1">
          <a:blip r:embed="rId2"/>
          <a:srcRect l="30414" t="16940" r="30133" b="63080"/>
          <a:stretch/>
        </p:blipFill>
        <p:spPr bwMode="auto">
          <a:xfrm>
            <a:off x="436098" y="879323"/>
            <a:ext cx="11437034" cy="2989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03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68DDE8E-C3FD-44B9-847C-9AF6A125D6F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1107" t="26236" r="32656" b="42680"/>
          <a:stretch/>
        </p:blipFill>
        <p:spPr bwMode="auto">
          <a:xfrm>
            <a:off x="436099" y="140677"/>
            <a:ext cx="11422966" cy="6569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73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0745C-C7D7-48E1-A90A-13054C50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98474"/>
            <a:ext cx="11929403" cy="80185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Порівняння електронегативностей неметалів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F7BDFCF-FDA0-4D67-92B5-AD25A444066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8913" t="29463" r="39025" b="64698"/>
          <a:stretch/>
        </p:blipFill>
        <p:spPr bwMode="auto">
          <a:xfrm>
            <a:off x="2841674" y="698151"/>
            <a:ext cx="6822831" cy="80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E2E1A3-2768-46D6-8C65-7AFE9056A508}"/>
              </a:ext>
            </a:extLst>
          </p:cNvPr>
          <p:cNvPicPr/>
          <p:nvPr/>
        </p:nvPicPr>
        <p:blipFill rotWithShape="1">
          <a:blip r:embed="rId3"/>
          <a:srcRect l="23654" t="22421" r="10676" b="12807"/>
          <a:stretch/>
        </p:blipFill>
        <p:spPr bwMode="auto">
          <a:xfrm>
            <a:off x="0" y="1500010"/>
            <a:ext cx="12191999" cy="535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51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4CD86EA-3EB3-4959-AD83-7A5650767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53862"/>
              </p:ext>
            </p:extLst>
          </p:nvPr>
        </p:nvGraphicFramePr>
        <p:xfrm>
          <a:off x="0" y="0"/>
          <a:ext cx="12192001" cy="6989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3711696485"/>
                    </a:ext>
                  </a:extLst>
                </a:gridCol>
                <a:gridCol w="3817738">
                  <a:extLst>
                    <a:ext uri="{9D8B030D-6E8A-4147-A177-3AD203B41FA5}">
                      <a16:colId xmlns:a16="http://schemas.microsoft.com/office/drawing/2014/main" val="4269638479"/>
                    </a:ext>
                  </a:extLst>
                </a:gridCol>
                <a:gridCol w="1598324">
                  <a:extLst>
                    <a:ext uri="{9D8B030D-6E8A-4147-A177-3AD203B41FA5}">
                      <a16:colId xmlns:a16="http://schemas.microsoft.com/office/drawing/2014/main" val="941424975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342138763"/>
                    </a:ext>
                  </a:extLst>
                </a:gridCol>
                <a:gridCol w="3666979">
                  <a:extLst>
                    <a:ext uri="{9D8B030D-6E8A-4147-A177-3AD203B41FA5}">
                      <a16:colId xmlns:a16="http://schemas.microsoft.com/office/drawing/2014/main" val="932764428"/>
                    </a:ext>
                  </a:extLst>
                </a:gridCol>
              </a:tblGrid>
              <a:tr h="70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кристалічних граток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зв’язку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Приклади речовин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 властивості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88402"/>
                  </a:ext>
                </a:extLst>
              </a:tr>
              <a:tr h="2134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кристалічних граток знаходяться полярні або неполярні молекули, зв’язані між собою слабкими силами електростатичного притягання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Вода, амоніак, більшість органічних сполук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Невисокі температури плавлення й кипіння, нетверді, діелектрики, розчинні (з полярним типом зв’язку) і нерозчинні (з неполярним типом зв’язку), гази або рідини за кімнатної температури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19164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атомних кристалічних граток розміщені атоми, зв’язані між собою спільними електронними парами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неполярний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Алмаз, кремній, силіцій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 або напівпровідники, нерозчинні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79735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йонних кристалічних граток почергово розташовані позитивно й негативно заряджені йони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солей, оксидів, основ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діелектрики, у водних розчинах і розплавах – провідники, 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256641"/>
                  </a:ext>
                </a:extLst>
              </a:tr>
              <a:tr h="118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металічних кристалічних граток поряд із нейтральними атомами розміщаються заряджені йони металів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Метали, сплави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Різні температури плавлення й кипіння, переважно високі, тверді, пластичні, провідники, нерозчинні у воді</a:t>
                      </a:r>
                      <a:endParaRPr lang="ru-RU" sz="17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32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4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689BB96-DD84-4277-973B-CAD6C0631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1"/>
            <a:ext cx="12304542" cy="6972364"/>
          </a:xfrm>
        </p:spPr>
      </p:pic>
    </p:spTree>
    <p:extLst>
      <p:ext uri="{BB962C8B-B14F-4D97-AF65-F5344CB8AC3E}">
        <p14:creationId xmlns:p14="http://schemas.microsoft.com/office/powerpoint/2010/main" val="400471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0D6C8-B0F1-4B4E-A6EC-A6B3817A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7"/>
            <a:ext cx="12192000" cy="14661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Особливості будови електронної оболонки атомів та місце в Періодичній системі</a:t>
            </a:r>
            <a:br>
              <a:rPr lang="ru-RU" dirty="0"/>
            </a:br>
            <a:endParaRPr lang="ru-RU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996159-FC4C-4CE7-B89F-BDAB7E71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392703"/>
            <a:ext cx="11521440" cy="5324620"/>
          </a:xfrm>
        </p:spPr>
        <p:txBody>
          <a:bodyPr>
            <a:norm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Порівняно з металічними елементами неметалічних існує значно менше — </a:t>
            </a:r>
          </a:p>
          <a:p>
            <a:pPr marL="0" indent="0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лише 25 із відомих на сьогодні 118 елементів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 ці 25 неметалічних елементів відрізняються за властивостями.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Так, сім із них — </a:t>
            </a: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Бор, Силіцій, Германій, Арсен, Стибій, Телур, Астат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за рекомендацією IUPAC називають </a:t>
            </a: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напівметалічними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оскільки їм притаманні певні властивості металічних елементів: 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утворені ними прості речовини мають металічний блиск,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хоча й невеликою мірою, але проводять електричний струм,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деякі з них витісняють водень із кислот або утворюють катіони.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7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A93FDB1-2BE2-4E44-9F64-72585FC2E7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413" t="23157" r="29816" b="424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14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E51AB-2335-4094-84DA-0D476113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03" y="5795889"/>
            <a:ext cx="11802794" cy="942534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зовнішнього енергетичного рівня атомів неметалічних елементів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079048B-BB2D-4CA5-B9CE-FD608658503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567" t="31126" r="29350" b="44472"/>
          <a:stretch/>
        </p:blipFill>
        <p:spPr bwMode="auto">
          <a:xfrm>
            <a:off x="0" y="0"/>
            <a:ext cx="12192000" cy="5641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686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A54B80-54ED-41E5-B348-8911F5D6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5838092"/>
            <a:ext cx="11830930" cy="914400"/>
          </a:xfrm>
        </p:spPr>
        <p:txBody>
          <a:bodyPr>
            <a:normAutofit fontScale="85000" lnSpcReduction="20000"/>
          </a:bodyPr>
          <a:lstStyle/>
          <a:p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Назви 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неметалів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неметалічних елементів за сучасною українською хімічною номенклатурою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FC455-FCBE-4320-9037-4C1DC1D32BC2}"/>
              </a:ext>
            </a:extLst>
          </p:cNvPr>
          <p:cNvPicPr/>
          <p:nvPr/>
        </p:nvPicPr>
        <p:blipFill rotWithShape="1">
          <a:blip r:embed="rId2"/>
          <a:srcRect l="30245" t="46207" r="30667" b="21118"/>
          <a:stretch/>
        </p:blipFill>
        <p:spPr bwMode="auto">
          <a:xfrm>
            <a:off x="0" y="0"/>
            <a:ext cx="12191999" cy="5725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16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C0D71-C5CA-40B9-BA6A-DCE587F6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5824025"/>
            <a:ext cx="11887200" cy="928467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Напрямки зростання радіусів атомів хімічних елементів головних підгруп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DBB049-D87E-4C86-B7FF-D2750FFED5BF}"/>
              </a:ext>
            </a:extLst>
          </p:cNvPr>
          <p:cNvPicPr/>
          <p:nvPr/>
        </p:nvPicPr>
        <p:blipFill rotWithShape="1">
          <a:blip r:embed="rId2"/>
          <a:srcRect l="36103" t="10458" r="34330" b="53187"/>
          <a:stretch/>
        </p:blipFill>
        <p:spPr bwMode="auto">
          <a:xfrm>
            <a:off x="1927274" y="0"/>
            <a:ext cx="8806375" cy="582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3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33C0-7085-4304-A4DE-B8B47177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1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Заповніть таблицю: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C96620-61A9-47F6-AEE2-854F97E1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5641145"/>
            <a:ext cx="11971606" cy="1097279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Закономірності зміни властивостей неметалічних елементів зі зростанням їхнього протонного числа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9F2B8-3F12-40F7-8629-9AEC920033EA}"/>
              </a:ext>
            </a:extLst>
          </p:cNvPr>
          <p:cNvPicPr/>
          <p:nvPr/>
        </p:nvPicPr>
        <p:blipFill rotWithShape="1">
          <a:blip r:embed="rId2"/>
          <a:srcRect l="29256" t="42331" r="33396" b="35010"/>
          <a:stretch/>
        </p:blipFill>
        <p:spPr bwMode="auto">
          <a:xfrm>
            <a:off x="295422" y="520505"/>
            <a:ext cx="11577710" cy="496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1151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510</Words>
  <Application>Microsoft Office PowerPoint</Application>
  <PresentationFormat>Широкий екран</PresentationFormat>
  <Paragraphs>55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Неметали.  Загальна характеристика неметалів. Фізичні властивості. </vt:lpstr>
      <vt:lpstr>Презентація PowerPoint</vt:lpstr>
      <vt:lpstr>Презентація PowerPoint</vt:lpstr>
      <vt:lpstr>1. Особливості будови електронної оболонки атомів та місце в Періодичній системі </vt:lpstr>
      <vt:lpstr>Презентація PowerPoint</vt:lpstr>
      <vt:lpstr>Будова зовнішнього енергетичного рівня атомів неметалічних елементів </vt:lpstr>
      <vt:lpstr>Презентація PowerPoint</vt:lpstr>
      <vt:lpstr>Презентація PowerPoint</vt:lpstr>
      <vt:lpstr>Заповніть таблицю: </vt:lpstr>
      <vt:lpstr>2. Поширеність неметалічних елементів у природі  </vt:lpstr>
      <vt:lpstr>Презентація PowerPoint</vt:lpstr>
      <vt:lpstr>Презентація PowerPoint</vt:lpstr>
      <vt:lpstr>Презентація PowerPoint</vt:lpstr>
      <vt:lpstr>3. Фізичні властивості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Порівняльна таблиця складу і властивостей кисню й озону </vt:lpstr>
      <vt:lpstr>Порівняння електронегативностей неметалів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Таня</cp:lastModifiedBy>
  <cp:revision>24</cp:revision>
  <dcterms:created xsi:type="dcterms:W3CDTF">2019-11-05T15:30:52Z</dcterms:created>
  <dcterms:modified xsi:type="dcterms:W3CDTF">2019-12-08T16:34:07Z</dcterms:modified>
</cp:coreProperties>
</file>