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5" r:id="rId4"/>
    <p:sldId id="273" r:id="rId5"/>
    <p:sldId id="276" r:id="rId6"/>
    <p:sldId id="258" r:id="rId7"/>
    <p:sldId id="271" r:id="rId8"/>
    <p:sldId id="272" r:id="rId9"/>
    <p:sldId id="269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57" r:id="rId19"/>
    <p:sldId id="270" r:id="rId20"/>
    <p:sldId id="280" r:id="rId21"/>
    <p:sldId id="267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FB3"/>
    <a:srgbClr val="E2C5FF"/>
    <a:srgbClr val="CC99FF"/>
    <a:srgbClr val="CCECFF"/>
    <a:srgbClr val="FF8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5" autoAdjust="0"/>
  </p:normalViewPr>
  <p:slideViewPr>
    <p:cSldViewPr>
      <p:cViewPr>
        <p:scale>
          <a:sx n="90" d="100"/>
          <a:sy n="90" d="100"/>
        </p:scale>
        <p:origin x="-51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6781800" cy="194421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Фізичні основи ядерної енергетики</a:t>
            </a:r>
            <a:r>
              <a:rPr lang="uk-UA" sz="28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ядерна енергетика та екологія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435227" cy="332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F:\фізика\ядерна енергетика\41d2f55ee546368224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48680"/>
            <a:ext cx="1979712" cy="1603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43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286" y="188640"/>
            <a:ext cx="8229600" cy="9144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Запорізька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АЕС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84" y="1547085"/>
            <a:ext cx="6371778" cy="4778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25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144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Запорізька</a:t>
            </a:r>
            <a:r>
              <a:rPr lang="en-US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АЕС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16433964"/>
              </p:ext>
            </p:extLst>
          </p:nvPr>
        </p:nvGraphicFramePr>
        <p:xfrm>
          <a:off x="683568" y="1628800"/>
          <a:ext cx="7859216" cy="453650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29608"/>
                <a:gridCol w="3929608"/>
              </a:tblGrid>
              <a:tr h="75608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Місцезнаходження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Украї</a:t>
                      </a:r>
                      <a:r>
                        <a:rPr lang="en-US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Запорізька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 область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Початок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будівництва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квітня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1981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Початок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експлуатації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9 листопада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1984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Організація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ДП НАЕК 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Енергоатом</a:t>
                      </a:r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</a:tr>
              <a:tr h="43204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Технічні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параметри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Кількість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енергоблоків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</a:txBody>
                  <a:tcPr>
                    <a:solidFill>
                      <a:srgbClr val="FF896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Тип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реакторів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ВВЕР-1000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Реакторів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експлуатації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5 (4й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енергоблок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на плановому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ремонті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>
                    <a:solidFill>
                      <a:srgbClr val="FF896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Генеруюча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потужність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896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6000 МВт</a:t>
                      </a:r>
                    </a:p>
                  </a:txBody>
                  <a:tcPr>
                    <a:solidFill>
                      <a:srgbClr val="FF896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1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898" y="188640"/>
            <a:ext cx="8532440" cy="62636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Південно-українська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АЕС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7" y="1628800"/>
            <a:ext cx="8254432" cy="468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39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13576" cy="62636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Південно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українська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АЕС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788725"/>
              </p:ext>
            </p:extLst>
          </p:nvPr>
        </p:nvGraphicFramePr>
        <p:xfrm>
          <a:off x="467544" y="1628800"/>
          <a:ext cx="8229600" cy="42062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effectLst/>
                        </a:rPr>
                        <a:t>Місцезнаходження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 err="1">
                          <a:effectLst/>
                        </a:rPr>
                        <a:t>Україна</a:t>
                      </a:r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 err="1">
                          <a:effectLst/>
                        </a:rPr>
                        <a:t>Миколаївська</a:t>
                      </a:r>
                      <a:r>
                        <a:rPr lang="ru-RU" u="none" strike="noStrike" dirty="0">
                          <a:effectLst/>
                        </a:rPr>
                        <a:t> область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effectLst/>
                        </a:rPr>
                        <a:t>Початок </a:t>
                      </a:r>
                      <a:r>
                        <a:rPr lang="ru-RU" sz="2000" b="1" dirty="0" err="1">
                          <a:effectLst/>
                        </a:rPr>
                        <a:t>будівництва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effectLst/>
                        </a:rPr>
                        <a:t>1975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effectLst/>
                        </a:rPr>
                        <a:t>Початок </a:t>
                      </a:r>
                      <a:r>
                        <a:rPr lang="ru-RU" sz="2000" b="1" dirty="0" err="1">
                          <a:effectLst/>
                        </a:rPr>
                        <a:t>експлуатації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effectLst/>
                        </a:rPr>
                        <a:t>1982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effectLst/>
                        </a:rPr>
                        <a:t>Організація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ДП НАЕК </a:t>
                      </a:r>
                      <a:r>
                        <a:rPr lang="ru-RU" u="none" strike="noStrike" dirty="0">
                          <a:effectLst/>
                        </a:rPr>
                        <a:t>«</a:t>
                      </a:r>
                      <a:r>
                        <a:rPr lang="ru-RU" u="none" strike="noStrike" dirty="0" err="1">
                          <a:effectLst/>
                        </a:rPr>
                        <a:t>Енергоатом</a:t>
                      </a:r>
                      <a:r>
                        <a:rPr lang="ru-RU" u="none" strike="noStrike" dirty="0">
                          <a:effectLst/>
                        </a:rPr>
                        <a:t>»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dirty="0" err="1">
                          <a:effectLst/>
                        </a:rPr>
                        <a:t>Технічні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параметри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effectLst/>
                        </a:rPr>
                        <a:t>Кількість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енергоблоків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effectLst/>
                        </a:rPr>
                        <a:t>Будується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енергоблоків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0</a:t>
                      </a:r>
                      <a:endParaRPr lang="ru-RU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effectLst/>
                        </a:rPr>
                        <a:t>Тип </a:t>
                      </a:r>
                      <a:r>
                        <a:rPr lang="ru-RU" sz="2000" b="1" dirty="0" err="1">
                          <a:effectLst/>
                        </a:rPr>
                        <a:t>реакторів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effectLst/>
                        </a:rPr>
                        <a:t>ВВЕР-1000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effectLst/>
                        </a:rPr>
                        <a:t>Реакторів</a:t>
                      </a:r>
                      <a:r>
                        <a:rPr lang="ru-RU" sz="2000" b="1" dirty="0">
                          <a:effectLst/>
                        </a:rPr>
                        <a:t> в </a:t>
                      </a:r>
                      <a:r>
                        <a:rPr lang="ru-RU" sz="2000" b="1" dirty="0" err="1">
                          <a:effectLst/>
                        </a:rPr>
                        <a:t>експлуатації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effectLst/>
                        </a:rPr>
                        <a:t>Генеруюча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err="1">
                          <a:effectLst/>
                        </a:rPr>
                        <a:t>потужність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3000 МВт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B3FFB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5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81" y="188640"/>
            <a:ext cx="8856984" cy="64807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Рівненська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атомна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електростанція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275851" cy="470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12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88832" cy="64807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Рівненська </a:t>
            </a:r>
            <a:r>
              <a:rPr lang="uk-UA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АЕС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635202"/>
              </p:ext>
            </p:extLst>
          </p:nvPr>
        </p:nvGraphicFramePr>
        <p:xfrm>
          <a:off x="395536" y="1556792"/>
          <a:ext cx="8191344" cy="46891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095672"/>
                <a:gridCol w="4095672"/>
              </a:tblGrid>
              <a:tr h="83885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Місце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знаходження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Україна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Рівненська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область</a:t>
                      </a:r>
                      <a:endParaRPr lang="en-US" sz="16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</a:tr>
              <a:tr h="375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Початок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будівництва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 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червня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1973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</a:tr>
              <a:tr h="939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Початок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експлуатації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1980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(1ий та 2ий)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1986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(3-ій)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2004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(4-ий)</a:t>
                      </a: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</a:tr>
              <a:tr h="375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Організація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ДП НАЕК 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Енергоатом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</a:tr>
              <a:tr h="37563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Технічні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параметри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Кількість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енергоблоків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</a:tr>
              <a:tr h="657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Тип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реакторів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 — ВВЕР-440,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 — 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ВВЕР-1000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</a:tr>
              <a:tr h="375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Реакторів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експлуатації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</a:tr>
              <a:tr h="375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Генеруюча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потужність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2835 МВт</a:t>
                      </a:r>
                    </a:p>
                  </a:txBody>
                  <a:tcPr marL="83814" marR="83814" marT="41907" marB="41907">
                    <a:solidFill>
                      <a:srgbClr val="E2C5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18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92" y="116632"/>
            <a:ext cx="8784976" cy="93610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Хмельницька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атомна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електростанція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0" y="1484784"/>
            <a:ext cx="8700120" cy="3980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55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038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Хмельницька </a:t>
            </a:r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АЕС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97895"/>
              </p:ext>
            </p:extLst>
          </p:nvPr>
        </p:nvGraphicFramePr>
        <p:xfrm>
          <a:off x="498633" y="1582242"/>
          <a:ext cx="8146734" cy="44713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073367"/>
                <a:gridCol w="4073367"/>
              </a:tblGrid>
              <a:tr h="90519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Місцезнаходження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Україна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Хмельницька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область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Нетішин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Початок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будівництва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 </a:t>
                      </a: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січня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Початок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експлуатації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 </a:t>
                      </a: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грудня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1987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Організація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ДП НАЕК "</a:t>
                      </a:r>
                      <a:r>
                        <a:rPr lang="ru-RU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Енергоатом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  <a:tr h="36207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Технічні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параметри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07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Кількість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енергоблоків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Будується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енергоблоків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Тип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реакторів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ВВЕР-1000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Реакторів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експлуатації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Генеруюча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потужність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2000 Мвт</a:t>
                      </a:r>
                    </a:p>
                  </a:txBody>
                  <a:tcPr marL="90519" marR="90519" marT="45260" marB="45260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4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Атомні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електростанції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у </a:t>
            </a:r>
            <a:r>
              <a:rPr lang="en-US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світі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427846" cy="329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3" t="54529" r="8020" b="38538"/>
          <a:stretch/>
        </p:blipFill>
        <p:spPr bwMode="auto">
          <a:xfrm>
            <a:off x="208484" y="4581128"/>
            <a:ext cx="5350659" cy="94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3" t="61462" r="8020" b="32161"/>
          <a:stretch/>
        </p:blipFill>
        <p:spPr bwMode="auto">
          <a:xfrm>
            <a:off x="3203848" y="5661247"/>
            <a:ext cx="5667282" cy="92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2160" y="357166"/>
            <a:ext cx="81275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Виробництво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електроенергії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Картинки по запросу &quot;виробництво електроенергії в світі графі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1" y="2060848"/>
            <a:ext cx="57626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6930"/>
            <a:ext cx="2254687" cy="454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34400" cy="758952"/>
          </a:xfrm>
        </p:spPr>
        <p:txBody>
          <a:bodyPr>
            <a:normAutofit/>
          </a:bodyPr>
          <a:lstStyle/>
          <a:p>
            <a:r>
              <a:rPr lang="uk-UA" sz="28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Ланцюгова ядерна реакція поділу </a:t>
            </a:r>
            <a:endParaRPr lang="uk-UA" sz="280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397896"/>
          </a:xfrm>
        </p:spPr>
        <p:txBody>
          <a:bodyPr/>
          <a:lstStyle/>
          <a:p>
            <a:r>
              <a:rPr lang="ru-RU" sz="2000" i="1"/>
              <a:t>Ланцюгова ядерна реакція супроводжується виділенням </a:t>
            </a:r>
            <a:r>
              <a:rPr lang="ru-RU" sz="2000" i="1" smtClean="0"/>
              <a:t>величезної </a:t>
            </a:r>
            <a:r>
              <a:rPr lang="uk-UA" sz="2000" i="1" smtClean="0"/>
              <a:t>кількості </a:t>
            </a:r>
            <a:r>
              <a:rPr lang="uk-UA" sz="2000" b="1" i="1" smtClean="0"/>
              <a:t>енергії.</a:t>
            </a:r>
          </a:p>
          <a:p>
            <a:r>
              <a:rPr lang="uk-UA" sz="2000" i="1"/>
              <a:t>П</a:t>
            </a:r>
            <a:r>
              <a:rPr lang="uk-UA" sz="2000" i="1" smtClean="0"/>
              <a:t>ід </a:t>
            </a:r>
            <a:r>
              <a:rPr lang="uk-UA" sz="2000" i="1"/>
              <a:t>час </a:t>
            </a:r>
            <a:r>
              <a:rPr lang="uk-UA" sz="2000" i="1" smtClean="0"/>
              <a:t>поділу </a:t>
            </a:r>
            <a:r>
              <a:rPr lang="ru-RU" sz="2000" i="1" smtClean="0"/>
              <a:t>одного </a:t>
            </a:r>
            <a:r>
              <a:rPr lang="ru-RU" sz="2000" i="1"/>
              <a:t>ядра Урану-235 (містить </a:t>
            </a:r>
            <a:r>
              <a:rPr lang="ru-RU" sz="2000"/>
              <a:t>235 </a:t>
            </a:r>
            <a:r>
              <a:rPr lang="ru-RU" sz="2000" i="1"/>
              <a:t>нуклонів) вивільняється </a:t>
            </a:r>
            <a:r>
              <a:rPr lang="ru-RU" sz="2000" i="1" smtClean="0"/>
              <a:t>близько </a:t>
            </a:r>
            <a:r>
              <a:rPr lang="uk-UA" sz="2000" smtClean="0"/>
              <a:t>200 </a:t>
            </a:r>
            <a:r>
              <a:rPr lang="uk-UA" sz="2000"/>
              <a:t>МеВ </a:t>
            </a:r>
            <a:r>
              <a:rPr lang="uk-UA" sz="2000" i="1" smtClean="0"/>
              <a:t>енергії.</a:t>
            </a:r>
            <a:endParaRPr lang="uk-UA" sz="2000" b="1" i="1" smtClean="0"/>
          </a:p>
          <a:p>
            <a:endParaRPr lang="uk-UA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59411"/>
            <a:ext cx="5256584" cy="32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2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6866" y="357166"/>
            <a:ext cx="86581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Ядерна енергетика та екологія 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6" y="1268760"/>
            <a:ext cx="8496944" cy="21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83" y="3645024"/>
            <a:ext cx="3379110" cy="253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6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32848" cy="64807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Перспективи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4725144"/>
            <a:ext cx="9001000" cy="180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Прогнози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енергетичної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можливих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варіантів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модернізації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ПЕК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засвідчують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2100 року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головними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джерелами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енергопостачання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стануть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АЕС та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поновлювані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частки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природного газу та особливо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вугілля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будуть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суттєво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меншими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896544" cy="293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7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вопрос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3257600" cy="32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К</a:t>
            </a:r>
            <a:r>
              <a:rPr lang="uk-UA" b="1" smtClean="0"/>
              <a:t>онтрольні </a:t>
            </a:r>
            <a:r>
              <a:rPr lang="uk-UA" b="1"/>
              <a:t>запитання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/>
              <a:t>1. </a:t>
            </a:r>
            <a:r>
              <a:rPr lang="ru-RU"/>
              <a:t>Які процеси відбуваються внаслідок поглинення нейтрона ядром Урану?</a:t>
            </a:r>
          </a:p>
          <a:p>
            <a:pPr marL="0" indent="0">
              <a:buNone/>
            </a:pPr>
            <a:r>
              <a:rPr lang="uk-UA" b="1"/>
              <a:t>2. </a:t>
            </a:r>
            <a:r>
              <a:rPr lang="uk-UA"/>
              <a:t>Опишіть механізм ланцюгової ядерної реакції. </a:t>
            </a:r>
            <a:r>
              <a:rPr lang="uk-UA" b="1"/>
              <a:t>3. </a:t>
            </a:r>
            <a:r>
              <a:rPr lang="uk-UA"/>
              <a:t>Чи може </a:t>
            </a:r>
            <a:r>
              <a:rPr lang="uk-UA" smtClean="0"/>
              <a:t>ланцюгова</a:t>
            </a:r>
            <a:r>
              <a:rPr lang="ru-RU" smtClean="0"/>
              <a:t>ядерна </a:t>
            </a:r>
            <a:r>
              <a:rPr lang="ru-RU"/>
              <a:t>реакція відбуватися в природному урані? Відповідь обґрунтуйте</a:t>
            </a:r>
            <a:r>
              <a:rPr lang="ru-RU" smtClean="0"/>
              <a:t>.</a:t>
            </a:r>
          </a:p>
          <a:p>
            <a:pPr marL="0" indent="0">
              <a:buNone/>
            </a:pPr>
            <a:r>
              <a:rPr lang="ru-RU" smtClean="0"/>
              <a:t> </a:t>
            </a:r>
            <a:r>
              <a:rPr lang="ru-RU" b="1"/>
              <a:t>4. </a:t>
            </a:r>
            <a:r>
              <a:rPr lang="ru-RU" smtClean="0"/>
              <a:t>Як побудований </a:t>
            </a:r>
            <a:r>
              <a:rPr lang="ru-RU"/>
              <a:t>ядерний реактор? Для чого призначені його основні елементи?</a:t>
            </a:r>
          </a:p>
          <a:p>
            <a:pPr marL="0" indent="0">
              <a:buNone/>
            </a:pPr>
            <a:r>
              <a:rPr lang="ru-RU" b="1"/>
              <a:t>5. </a:t>
            </a:r>
            <a:r>
              <a:rPr lang="ru-RU"/>
              <a:t>Як працює атомна електростанція?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960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latin typeface="+mn-lt"/>
              </a:rPr>
              <a:t>Домашнє завдання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1845734"/>
            <a:ext cx="8145706" cy="4023360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Підручник: Фізика 11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Стандарт. За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Є.В. Коршак , О.І. </a:t>
            </a:r>
            <a:r>
              <a:rPr lang="uk-UA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яшенко, В.Ф. Савченко:   </a:t>
            </a: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Опрацювати: 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74 - 75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 33 </a:t>
            </a:r>
            <a:r>
              <a:rPr lang="uk-UA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uk-UA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(розв'язати)</a:t>
            </a: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Розвязки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надіслати: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Viber, Telegram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1833" y="3154193"/>
            <a:ext cx="2166054" cy="1406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903609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Ядерний реактор</a:t>
            </a:r>
            <a:endParaRPr lang="uk-UA" sz="280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85928"/>
          </a:xfrm>
        </p:spPr>
        <p:txBody>
          <a:bodyPr>
            <a:normAutofit/>
          </a:bodyPr>
          <a:lstStyle/>
          <a:p>
            <a:pPr algn="just"/>
            <a:r>
              <a:rPr lang="uk-UA" sz="1600" i="1"/>
              <a:t>Ланцюгова реакція поділу, </a:t>
            </a:r>
            <a:r>
              <a:rPr lang="uk-UA" sz="1600" i="1" smtClean="0"/>
              <a:t>яка </a:t>
            </a:r>
            <a:r>
              <a:rPr lang="ru-RU" sz="1600" i="1" smtClean="0"/>
              <a:t>відбувається </a:t>
            </a:r>
            <a:r>
              <a:rPr lang="ru-RU" sz="1600" i="1"/>
              <a:t>в урані та деяких </a:t>
            </a:r>
            <a:r>
              <a:rPr lang="ru-RU" sz="1600" i="1" smtClean="0"/>
              <a:t>інших речовинах</a:t>
            </a:r>
            <a:r>
              <a:rPr lang="ru-RU" sz="1600" i="1"/>
              <a:t>, є основою для </a:t>
            </a:r>
            <a:r>
              <a:rPr lang="ru-RU" sz="1600" i="1" smtClean="0"/>
              <a:t>перетворення ядерної </a:t>
            </a:r>
            <a:r>
              <a:rPr lang="ru-RU" sz="1600" i="1"/>
              <a:t>енергії на теплову й електричну</a:t>
            </a:r>
            <a:r>
              <a:rPr lang="ru-RU" sz="1600" i="1" smtClean="0"/>
              <a:t>. </a:t>
            </a:r>
          </a:p>
          <a:p>
            <a:pPr algn="just"/>
            <a:r>
              <a:rPr lang="ru-RU" sz="1600" i="1" smtClean="0"/>
              <a:t>Під </a:t>
            </a:r>
            <a:r>
              <a:rPr lang="ru-RU" sz="1600" i="1"/>
              <a:t>час ланцюгової реакції </a:t>
            </a:r>
            <a:r>
              <a:rPr lang="ru-RU" sz="1600" i="1" smtClean="0"/>
              <a:t>безупинно з’являються </a:t>
            </a:r>
            <a:r>
              <a:rPr lang="ru-RU" sz="1600" i="1"/>
              <a:t>осколки поділу, які </a:t>
            </a:r>
            <a:r>
              <a:rPr lang="ru-RU" sz="1600" i="1" smtClean="0"/>
              <a:t>мають </a:t>
            </a:r>
            <a:r>
              <a:rPr lang="uk-UA" sz="1600" i="1" smtClean="0"/>
              <a:t>величезну </a:t>
            </a:r>
            <a:r>
              <a:rPr lang="uk-UA" sz="1600" i="1"/>
              <a:t>кінетичну енергію. </a:t>
            </a:r>
            <a:r>
              <a:rPr lang="uk-UA" sz="1600" i="1" smtClean="0"/>
              <a:t>Якщо </a:t>
            </a:r>
            <a:r>
              <a:rPr lang="ru-RU" sz="1600" i="1" smtClean="0"/>
              <a:t>урановий </a:t>
            </a:r>
            <a:r>
              <a:rPr lang="ru-RU" sz="1600" i="1"/>
              <a:t>стрижень занурити в </a:t>
            </a:r>
            <a:r>
              <a:rPr lang="ru-RU" sz="1600" i="1" smtClean="0"/>
              <a:t>теплоносій</a:t>
            </a:r>
            <a:r>
              <a:rPr lang="ru-RU" sz="1600" i="1"/>
              <a:t>, то осколки віддаватимуть </a:t>
            </a:r>
            <a:r>
              <a:rPr lang="ru-RU" sz="1600" i="1" smtClean="0"/>
              <a:t>йому свою </a:t>
            </a:r>
            <a:r>
              <a:rPr lang="ru-RU" sz="1600" i="1"/>
              <a:t>енергію. </a:t>
            </a:r>
            <a:r>
              <a:rPr lang="ru-RU" sz="1600" i="1" smtClean="0"/>
              <a:t>У </a:t>
            </a:r>
            <a:r>
              <a:rPr lang="ru-RU" sz="1600" i="1"/>
              <a:t>результаті </a:t>
            </a:r>
            <a:r>
              <a:rPr lang="ru-RU" sz="1600" i="1" smtClean="0"/>
              <a:t>теплоносій нагріється</a:t>
            </a:r>
            <a:r>
              <a:rPr lang="ru-RU" sz="1600" i="1"/>
              <a:t>. Саме так працює </a:t>
            </a:r>
            <a:r>
              <a:rPr lang="ru-RU" sz="1600" b="1" i="1" smtClean="0"/>
              <a:t>ядерний </a:t>
            </a:r>
            <a:r>
              <a:rPr lang="uk-UA" sz="1600" b="1" i="1" smtClean="0"/>
              <a:t>реактор.</a:t>
            </a:r>
            <a:endParaRPr lang="uk-UA" sz="1600" b="1" i="1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9422"/>
            <a:ext cx="2160240" cy="300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3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4536504" cy="4248472"/>
          </a:xfrm>
        </p:spPr>
        <p:txBody>
          <a:bodyPr>
            <a:noAutofit/>
          </a:bodyPr>
          <a:lstStyle/>
          <a:p>
            <a:r>
              <a:rPr lang="uk-UA" sz="1600" b="1" i="1" dirty="0" smtClean="0"/>
              <a:t>Ядерний реактор – пристрій, в якому здійснюється керована ланцюгова ядерна реакція, що супроводжується виділенням енергії</a:t>
            </a:r>
            <a:r>
              <a:rPr lang="uk-UA" sz="1600" b="1" i="1" smtClean="0"/>
              <a:t>. </a:t>
            </a:r>
          </a:p>
          <a:p>
            <a:endParaRPr lang="uk-UA" sz="1600" b="1" i="1" dirty="0" smtClean="0"/>
          </a:p>
          <a:p>
            <a:r>
              <a:rPr lang="uk-UA" sz="1600" dirty="0" smtClean="0"/>
              <a:t>Перший ядерний реактор побудовано  в США (1942) під керівництвом </a:t>
            </a:r>
            <a:r>
              <a:rPr lang="uk-UA" sz="1600" dirty="0" err="1" smtClean="0"/>
              <a:t>Енріко</a:t>
            </a:r>
            <a:r>
              <a:rPr lang="uk-UA" sz="1600" dirty="0" smtClean="0"/>
              <a:t> </a:t>
            </a:r>
            <a:r>
              <a:rPr lang="uk-UA" sz="1600" smtClean="0"/>
              <a:t>Фермі.</a:t>
            </a:r>
          </a:p>
          <a:p>
            <a:endParaRPr lang="uk-UA" sz="1600" dirty="0" smtClean="0"/>
          </a:p>
          <a:p>
            <a:r>
              <a:rPr lang="uk-UA" sz="1600" dirty="0" smtClean="0"/>
              <a:t>У Європі перший ЯР запущений 25 грудня 1946 року в Москві під керівництвом </a:t>
            </a:r>
            <a:r>
              <a:rPr lang="uk-UA" sz="1600" dirty="0" err="1" smtClean="0"/>
              <a:t>Курчатова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pic>
        <p:nvPicPr>
          <p:cNvPr id="1026" name="Picture 2" descr="Enrico Fermi 1943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74244"/>
            <a:ext cx="2381250" cy="2952751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0/09/Kurchatov_1930th.jpeg/320px-Kurchatov_1930t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725444" cy="1944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74243"/>
            <a:ext cx="40238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Трішки історії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7992888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i="1"/>
              <a:t>Реакцію злиття легких ядер у важчі ядра, яка відбувається за дуже </a:t>
            </a:r>
            <a:r>
              <a:rPr lang="ru-RU" sz="1600" i="1" smtClean="0"/>
              <a:t>високих температур </a:t>
            </a:r>
            <a:r>
              <a:rPr lang="ru-RU" sz="1600" i="1"/>
              <a:t>(понад 107 °С) і супроводжується виділенням енергії, </a:t>
            </a:r>
            <a:r>
              <a:rPr lang="ru-RU" sz="1600" i="1" smtClean="0"/>
              <a:t>називають </a:t>
            </a:r>
            <a:r>
              <a:rPr lang="uk-UA" sz="1600" b="1" i="1" smtClean="0"/>
              <a:t>термоядерним </a:t>
            </a:r>
            <a:r>
              <a:rPr lang="uk-UA" sz="1600" b="1" i="1"/>
              <a:t>синтезом</a:t>
            </a:r>
            <a:r>
              <a:rPr lang="uk-UA" sz="1600" i="1" smtClean="0"/>
              <a:t>.</a:t>
            </a:r>
          </a:p>
          <a:p>
            <a:pPr marL="0" indent="0">
              <a:buNone/>
            </a:pPr>
            <a:endParaRPr lang="ru-RU" sz="1600" i="1" smtClean="0"/>
          </a:p>
          <a:p>
            <a:pPr marL="0" indent="0">
              <a:buNone/>
            </a:pPr>
            <a:r>
              <a:rPr lang="ru-RU" sz="1600" i="1" smtClean="0"/>
              <a:t>Термоядерні </a:t>
            </a:r>
            <a:r>
              <a:rPr lang="ru-RU" sz="1600" i="1"/>
              <a:t>реакції — це майже </a:t>
            </a:r>
            <a:r>
              <a:rPr lang="ru-RU" sz="1600" i="1" smtClean="0"/>
              <a:t>невичерпне </a:t>
            </a:r>
            <a:r>
              <a:rPr lang="ru-RU" sz="1600" i="1"/>
              <a:t>джерело енергії. Фізики вже </a:t>
            </a:r>
            <a:r>
              <a:rPr lang="ru-RU" sz="1600" i="1" smtClean="0"/>
              <a:t>навчилися створювати </a:t>
            </a:r>
            <a:r>
              <a:rPr lang="ru-RU" sz="1600" i="1"/>
              <a:t>умови для виникнення таких </a:t>
            </a:r>
            <a:r>
              <a:rPr lang="ru-RU" sz="1600" i="1" smtClean="0"/>
              <a:t>ре</a:t>
            </a:r>
            <a:r>
              <a:rPr lang="uk-UA" sz="1600" i="1" smtClean="0"/>
              <a:t>акцій, на атомних електростанціях (АЕС).</a:t>
            </a:r>
          </a:p>
          <a:p>
            <a:pPr marL="0" indent="0">
              <a:buNone/>
            </a:pPr>
            <a:endParaRPr lang="ru-RU" sz="1600" i="1" smtClean="0"/>
          </a:p>
          <a:p>
            <a:pPr marL="0" indent="0">
              <a:buNone/>
            </a:pPr>
            <a:r>
              <a:rPr lang="ru-RU" sz="1600" i="1"/>
              <a:t>Зараз в Україні працюють </a:t>
            </a:r>
            <a:r>
              <a:rPr lang="ru-RU" sz="1600" i="1" smtClean="0"/>
              <a:t>чотири </a:t>
            </a:r>
            <a:r>
              <a:rPr lang="uk-UA" sz="1600" i="1" smtClean="0"/>
              <a:t>атомні </a:t>
            </a:r>
            <a:r>
              <a:rPr lang="uk-UA" sz="1600" i="1"/>
              <a:t>електростанції </a:t>
            </a:r>
            <a:r>
              <a:rPr lang="uk-UA" sz="1600" i="1" smtClean="0"/>
              <a:t>загальною потужністю</a:t>
            </a:r>
            <a:r>
              <a:rPr lang="uk-UA" sz="1600" i="1"/>
              <a:t> </a:t>
            </a:r>
            <a:r>
              <a:rPr lang="ru-RU" sz="1600" i="1" smtClean="0"/>
              <a:t>13 </a:t>
            </a:r>
            <a:r>
              <a:rPr lang="ru-RU" sz="1600" i="1"/>
              <a:t>835 МВт, що забезпечує понад половину </a:t>
            </a:r>
            <a:r>
              <a:rPr lang="ru-RU" sz="1600" i="1" smtClean="0"/>
              <a:t>по</a:t>
            </a:r>
            <a:r>
              <a:rPr lang="uk-UA" sz="1600" i="1" smtClean="0"/>
              <a:t>треб </a:t>
            </a:r>
            <a:r>
              <a:rPr lang="uk-UA" sz="1600" i="1"/>
              <a:t>України в </a:t>
            </a:r>
            <a:r>
              <a:rPr lang="uk-UA" sz="1600" i="1" smtClean="0"/>
              <a:t>електроенергії.</a:t>
            </a:r>
            <a:endParaRPr lang="ru-RU" sz="1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74242"/>
            <a:ext cx="57727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Термоядерні реакції 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F:\фізика\ядерна енергетика\41d2f55ee546368224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0199" y="4581128"/>
            <a:ext cx="1979712" cy="1603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03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44816" cy="48235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Схема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роботи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АЕС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9" y="1628800"/>
            <a:ext cx="79181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01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ізика\ядерна енергетика\kae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556685" cy="55007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ізика\ядерна енергетика\1275472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8640"/>
            <a:ext cx="8358246" cy="61678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фізика\ядерна енергетика\new_map110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730802" cy="57864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240</TotalTime>
  <Words>543</Words>
  <Application>Microsoft Office PowerPoint</Application>
  <PresentationFormat>Экран (4:3)</PresentationFormat>
  <Paragraphs>121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Фізичні основи ядерної енергетики. ядерна енергетика та екологія</vt:lpstr>
      <vt:lpstr>Ланцюгова ядерна реакція поділу </vt:lpstr>
      <vt:lpstr>Ядерний реактор</vt:lpstr>
      <vt:lpstr>Презентация PowerPoint</vt:lpstr>
      <vt:lpstr>Презентация PowerPoint</vt:lpstr>
      <vt:lpstr>Схема роботи АЕС</vt:lpstr>
      <vt:lpstr>Презентация PowerPoint</vt:lpstr>
      <vt:lpstr>Презентация PowerPoint</vt:lpstr>
      <vt:lpstr>Презентация PowerPoint</vt:lpstr>
      <vt:lpstr>Запорізька АЕС</vt:lpstr>
      <vt:lpstr>Запорізька АЕС</vt:lpstr>
      <vt:lpstr>Південно-українська АЕС</vt:lpstr>
      <vt:lpstr>Південно- українська АЕС</vt:lpstr>
      <vt:lpstr>Рівненська атомна електростанція</vt:lpstr>
      <vt:lpstr>Рівненська АЕС</vt:lpstr>
      <vt:lpstr>Хмельницька атомна електростанція</vt:lpstr>
      <vt:lpstr>Хмельницька АЕС</vt:lpstr>
      <vt:lpstr>Атомні електростанції у світі</vt:lpstr>
      <vt:lpstr>Презентация PowerPoint</vt:lpstr>
      <vt:lpstr>Презентация PowerPoint</vt:lpstr>
      <vt:lpstr>Перспективи</vt:lpstr>
      <vt:lpstr>Контрольні запитання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Атомні електростанції України</dc:title>
  <dc:creator>Поліна Овчаренко</dc:creator>
  <cp:lastModifiedBy>_Заместитель по УПР</cp:lastModifiedBy>
  <cp:revision>22</cp:revision>
  <dcterms:modified xsi:type="dcterms:W3CDTF">2020-03-20T08:36:03Z</dcterms:modified>
</cp:coreProperties>
</file>