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hyperlink" Target="mailto:dimaslyut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332656"/>
            <a:ext cx="6952166" cy="1472184"/>
          </a:xfrm>
        </p:spPr>
        <p:txBody>
          <a:bodyPr/>
          <a:lstStyle/>
          <a:p>
            <a:r>
              <a:rPr lang="uk-UA" smtClean="0"/>
              <a:t>Розв</a:t>
            </a:r>
            <a:r>
              <a:rPr lang="en-US" smtClean="0"/>
              <a:t>’</a:t>
            </a:r>
            <a:r>
              <a:rPr lang="uk-UA" smtClean="0"/>
              <a:t>язування задач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941168"/>
            <a:ext cx="1440160" cy="1752600"/>
          </a:xfrm>
        </p:spPr>
        <p:txBody>
          <a:bodyPr/>
          <a:lstStyle/>
          <a:p>
            <a:r>
              <a:rPr lang="uk-UA" dirty="0" smtClean="0"/>
              <a:t>МШ - 13 </a:t>
            </a:r>
            <a:endParaRPr lang="uk-UA" dirty="0" smtClean="0"/>
          </a:p>
          <a:p>
            <a:r>
              <a:rPr lang="uk-UA" dirty="0" smtClean="0"/>
              <a:t>Фізика</a:t>
            </a:r>
            <a:endParaRPr lang="uk-UA" dirty="0"/>
          </a:p>
        </p:txBody>
      </p:sp>
      <p:pic>
        <p:nvPicPr>
          <p:cNvPr id="1026" name="Picture 2" descr="Картинки по запросу &quot;эйнштейн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166769"/>
            <a:ext cx="3391006" cy="425701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909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&quot;вопрос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852936"/>
            <a:ext cx="3861048" cy="3861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r>
              <a:rPr lang="uk-UA" smtClean="0"/>
              <a:t>Пройдіть тест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836712"/>
            <a:ext cx="7848872" cy="5904656"/>
          </a:xfrm>
        </p:spPr>
        <p:txBody>
          <a:bodyPr>
            <a:normAutofit fontScale="32500" lnSpcReduction="20000"/>
          </a:bodyPr>
          <a:lstStyle/>
          <a:p>
            <a:pPr marL="82296" indent="0">
              <a:buNone/>
            </a:pPr>
            <a:r>
              <a:rPr lang="uk-UA" sz="3400" b="1" dirty="0">
                <a:latin typeface="Times New Roman" pitchFamily="18" charset="0"/>
                <a:cs typeface="Times New Roman" pitchFamily="18" charset="0"/>
              </a:rPr>
              <a:t>1.    Укажіть розділ фізики, який вивчає рух тіл зі швидкостями, близькими до швидкості світла у вакуумі.</a:t>
            </a:r>
            <a:endParaRPr lang="uk-UA" sz="34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uk-UA" sz="3400" dirty="0" err="1">
                <a:latin typeface="Times New Roman" pitchFamily="18" charset="0"/>
                <a:cs typeface="Times New Roman" pitchFamily="18" charset="0"/>
              </a:rPr>
              <a:t>А   Хвильо</a:t>
            </a: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ва оптика              В   Релятивістська механіка</a:t>
            </a:r>
          </a:p>
          <a:p>
            <a:pPr marL="82296" indent="0">
              <a:buNone/>
            </a:pPr>
            <a:r>
              <a:rPr lang="uk-UA" sz="3400" dirty="0" err="1">
                <a:latin typeface="Times New Roman" pitchFamily="18" charset="0"/>
                <a:cs typeface="Times New Roman" pitchFamily="18" charset="0"/>
              </a:rPr>
              <a:t>Б   Кінематика                        Г    Релятивістсь</a:t>
            </a: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ка статика</a:t>
            </a:r>
          </a:p>
          <a:p>
            <a:pPr marL="82296" indent="0">
              <a:buNone/>
            </a:pPr>
            <a:r>
              <a:rPr lang="uk-UA" sz="3400" b="1" dirty="0">
                <a:latin typeface="Times New Roman" pitchFamily="18" charset="0"/>
                <a:cs typeface="Times New Roman" pitchFamily="18" charset="0"/>
              </a:rPr>
              <a:t>2.    Виберіть правильне твердження.</a:t>
            </a:r>
            <a:endParaRPr lang="uk-UA" sz="34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А Швидкість світла не змінюється при переході з одного середовища в інше</a:t>
            </a:r>
          </a:p>
          <a:p>
            <a:pPr marL="82296" indent="0">
              <a:buNone/>
            </a:pP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Б Швидкість світла у вакуумі змінюється залежно від руху джерела і приймача світла</a:t>
            </a:r>
          </a:p>
          <a:p>
            <a:pPr marL="82296" indent="0">
              <a:buNone/>
            </a:pP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В Швидкість світла у деяких середовищах більша, ніж у вакуумі</a:t>
            </a:r>
          </a:p>
          <a:p>
            <a:pPr marL="82296" indent="0">
              <a:buNone/>
            </a:pP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Г Швидкість світла у вакуумі </a:t>
            </a:r>
            <a:r>
              <a:rPr lang="uk-UA" sz="3400" dirty="0" err="1">
                <a:latin typeface="Times New Roman" pitchFamily="18" charset="0"/>
                <a:cs typeface="Times New Roman" pitchFamily="18" charset="0"/>
              </a:rPr>
              <a:t>—гранична</a:t>
            </a: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 швидкість поширення взаємодії</a:t>
            </a:r>
          </a:p>
          <a:p>
            <a:pPr marL="82296" indent="0">
              <a:buNone/>
            </a:pPr>
            <a:r>
              <a:rPr lang="uk-UA" sz="3400" b="1" dirty="0">
                <a:latin typeface="Times New Roman" pitchFamily="18" charset="0"/>
                <a:cs typeface="Times New Roman" pitchFamily="18" charset="0"/>
              </a:rPr>
              <a:t>3.    Як залежить час від збільшення швидкості системі відліку?</a:t>
            </a:r>
            <a:endParaRPr lang="uk-UA" sz="34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А Прискорює хід</a:t>
            </a:r>
          </a:p>
          <a:p>
            <a:pPr marL="82296" indent="0">
              <a:buNone/>
            </a:pP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Б Сповільнює хід</a:t>
            </a:r>
          </a:p>
          <a:p>
            <a:pPr marL="82296" indent="0">
              <a:buNone/>
            </a:pP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В  Не залежить</a:t>
            </a:r>
          </a:p>
          <a:p>
            <a:pPr marL="82296" indent="0">
              <a:buNone/>
            </a:pPr>
            <a:r>
              <a:rPr lang="uk-UA" sz="3400" dirty="0" err="1">
                <a:latin typeface="Times New Roman" pitchFamily="18" charset="0"/>
                <a:cs typeface="Times New Roman" pitchFamily="18" charset="0"/>
              </a:rPr>
              <a:t>Г   Сповільн</a:t>
            </a: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ює хід до досягнення системою відліку половини значення швидкості світла, а потім прискорює хід</a:t>
            </a:r>
          </a:p>
          <a:p>
            <a:pPr marL="82296" indent="0">
              <a:buNone/>
            </a:pPr>
            <a:r>
              <a:rPr lang="uk-UA" sz="3400" b="1" dirty="0">
                <a:latin typeface="Times New Roman" pitchFamily="18" charset="0"/>
                <a:cs typeface="Times New Roman" pitchFamily="18" charset="0"/>
              </a:rPr>
              <a:t>4.    Як залежать лінійні розміри тіла від швидкості руху системи відліку?</a:t>
            </a:r>
            <a:endParaRPr lang="uk-UA" sz="34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А Залежність експоненціальна</a:t>
            </a:r>
          </a:p>
          <a:p>
            <a:pPr marL="82296" indent="0">
              <a:buNone/>
            </a:pPr>
            <a:r>
              <a:rPr lang="uk-UA" sz="3400" dirty="0" err="1">
                <a:latin typeface="Times New Roman" pitchFamily="18" charset="0"/>
                <a:cs typeface="Times New Roman" pitchFamily="18" charset="0"/>
              </a:rPr>
              <a:t>Б  Залежніс</a:t>
            </a: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ть квадратична</a:t>
            </a:r>
          </a:p>
          <a:p>
            <a:pPr marL="82296" indent="0">
              <a:buNone/>
            </a:pPr>
            <a:r>
              <a:rPr lang="uk-UA" sz="3400" dirty="0" err="1">
                <a:latin typeface="Times New Roman" pitchFamily="18" charset="0"/>
                <a:cs typeface="Times New Roman" pitchFamily="18" charset="0"/>
              </a:rPr>
              <a:t>В  Зменшуєть</a:t>
            </a: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ся</a:t>
            </a:r>
          </a:p>
          <a:p>
            <a:pPr marL="82296" indent="0">
              <a:buNone/>
            </a:pPr>
            <a:r>
              <a:rPr lang="uk-UA" sz="3400" dirty="0" err="1">
                <a:latin typeface="Times New Roman" pitchFamily="18" charset="0"/>
                <a:cs typeface="Times New Roman" pitchFamily="18" charset="0"/>
              </a:rPr>
              <a:t>Г   Ліній</a:t>
            </a: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но збільшується</a:t>
            </a:r>
          </a:p>
          <a:p>
            <a:pPr marL="82296" indent="0">
              <a:buNone/>
            </a:pPr>
            <a:r>
              <a:rPr lang="uk-UA" sz="3400" b="1" dirty="0">
                <a:latin typeface="Times New Roman" pitchFamily="18" charset="0"/>
                <a:cs typeface="Times New Roman" pitchFamily="18" charset="0"/>
              </a:rPr>
              <a:t>8.    Що покладено в основу теорії відносності?</a:t>
            </a:r>
            <a:endParaRPr lang="uk-UA" sz="34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А Постулати, сформульовані Ньютоном</a:t>
            </a:r>
          </a:p>
          <a:p>
            <a:pPr marL="82296" indent="0">
              <a:buNone/>
            </a:pPr>
            <a:r>
              <a:rPr lang="uk-UA" sz="3400" dirty="0" err="1">
                <a:latin typeface="Times New Roman" pitchFamily="18" charset="0"/>
                <a:cs typeface="Times New Roman" pitchFamily="18" charset="0"/>
              </a:rPr>
              <a:t>Б   Постула</a:t>
            </a: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ти, сформульовані Бором</a:t>
            </a:r>
          </a:p>
          <a:p>
            <a:pPr marL="82296" indent="0">
              <a:buNone/>
            </a:pPr>
            <a:r>
              <a:rPr lang="uk-UA" sz="3400" dirty="0" err="1">
                <a:latin typeface="Times New Roman" pitchFamily="18" charset="0"/>
                <a:cs typeface="Times New Roman" pitchFamily="18" charset="0"/>
              </a:rPr>
              <a:t>В  Постула</a:t>
            </a: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ти, сформульовані Ейнштейном</a:t>
            </a:r>
          </a:p>
          <a:p>
            <a:pPr marL="82296" indent="0">
              <a:buNone/>
            </a:pPr>
            <a:r>
              <a:rPr lang="uk-UA" sz="3400" dirty="0" err="1">
                <a:latin typeface="Times New Roman" pitchFamily="18" charset="0"/>
                <a:cs typeface="Times New Roman" pitchFamily="18" charset="0"/>
              </a:rPr>
              <a:t>Г   Принц</a:t>
            </a: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ип відносності Галілея</a:t>
            </a:r>
          </a:p>
          <a:p>
            <a:pPr marL="82296" indent="0">
              <a:buNone/>
            </a:pPr>
            <a:r>
              <a:rPr lang="uk-UA" sz="3400" b="1" dirty="0">
                <a:latin typeface="Times New Roman" pitchFamily="18" charset="0"/>
                <a:cs typeface="Times New Roman" pitchFamily="18" charset="0"/>
              </a:rPr>
              <a:t>9.    Укажіть прізвище вченого, який уперше експериментально встановив, що швидкість світла не залежить від руху тіл, </a:t>
            </a:r>
            <a:r>
              <a:rPr lang="uk-UA" sz="3400" b="1" dirty="0" smtClean="0">
                <a:latin typeface="Times New Roman" pitchFamily="18" charset="0"/>
                <a:cs typeface="Times New Roman" pitchFamily="18" charset="0"/>
              </a:rPr>
              <a:t>які його </a:t>
            </a:r>
            <a:r>
              <a:rPr lang="uk-UA" sz="3400" b="1" dirty="0">
                <a:latin typeface="Times New Roman" pitchFamily="18" charset="0"/>
                <a:cs typeface="Times New Roman" pitchFamily="18" charset="0"/>
              </a:rPr>
              <a:t>випромінюють.</a:t>
            </a:r>
            <a:endParaRPr lang="uk-UA" sz="34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uk-UA" sz="3400" dirty="0" err="1">
                <a:latin typeface="Times New Roman" pitchFamily="18" charset="0"/>
                <a:cs typeface="Times New Roman" pitchFamily="18" charset="0"/>
              </a:rPr>
              <a:t>А  Альбе</a:t>
            </a: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рт Ейнштейн           В   Джеймс Максвелл</a:t>
            </a:r>
          </a:p>
          <a:p>
            <a:pPr marL="82296" indent="0">
              <a:buNone/>
            </a:pPr>
            <a:r>
              <a:rPr lang="uk-UA" sz="3400" dirty="0" err="1">
                <a:latin typeface="Times New Roman" pitchFamily="18" charset="0"/>
                <a:cs typeface="Times New Roman" pitchFamily="18" charset="0"/>
              </a:rPr>
              <a:t>Б   Альбе</a:t>
            </a: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рт Майкельсон        Г   Галілео Галілей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40731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Приклад розв</a:t>
            </a:r>
            <a:r>
              <a:rPr lang="en-US" smtClean="0"/>
              <a:t>’</a:t>
            </a:r>
            <a:r>
              <a:rPr lang="uk-UA" smtClean="0"/>
              <a:t>язування задачі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1800">
                <a:latin typeface="Times New Roman" pitchFamily="18" charset="0"/>
                <a:cs typeface="Times New Roman" pitchFamily="18" charset="0"/>
              </a:rPr>
              <a:t>Електрон і протон рухаються назустріч один одному відносно нерухомого спостерігача з швидкостями 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2·10</a:t>
            </a: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^</a:t>
            </a:r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2,5·10</a:t>
            </a:r>
            <a:r>
              <a:rPr lang="en-US" sz="1400" smtClean="0">
                <a:latin typeface="Times New Roman" pitchFamily="18" charset="0"/>
                <a:cs typeface="Times New Roman" pitchFamily="18" charset="0"/>
              </a:rPr>
              <a:t>^</a:t>
            </a:r>
            <a:r>
              <a:rPr lang="uk-UA" sz="120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>
                <a:latin typeface="Times New Roman" pitchFamily="18" charset="0"/>
                <a:cs typeface="Times New Roman" pitchFamily="18" charset="0"/>
              </a:rPr>
              <a:t>м/с. Знайти швидкість цих частинок одна відносно одної, виходячи з релятивістської і класичної формул додавання швидкостей. Результати порівняти.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063" y="2852936"/>
            <a:ext cx="7216410" cy="2495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425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Приклад розв</a:t>
            </a:r>
            <a:r>
              <a:rPr lang="en-US" smtClean="0"/>
              <a:t>’</a:t>
            </a:r>
            <a:r>
              <a:rPr lang="uk-UA" smtClean="0"/>
              <a:t>язування задачі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1800">
                <a:latin typeface="Times New Roman" pitchFamily="18" charset="0"/>
                <a:cs typeface="Times New Roman" pitchFamily="18" charset="0"/>
              </a:rPr>
              <a:t>Синхрофазоторон дає пучок протонів, швидкість яких дорівнює 0,99с. Знайти: 1) масу протонів; 2) зменшення розмірів протонів у напрямі їх руху; 3) час, з точки зору земного спостерігача, який відповідає проміжку часу в 1с, виміряному годинником, зв’язаним з протоном; 4) кінетичну енергію протона. Масу спокою протона вважати такою, що дорівнює 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1,67·10</a:t>
            </a:r>
            <a:r>
              <a:rPr lang="en-US" sz="1400" smtClean="0">
                <a:latin typeface="Times New Roman" pitchFamily="18" charset="0"/>
                <a:cs typeface="Times New Roman" pitchFamily="18" charset="0"/>
              </a:rPr>
              <a:t>^</a:t>
            </a: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40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uk-UA" sz="1800">
                <a:latin typeface="Times New Roman" pitchFamily="18" charset="0"/>
                <a:cs typeface="Times New Roman" pitchFamily="18" charset="0"/>
              </a:rPr>
              <a:t> кг.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513" y="3356992"/>
            <a:ext cx="7179394" cy="291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58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Приклад розв</a:t>
            </a:r>
            <a:r>
              <a:rPr lang="en-US"/>
              <a:t>’</a:t>
            </a:r>
            <a:r>
              <a:rPr lang="uk-UA"/>
              <a:t>язування задачі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75101"/>
            <a:ext cx="477202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850" y="1782633"/>
            <a:ext cx="43053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730054"/>
            <a:ext cx="8001000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4024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/>
              <a:t>Задачі для самостійного розв’язування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988840"/>
            <a:ext cx="7498080" cy="2413248"/>
          </a:xfrm>
        </p:spPr>
        <p:txBody>
          <a:bodyPr>
            <a:normAutofit lnSpcReduction="10000"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Маса рухомого електрона у 20 разів більша за його масу спокою. З якою швидкістю рухається цей електрон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При якій відносній швидкості руху тіла відбувається скорочення його довжини на 50%? </a:t>
            </a:r>
            <a:endParaRPr lang="uk-UA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341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>
                <a:latin typeface="+mn-lt"/>
              </a:rPr>
              <a:t>Домашнє завдання</a:t>
            </a:r>
            <a:endParaRPr lang="ru-RU" b="1" i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uk-UA" sz="20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Підручник: Фізика 10 </a:t>
            </a:r>
            <a:r>
              <a:rPr lang="uk-UA" sz="2000" b="1" u="sng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uk-UA" sz="20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Стандарт. За </a:t>
            </a:r>
            <a:r>
              <a:rPr lang="uk-UA" sz="2000" b="1" u="sng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редацією</a:t>
            </a:r>
            <a:r>
              <a:rPr lang="uk-UA" sz="20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В.Г. </a:t>
            </a:r>
            <a:r>
              <a:rPr lang="uk-UA" sz="2000" b="1" u="sng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Баряхтара</a:t>
            </a:r>
            <a:r>
              <a:rPr lang="uk-UA" sz="20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С.О. Довгого:   </a:t>
            </a:r>
          </a:p>
          <a:p>
            <a:r>
              <a:rPr lang="uk-UA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Повторити:  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uk-UA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Вправа </a:t>
            </a:r>
            <a:r>
              <a:rPr lang="uk-UA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uk-UA" b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uk-UA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3-4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(розв'язати)</a:t>
            </a: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язки 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надіслати: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dimaslyuta@gmail.com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пошта.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0660098440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Viber, Telegram</a:t>
            </a: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E:\Новая папка\картинки\WMF\VOL_WMF\BOOK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39952" y="2924944"/>
            <a:ext cx="2166054" cy="14064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1916869"/>
      </p:ext>
    </p:extLst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</TotalTime>
  <Words>221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Розв’язування задач</vt:lpstr>
      <vt:lpstr>Пройдіть тест</vt:lpstr>
      <vt:lpstr>Приклад розв’язування задачі</vt:lpstr>
      <vt:lpstr>Приклад розв’язування задачі</vt:lpstr>
      <vt:lpstr>Приклад розв’язування задачі</vt:lpstr>
      <vt:lpstr>Задачі для самостійного розв’язування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Розв’язування задач</dc:title>
  <dc:creator>Дмитрий</dc:creator>
  <cp:lastModifiedBy>Флора</cp:lastModifiedBy>
  <cp:revision>4</cp:revision>
  <dcterms:created xsi:type="dcterms:W3CDTF">2020-03-18T21:32:16Z</dcterms:created>
  <dcterms:modified xsi:type="dcterms:W3CDTF">2020-03-22T17:24:32Z</dcterms:modified>
</cp:coreProperties>
</file>