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609B"/>
    <a:srgbClr val="140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804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DF6AD-D974-42F3-8787-2E652B7439FB}" type="datetimeFigureOut">
              <a:rPr lang="uk-UA" smtClean="0"/>
              <a:t>24.03.2020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57AA4-3223-4217-B253-1FFF883FA3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465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13135-7815-42E5-9F46-2F763FF28A89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658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13135-7815-42E5-9F46-2F763FF28A89}" type="slidenum">
              <a:rPr lang="ru-RU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21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13135-7815-42E5-9F46-2F763FF28A89}" type="slidenum">
              <a:rPr lang="ru-RU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360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13135-7815-42E5-9F46-2F763FF28A89}" type="slidenum">
              <a:rPr lang="ru-RU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942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13135-7815-42E5-9F46-2F763FF28A89}" type="slidenum">
              <a:rPr lang="ru-RU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615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13135-7815-42E5-9F46-2F763FF28A89}" type="slidenum">
              <a:rPr lang="ru-RU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099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13135-7815-42E5-9F46-2F763FF28A89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617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13135-7815-42E5-9F46-2F763FF28A89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741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13135-7815-42E5-9F46-2F763FF28A89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825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13135-7815-42E5-9F46-2F763FF28A89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137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13135-7815-42E5-9F46-2F763FF28A89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267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13135-7815-42E5-9F46-2F763FF28A89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590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13135-7815-42E5-9F46-2F763FF28A89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072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13135-7815-42E5-9F46-2F763FF28A89}" type="slidenum">
              <a:rPr lang="ru-RU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93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889A-3DB7-44D0-BB4D-371D2234BE8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1CDD-C2CC-43B3-8377-09275C5192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4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889A-3DB7-44D0-BB4D-371D2234BE8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1CDD-C2CC-43B3-8377-09275C51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72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889A-3DB7-44D0-BB4D-371D2234BE8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1CDD-C2CC-43B3-8377-09275C51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3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889A-3DB7-44D0-BB4D-371D2234BE8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1CDD-C2CC-43B3-8377-09275C51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1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889A-3DB7-44D0-BB4D-371D2234BE8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1CDD-C2CC-43B3-8377-09275C51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3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889A-3DB7-44D0-BB4D-371D2234BE8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1CDD-C2CC-43B3-8377-09275C51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92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889A-3DB7-44D0-BB4D-371D2234BE8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1CDD-C2CC-43B3-8377-09275C51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7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889A-3DB7-44D0-BB4D-371D2234BE8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1CDD-C2CC-43B3-8377-09275C51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3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889A-3DB7-44D0-BB4D-371D2234BE8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1CDD-C2CC-43B3-8377-09275C51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9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889A-3DB7-44D0-BB4D-371D2234BE8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1CDD-C2CC-43B3-8377-09275C51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5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889A-3DB7-44D0-BB4D-371D2234BE8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01CDD-C2CC-43B3-8377-09275C519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8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A889A-3DB7-44D0-BB4D-371D2234BE8B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01CDD-C2CC-43B3-8377-09275C5192E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8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chebniki-online.net/435-fizika-10-klass-baryahtar.html" TargetMode="External"/><Relationship Id="rId2" Type="http://schemas.openxmlformats.org/officeDocument/2006/relationships/hyperlink" Target="http://shkola.in.ua/521-astronomiia-11-klas-pryshliak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hyperlink" Target="mailto:dimaslyuta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707" y="2204358"/>
            <a:ext cx="5176157" cy="3377375"/>
          </a:xfrm>
        </p:spPr>
        <p:txBody>
          <a:bodyPr>
            <a:noAutofit/>
          </a:bodyPr>
          <a:lstStyle/>
          <a:p>
            <a:pPr algn="r"/>
            <a:r>
              <a:rPr lang="uk-UA" sz="3600" dirty="0">
                <a:latin typeface=""/>
              </a:rPr>
              <a:t>Молочний шлях. </a:t>
            </a:r>
            <a:br>
              <a:rPr lang="uk-UA" sz="3600" dirty="0">
                <a:latin typeface=""/>
              </a:rPr>
            </a:br>
            <a:r>
              <a:rPr lang="uk-UA" sz="3600" dirty="0"/>
              <a:t>Будова Галактики. </a:t>
            </a:r>
            <a:br>
              <a:rPr lang="uk-UA" sz="3600" dirty="0"/>
            </a:br>
            <a:r>
              <a:rPr lang="uk-UA" sz="3600" dirty="0"/>
              <a:t>Місце Сонячної системи в Галактиці.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140836"/>
              </a:solidFill>
              <a:effectLst>
                <a:outerShdw dist="38100" dir="2700000" algn="bl" rotWithShape="0">
                  <a:srgbClr val="D2609B"/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11112" y="5777675"/>
            <a:ext cx="1993392" cy="439610"/>
          </a:xfrm>
        </p:spPr>
        <p:txBody>
          <a:bodyPr>
            <a:normAutofit fontScale="40000" lnSpcReduction="20000"/>
          </a:bodyPr>
          <a:lstStyle/>
          <a:p>
            <a:pPr algn="r"/>
            <a:r>
              <a:rPr lang="uk-UA" dirty="0" smtClean="0"/>
              <a:t>МГШМ – 32 </a:t>
            </a:r>
          </a:p>
          <a:p>
            <a:pPr algn="r"/>
            <a:r>
              <a:rPr lang="uk-UA" dirty="0" smtClean="0"/>
              <a:t>АСТРОНОМІЯ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21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Диск</a:t>
            </a:r>
          </a:p>
        </p:txBody>
      </p:sp>
      <p:pic>
        <p:nvPicPr>
          <p:cNvPr id="5" name="Рисунок 4" descr="383461628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3086" r="2308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252525"/>
                </a:solidFill>
                <a:latin typeface="Calibri" charset="0"/>
              </a:rPr>
              <a:t>За оцінками вчених,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галактичний диск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, що видається в різні боки у районі галактичного центру, має діаметр близько 100 000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світлових років</a:t>
            </a:r>
            <a:r>
              <a:rPr lang="ru-RU" dirty="0">
                <a:solidFill>
                  <a:srgbClr val="252525"/>
                </a:solidFill>
                <a:latin typeface="Calibri"/>
              </a:rPr>
              <a:t>. У порівнянні з гало диск обертається помітно швидше. Швидкість його обертання не однакова на різних відстанях від центру. Вона стрімко зростає від нуля в центрі до 200–240 км/с на відстані 2 тис.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світлових років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 від нього, потім дещо зменшується, знову зростає приблизно до того ж значення і далі залишається майже постійною. Вивчення особливостей обертання диску дозволило оцінити його масу, виявилось, що вона в 150 млрд разів більша </a:t>
            </a:r>
            <a:r>
              <a:rPr lang="af-ZA" dirty="0">
                <a:solidFill>
                  <a:srgbClr val="0B0080"/>
                </a:solidFill>
                <a:latin typeface="Calibri" charset="0"/>
              </a:rPr>
              <a:t>M☉</a:t>
            </a:r>
            <a:r>
              <a:rPr lang="af-ZA" dirty="0">
                <a:solidFill>
                  <a:srgbClr val="252525"/>
                </a:solidFill>
                <a:latin typeface="Calibri" charset="0"/>
              </a:rPr>
              <a:t>.</a:t>
            </a:r>
          </a:p>
          <a:p>
            <a:r>
              <a:rPr lang="af-ZA" dirty="0"/>
              <a:t/>
            </a:r>
            <a:br>
              <a:rPr lang="af-ZA" dirty="0"/>
            </a:br>
            <a:endParaRPr lang="af-ZA" dirty="0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86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Гало</a:t>
            </a:r>
          </a:p>
        </p:txBody>
      </p:sp>
      <p:pic>
        <p:nvPicPr>
          <p:cNvPr id="5" name="Рисунок 4" descr="галактика компют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2711" r="2271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>
                <a:solidFill>
                  <a:srgbClr val="252525"/>
                </a:solidFill>
                <a:latin typeface="Calibri" charset="0"/>
              </a:rPr>
              <a:t>Галактичний диск оточено </a:t>
            </a:r>
            <a:r>
              <a:rPr lang="ru-RU" i="1" dirty="0">
                <a:solidFill>
                  <a:srgbClr val="0B0080"/>
                </a:solidFill>
                <a:latin typeface="Calibri" charset="0"/>
              </a:rPr>
              <a:t>сфероїдним</a:t>
            </a:r>
            <a:r>
              <a:rPr lang="ru-RU" i="1" dirty="0">
                <a:solidFill>
                  <a:srgbClr val="252525"/>
                </a:solidFill>
                <a:latin typeface="Calibri" charset="0"/>
              </a:rPr>
              <a:t> </a:t>
            </a:r>
            <a:r>
              <a:rPr lang="ru-RU" i="1" dirty="0">
                <a:solidFill>
                  <a:srgbClr val="0B0080"/>
                </a:solidFill>
                <a:latin typeface="Calibri" charset="0"/>
              </a:rPr>
              <a:t>гало</a:t>
            </a:r>
            <a:r>
              <a:rPr lang="ru-RU" i="1" dirty="0">
                <a:solidFill>
                  <a:srgbClr val="252525"/>
                </a:solidFill>
                <a:latin typeface="Calibri" charset="0"/>
              </a:rPr>
              <a:t>, що складається зі старих зір та </a:t>
            </a:r>
            <a:r>
              <a:rPr lang="ru-RU" i="1" dirty="0">
                <a:solidFill>
                  <a:srgbClr val="0B0080"/>
                </a:solidFill>
                <a:latin typeface="Calibri" charset="0"/>
              </a:rPr>
              <a:t>кулястих скупчень</a:t>
            </a:r>
            <a:r>
              <a:rPr lang="ru-RU" i="1" dirty="0">
                <a:solidFill>
                  <a:srgbClr val="252525"/>
                </a:solidFill>
                <a:latin typeface="Calibri" charset="0"/>
              </a:rPr>
              <a:t>, 90% яких перебуває на відстані менше 100 000 </a:t>
            </a:r>
            <a:r>
              <a:rPr lang="ru-RU" i="1" dirty="0">
                <a:solidFill>
                  <a:srgbClr val="0B0080"/>
                </a:solidFill>
                <a:latin typeface="Calibri" charset="0"/>
              </a:rPr>
              <a:t>світлових років</a:t>
            </a:r>
            <a:r>
              <a:rPr lang="ru-RU" i="1" dirty="0">
                <a:solidFill>
                  <a:srgbClr val="252525"/>
                </a:solidFill>
                <a:latin typeface="Calibri" charset="0"/>
              </a:rPr>
              <a:t> від центру галактики. Це дозволяє припустити, що</a:t>
            </a:r>
            <a:r>
              <a:rPr lang="ru-RU" i="1" dirty="0">
                <a:solidFill>
                  <a:srgbClr val="0B0080"/>
                </a:solidFill>
                <a:latin typeface="Calibri" charset="0"/>
              </a:rPr>
              <a:t>діаметр</a:t>
            </a:r>
            <a:r>
              <a:rPr lang="ru-RU" i="1" dirty="0">
                <a:solidFill>
                  <a:srgbClr val="252525"/>
                </a:solidFill>
                <a:latin typeface="Calibri" charset="0"/>
              </a:rPr>
              <a:t> зоряного гало становить 200 000 світлових років. Однак, останнім часом було знайдено декілька кулястих скупчень, таких як </a:t>
            </a:r>
            <a:r>
              <a:rPr lang="af-ZA" i="1" dirty="0">
                <a:solidFill>
                  <a:srgbClr val="252525"/>
                </a:solidFill>
                <a:latin typeface="Calibri" charset="0"/>
              </a:rPr>
              <a:t>PAL 4 </a:t>
            </a:r>
            <a:r>
              <a:rPr lang="ru-RU" i="1" dirty="0">
                <a:solidFill>
                  <a:srgbClr val="252525"/>
                </a:solidFill>
                <a:latin typeface="Calibri" charset="0"/>
              </a:rPr>
              <a:t>та </a:t>
            </a:r>
            <a:r>
              <a:rPr lang="af-ZA" i="1" dirty="0">
                <a:solidFill>
                  <a:srgbClr val="252525"/>
                </a:solidFill>
                <a:latin typeface="Calibri" charset="0"/>
              </a:rPr>
              <a:t>AM 1</a:t>
            </a:r>
            <a:r>
              <a:rPr lang="af-ZA" dirty="0">
                <a:solidFill>
                  <a:srgbClr val="252525"/>
                </a:solidFill>
                <a:latin typeface="Calibri" charset="0"/>
              </a:rPr>
              <a:t>, 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що перебувають на відстані більше ніж 200 000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світлових років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 від центру галактики. Центр симетрії гало Чумацького Шляху збігається з центром галактичного диска. Складається гало в основному з дуже старих, неяскравих маломасивних зірок. Вони зустрічаються як поодинці, так і у вигляді кулястих скупчень, які можуть містити до мільйона зірок. Вік населення сферичної складової Галактики перевищує 12 млрд років, його зазвичай вважають віком самої Галактики.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41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ЯДРО</a:t>
            </a:r>
          </a:p>
        </p:txBody>
      </p:sp>
      <p:pic>
        <p:nvPicPr>
          <p:cNvPr id="5" name="Рисунок 4" descr="640px-Galactic_Cntr_full_cropped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3181" r="318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>
                <a:solidFill>
                  <a:srgbClr val="0B0080"/>
                </a:solidFill>
                <a:latin typeface="Calibri" charset="0"/>
              </a:rPr>
              <a:t>Центр галактики</a:t>
            </a:r>
            <a:r>
              <a:rPr lang="ru-RU" i="1" dirty="0">
                <a:solidFill>
                  <a:srgbClr val="252525"/>
                </a:solidFill>
                <a:latin typeface="Calibri" charset="0"/>
              </a:rPr>
              <a:t> містить компактний об'єкт із дуже великою масою (близько 4,3 мільйона </a:t>
            </a:r>
            <a:r>
              <a:rPr lang="af-ZA" i="1" dirty="0">
                <a:solidFill>
                  <a:srgbClr val="0B0080"/>
                </a:solidFill>
                <a:latin typeface="Calibri" charset="0"/>
              </a:rPr>
              <a:t>M☉</a:t>
            </a:r>
            <a:r>
              <a:rPr lang="af-ZA" i="1" dirty="0">
                <a:solidFill>
                  <a:srgbClr val="252525"/>
                </a:solidFill>
                <a:latin typeface="Calibri" charset="0"/>
              </a:rPr>
              <a:t>, </a:t>
            </a:r>
            <a:r>
              <a:rPr lang="ru-RU" i="1" dirty="0">
                <a:solidFill>
                  <a:srgbClr val="252525"/>
                </a:solidFill>
                <a:latin typeface="Calibri" charset="0"/>
              </a:rPr>
              <a:t>розташований у напрямі </a:t>
            </a:r>
            <a:r>
              <a:rPr lang="ru-RU" i="1" dirty="0">
                <a:solidFill>
                  <a:srgbClr val="0B0080"/>
                </a:solidFill>
                <a:latin typeface="Calibri" charset="0"/>
              </a:rPr>
              <a:t>сузір'я Стрільця</a:t>
            </a:r>
            <a:r>
              <a:rPr lang="ru-RU" i="1" dirty="0">
                <a:solidFill>
                  <a:srgbClr val="252525"/>
                </a:solidFill>
                <a:latin typeface="Calibri" charset="0"/>
              </a:rPr>
              <a:t>. Цей об'єкт має назву </a:t>
            </a:r>
            <a:r>
              <a:rPr lang="ru-RU" i="1" dirty="0">
                <a:solidFill>
                  <a:srgbClr val="0B0080"/>
                </a:solidFill>
                <a:latin typeface="Calibri" charset="0"/>
              </a:rPr>
              <a:t>Стрілець </a:t>
            </a:r>
            <a:r>
              <a:rPr lang="af-ZA" i="1" dirty="0">
                <a:solidFill>
                  <a:srgbClr val="0B0080"/>
                </a:solidFill>
                <a:latin typeface="Calibri" charset="0"/>
              </a:rPr>
              <a:t>A*</a:t>
            </a:r>
            <a:r>
              <a:rPr lang="af-ZA" i="1" dirty="0">
                <a:solidFill>
                  <a:srgbClr val="252525"/>
                </a:solidFill>
                <a:latin typeface="Calibri" charset="0"/>
              </a:rPr>
              <a:t> (</a:t>
            </a:r>
            <a:r>
              <a:rPr lang="ru-RU" i="1" dirty="0">
                <a:solidFill>
                  <a:srgbClr val="0B0080"/>
                </a:solidFill>
                <a:latin typeface="Calibri" charset="0"/>
              </a:rPr>
              <a:t>англ.</a:t>
            </a:r>
            <a:r>
              <a:rPr lang="ru-RU" i="1" dirty="0">
                <a:solidFill>
                  <a:srgbClr val="252525"/>
                </a:solidFill>
                <a:latin typeface="Calibri" charset="0"/>
              </a:rPr>
              <a:t> </a:t>
            </a:r>
            <a:r>
              <a:rPr lang="en" i="1" dirty="0">
                <a:solidFill>
                  <a:srgbClr val="252525"/>
                </a:solidFill>
                <a:latin typeface="Calibri" charset="0"/>
              </a:rPr>
              <a:t>Sagittarius A*), 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більшість вчених вважають його надмасивною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чорною дірою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. Існує припущення, що більшість галактик мають надмасивні чорні діри у своєму ядрі. Навколо масивної чорної діри обертається чорна діра меншого розміру з масою від 1000 до 10 000 </a:t>
            </a:r>
            <a:r>
              <a:rPr lang="af-ZA" dirty="0">
                <a:solidFill>
                  <a:srgbClr val="0B0080"/>
                </a:solidFill>
                <a:latin typeface="Calibri" charset="0"/>
              </a:rPr>
              <a:t>M☉</a:t>
            </a:r>
            <a:r>
              <a:rPr lang="af-ZA" dirty="0">
                <a:solidFill>
                  <a:srgbClr val="252525"/>
                </a:solidFill>
                <a:latin typeface="Calibri" charset="0"/>
              </a:rPr>
              <a:t> 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і періодом обертання близько 100 років та декілька тисяч порівняно невеликих.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21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516" y="581025"/>
            <a:ext cx="2949178" cy="1600200"/>
          </a:xfrm>
        </p:spPr>
        <p:txBody>
          <a:bodyPr/>
          <a:lstStyle/>
          <a:p>
            <a:r>
              <a:rPr lang="ru-RU" dirty="0" err="1" smtClean="0"/>
              <a:t>Спіральні</a:t>
            </a:r>
            <a:r>
              <a:rPr lang="ru-RU" dirty="0" smtClean="0"/>
              <a:t> </a:t>
            </a:r>
            <a:r>
              <a:rPr lang="ru-RU" dirty="0" err="1"/>
              <a:t>рукави</a:t>
            </a:r>
            <a:r>
              <a:rPr lang="ru-RU" dirty="0"/>
              <a:t> галактики</a:t>
            </a:r>
          </a:p>
        </p:txBody>
      </p:sp>
      <p:pic>
        <p:nvPicPr>
          <p:cNvPr id="5" name="Рисунок 4" descr="640px-Milky_Way_full_annotated_russian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4115" r="1411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305050"/>
            <a:ext cx="2949178" cy="3811588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252525"/>
                </a:solidFill>
                <a:latin typeface="Calibri" charset="0"/>
              </a:rPr>
              <a:t>Одним з найпомітніших утворень в дисках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галактик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, подібних до нашої, є спіральні гілки (або рукави). Вони дали назву цьому типу об'єктів —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спіральні галактики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. Спіральна структура в наший Галактиці дуже добре розвинена. Уздовж рукавів в основному зосереджені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наймолодші зірки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, багато розсіяних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зоряних скупчень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 і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асоціації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, а також ланцюжки щільних хмар міжзоряного газу, в яких продовжують утворюватися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зірки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. У спіральних гілках велика кількість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змінних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 і спалахуючих зірок, у них найчастіше спостерігаються вибухи деяких типів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наднових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. На відміну від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гало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, де будь-які прояви зоряної активності надзвичайно рідкісні, в гілках продовжується бурхливе життя, пов'язане з безперервним переходом речовини з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міжзоряного простору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 в зірки і назад. Галактичне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магнітне поле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, яке пронизує весь газовий диск, також зосереджене головним чином у рукавах.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81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Супутники галактики</a:t>
            </a:r>
          </a:p>
        </p:txBody>
      </p:sp>
      <p:pic>
        <p:nvPicPr>
          <p:cNvPr id="5" name="Рисунок 4" descr="Sig07-008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143" r="514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52525"/>
                </a:solidFill>
                <a:latin typeface=""/>
              </a:rPr>
              <a:t>Велика Магелланова Хмара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52525"/>
                </a:solidFill>
                <a:latin typeface=""/>
              </a:rPr>
              <a:t>Мала Магелланова Хмара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52525"/>
                </a:solidFill>
                <a:latin typeface=""/>
              </a:rPr>
              <a:t>Карликова галактика Великий Пес</a:t>
            </a:r>
            <a:endParaRPr lang="uk" dirty="0">
              <a:solidFill>
                <a:srgbClr val="252525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9559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Calibri Light"/>
              </a:rPr>
              <a:t>Розташування сонця в галактиці</a:t>
            </a:r>
          </a:p>
        </p:txBody>
      </p:sp>
      <p:pic>
        <p:nvPicPr>
          <p:cNvPr id="5" name="Рисунок 4" descr="800px-LombergA1024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2862" r="2286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>
                <a:solidFill>
                  <a:srgbClr val="252525"/>
                </a:solidFill>
                <a:latin typeface="Calibri" charset="0"/>
              </a:rPr>
              <a:t>Згідно з останніми науковими оцінками, відстань від </a:t>
            </a:r>
            <a:r>
              <a:rPr lang="ru-RU" i="1" dirty="0">
                <a:solidFill>
                  <a:srgbClr val="0B0080"/>
                </a:solidFill>
                <a:latin typeface="Calibri" charset="0"/>
              </a:rPr>
              <a:t>Сонця</a:t>
            </a:r>
            <a:r>
              <a:rPr lang="ru-RU" i="1" dirty="0">
                <a:solidFill>
                  <a:srgbClr val="252525"/>
                </a:solidFill>
                <a:latin typeface="Calibri" charset="0"/>
              </a:rPr>
              <a:t> до галактичного центру, становить 26 000 ± 1 400 світлових років], у той час як згідно з попередніми оцінками </a:t>
            </a:r>
            <a:r>
              <a:rPr lang="ru-RU" i="1" dirty="0">
                <a:solidFill>
                  <a:srgbClr val="0B0080"/>
                </a:solidFill>
                <a:latin typeface="Calibri" charset="0"/>
              </a:rPr>
              <a:t>наша зоря </a:t>
            </a:r>
            <a:r>
              <a:rPr lang="ru-RU" i="1" dirty="0">
                <a:solidFill>
                  <a:srgbClr val="252525"/>
                </a:solidFill>
                <a:latin typeface="Calibri" charset="0"/>
              </a:rPr>
              <a:t>мала перебувати на відстані близько 35 000 світових років від бару]. 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Це означає, що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Сонце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 розташоване ближче до краю диску, ніж до його центру. Разом з іншими зорями Сонце обертається навколо центра Галактики зі швидкістю 220–240 км/с, роблячи один оберт приблизно за 200 млн років. Таким чином, за весь час існування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Земля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 облетіла навколо центра Галактики не більше 30 разів.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96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1247775"/>
            <a:ext cx="4623490" cy="1371600"/>
          </a:xfrm>
        </p:spPr>
        <p:txBody>
          <a:bodyPr/>
          <a:lstStyle/>
          <a:p>
            <a:r>
              <a:rPr lang="uk-UA" dirty="0" smtClean="0"/>
              <a:t>Дайте відповіді на запитання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1" y="2971800"/>
            <a:ext cx="4822031" cy="3333750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uk-UA" dirty="0" smtClean="0"/>
              <a:t>У </a:t>
            </a:r>
            <a:r>
              <a:rPr lang="uk-UA" dirty="0"/>
              <a:t>чому принципова різниця між об'єктами, що утворюють населення І і </a:t>
            </a:r>
            <a:r>
              <a:rPr lang="arn-CL" dirty="0"/>
              <a:t>II </a:t>
            </a:r>
            <a:r>
              <a:rPr lang="uk-UA" dirty="0"/>
              <a:t>типу?  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uk-UA" dirty="0" smtClean="0"/>
              <a:t>Який </a:t>
            </a:r>
            <a:r>
              <a:rPr lang="uk-UA" dirty="0"/>
              <a:t>еволюційний зміст мають окремі підсистеми в Галактиці</a:t>
            </a:r>
            <a:r>
              <a:rPr lang="uk-UA" dirty="0" smtClean="0"/>
              <a:t>?</a:t>
            </a:r>
          </a:p>
          <a:p>
            <a:pPr marL="342900" indent="-342900">
              <a:buAutoNum type="arabicPeriod"/>
            </a:pPr>
            <a:r>
              <a:rPr lang="uk-UA" dirty="0" smtClean="0"/>
              <a:t>Розкажіть </a:t>
            </a:r>
            <a:r>
              <a:rPr lang="uk-UA" dirty="0"/>
              <a:t>про можливі причини формування спіральних рукавів Галактики</a:t>
            </a:r>
            <a:r>
              <a:rPr lang="uk-UA" dirty="0" smtClean="0"/>
              <a:t>.</a:t>
            </a:r>
          </a:p>
          <a:p>
            <a:pPr marL="342900" indent="-342900">
              <a:buAutoNum type="arabicPeriod"/>
            </a:pPr>
            <a:r>
              <a:rPr lang="uk-UA" dirty="0" smtClean="0"/>
              <a:t>Чому </a:t>
            </a:r>
            <a:r>
              <a:rPr lang="uk-UA" dirty="0"/>
              <a:t>положення Сонця і Землі в Галактиці можна вважати привілейованим?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0645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3874" y="933450"/>
            <a:ext cx="8162925" cy="3784600"/>
          </a:xfrm>
        </p:spPr>
        <p:txBody>
          <a:bodyPr>
            <a:normAutofit fontScale="70000" lnSpcReduction="20000"/>
          </a:bodyPr>
          <a:lstStyle/>
          <a:p>
            <a:pPr marL="109728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Підручник</a:t>
            </a:r>
            <a:r>
              <a:rPr lang="uk-UA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 </a:t>
            </a:r>
            <a:r>
              <a:rPr lang="uk-UA" b="1" u="sng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Астрономія 11 </a:t>
            </a:r>
            <a:r>
              <a:rPr lang="uk-UA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кл. </a:t>
            </a:r>
            <a:r>
              <a:rPr lang="uk-UA" b="1" u="sng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За </a:t>
            </a:r>
            <a:r>
              <a:rPr lang="uk-UA" b="1" u="sng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редацією</a:t>
            </a:r>
            <a:r>
              <a:rPr lang="uk-UA" b="1" u="sng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uk-UA" b="1" u="sng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М.П. </a:t>
            </a:r>
            <a:r>
              <a:rPr lang="uk-UA" b="1" u="sng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Пришляк</a:t>
            </a:r>
            <a:r>
              <a:rPr lang="uk-UA" b="1" u="sng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   </a:t>
            </a:r>
            <a:endParaRPr lang="uk-UA" b="1" u="sng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Опрацювати:  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22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Вправа 22 № 1-4 (розв'язати)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uk-UA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язки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надіслати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dimaslyuta@gmail.com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пошта.</a:t>
            </a:r>
            <a:endParaRPr lang="en-US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0660098440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Telegram</a:t>
            </a:r>
            <a:endParaRPr lang="uk-UA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313" y="4724400"/>
            <a:ext cx="8183562" cy="1052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Домашнє завдання</a:t>
            </a:r>
            <a:endParaRPr lang="uk-UA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6388" name="Picture 6" descr="E:\Новая папка\картинки\WMF\VOL_WMF\BOOK1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212975"/>
            <a:ext cx="2887662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483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936" y="457200"/>
            <a:ext cx="3476795" cy="1600200"/>
          </a:xfrm>
        </p:spPr>
        <p:txBody>
          <a:bodyPr/>
          <a:lstStyle/>
          <a:p>
            <a:r>
              <a:rPr lang="ru-RU" dirty="0" err="1"/>
              <a:t>Молочний</a:t>
            </a:r>
            <a:r>
              <a:rPr lang="ru-RU" dirty="0"/>
              <a:t> шлях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252525"/>
                </a:solidFill>
                <a:latin typeface="Calibri" charset="0"/>
              </a:rPr>
              <a:t>Чума́цький Шлях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 — власна назва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галактики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, у якій розташована наша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Сонячна система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, а також усі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зорі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, які ми бачимо неозброєним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оком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.</a:t>
            </a:r>
          </a:p>
          <a:p>
            <a:r>
              <a:rPr lang="ru-RU" dirty="0">
                <a:solidFill>
                  <a:srgbClr val="252525"/>
                </a:solidFill>
                <a:latin typeface="Calibri" charset="0"/>
              </a:rPr>
              <a:t/>
            </a:r>
            <a:br>
              <a:rPr lang="ru-RU" dirty="0">
                <a:solidFill>
                  <a:srgbClr val="252525"/>
                </a:solidFill>
                <a:latin typeface="Calibri" charset="0"/>
              </a:rPr>
            </a:br>
            <a:endParaRPr lang="ru-RU" dirty="0">
              <a:solidFill>
                <a:srgbClr val="252525"/>
              </a:solidFill>
              <a:latin typeface="Calibri" charset="0"/>
            </a:endParaRPr>
          </a:p>
          <a:p>
            <a:endParaRPr lang="ru-RU" dirty="0"/>
          </a:p>
        </p:txBody>
      </p:sp>
      <p:pic>
        <p:nvPicPr>
          <p:cNvPr id="2050" name="Picture 2" descr="C:\Users\Флора\Desktop\Новая папка\2324551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731" y="771525"/>
            <a:ext cx="4965843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48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Молочний шлях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252525"/>
                </a:solidFill>
                <a:latin typeface="Calibri" charset="0"/>
              </a:rPr>
              <a:t>Чумацький Шлях є спіральною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галактикою</a:t>
            </a:r>
            <a:r>
              <a:rPr lang="ru-RU" dirty="0">
                <a:solidFill>
                  <a:srgbClr val="0B0080"/>
                </a:solidFill>
                <a:latin typeface=""/>
              </a:rPr>
              <a:t> </a:t>
            </a:r>
            <a:r>
              <a:rPr lang="ru-RU" dirty="0">
                <a:solidFill>
                  <a:srgbClr val="252525"/>
                </a:solidFill>
                <a:latin typeface="Calibri"/>
              </a:rPr>
              <a:t>типу </a:t>
            </a:r>
            <a:r>
              <a:rPr lang="en-US" dirty="0">
                <a:solidFill>
                  <a:srgbClr val="252525"/>
                </a:solidFill>
                <a:latin typeface="Calibri" charset="0"/>
              </a:rPr>
              <a:t>SBbc 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за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класифікацією Габбла</a:t>
            </a:r>
            <a:r>
              <a:rPr lang="ru-RU" dirty="0">
                <a:solidFill>
                  <a:srgbClr val="252525"/>
                </a:solidFill>
                <a:latin typeface="Calibri"/>
              </a:rPr>
              <a:t>, що разом із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галактикою Андромеди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,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Галактикою Трикутника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 та низкою інших галактик утворюють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місцеву галактичну групу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. У свою чергу, місцева група входить до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Надскупчення Діви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/>
          </a:p>
        </p:txBody>
      </p:sp>
      <p:pic>
        <p:nvPicPr>
          <p:cNvPr id="1026" name="Picture 2" descr="C:\Users\Флора\Desktop\Новая папка\unname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707" y="1354592"/>
            <a:ext cx="48768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7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Походження назви</a:t>
            </a:r>
          </a:p>
        </p:txBody>
      </p:sp>
      <p:pic>
        <p:nvPicPr>
          <p:cNvPr id="5" name="Рисунок 4" descr="5868630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3556" b="3556"/>
          <a:stretch>
            <a:fillRect/>
          </a:stretch>
        </p:blipFill>
        <p:spPr>
          <a:xfrm>
            <a:off x="4581524" y="564876"/>
            <a:ext cx="3830241" cy="40325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252525"/>
                </a:solidFill>
                <a:latin typeface="Calibri" charset="0"/>
              </a:rPr>
              <a:t>Божа дорога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 — давня українська назва Чумацького Шляху. Цією дорогою нібито у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золотій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колісниці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 їздить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пророк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Ілля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(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християнський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 наступник праукраїнського й праслов'янського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Перуна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) і гримить, метаючи золоті стріли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блискавиць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 у демонів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Арідника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, </a:t>
            </a:r>
            <a:r>
              <a:rPr lang="ru-RU" dirty="0">
                <a:solidFill>
                  <a:srgbClr val="A55858"/>
                </a:solidFill>
                <a:latin typeface="Calibri" charset="0"/>
              </a:rPr>
              <a:t>Тринрода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, </a:t>
            </a:r>
            <a:r>
              <a:rPr lang="ru-RU" dirty="0">
                <a:solidFill>
                  <a:srgbClr val="A55858"/>
                </a:solidFill>
                <a:latin typeface="Calibri" charset="0"/>
              </a:rPr>
              <a:t>Триюду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,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Чортів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,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Бісів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,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Чугайстрів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 та інших.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9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425" y="790574"/>
            <a:ext cx="2988469" cy="1266825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Галактики</a:t>
            </a:r>
          </a:p>
        </p:txBody>
      </p:sp>
      <p:pic>
        <p:nvPicPr>
          <p:cNvPr id="5" name="Рисунок 4" descr="astronomicheskipobeditel-9-600x400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6076" r="26076"/>
          <a:stretch>
            <a:fillRect/>
          </a:stretch>
        </p:blipFill>
        <p:spPr>
          <a:xfrm>
            <a:off x="4438649" y="490467"/>
            <a:ext cx="4096941" cy="43133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99184" cy="464820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252525"/>
                </a:solidFill>
                <a:latin typeface="Calibri" charset="0"/>
              </a:rPr>
              <a:t>Першим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вченим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, який припустив, що Чумацький Шлях складається із віддалених зірок, був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Демокрит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. У </a:t>
            </a:r>
            <a:r>
              <a:rPr lang="en-US" dirty="0">
                <a:solidFill>
                  <a:srgbClr val="0B0080"/>
                </a:solidFill>
                <a:latin typeface="Calibri" charset="0"/>
              </a:rPr>
              <a:t>XVIII</a:t>
            </a:r>
            <a:r>
              <a:rPr lang="en-US" dirty="0">
                <a:solidFill>
                  <a:srgbClr val="252525"/>
                </a:solidFill>
                <a:latin typeface="Calibri" charset="0"/>
              </a:rPr>
              <a:t> 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столітті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Вільям Гершель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 зробив спробу визначити розміри Галактики, ґрунтуючись на результатах своїх підрахунків. Він довів, що наша зоряна система має скінчені розміри й утворює своєрідний товстий диск: у площині Чумацький Шлях простягається на відстань не більше 850 одиниць, а в перпендикулярному напрямку — на 200 одиниць, якщо взяти за одиницю відстань до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Сіріуса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. За сучасною шкалою відстаней це відповідає 7300 х 1700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світлових років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15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Історія Відкриття галактики</a:t>
            </a:r>
          </a:p>
        </p:txBody>
      </p:sp>
      <p:pic>
        <p:nvPicPr>
          <p:cNvPr id="5" name="Рисунок 4" descr="big_23088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35245" r="35245"/>
          <a:stretch>
            <a:fillRect/>
          </a:stretch>
        </p:blipFill>
        <p:spPr>
          <a:xfrm>
            <a:off x="4352925" y="785775"/>
            <a:ext cx="3915966" cy="41227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solidFill>
                  <a:srgbClr val="252525"/>
                </a:solidFill>
                <a:latin typeface="Calibri" charset="0"/>
              </a:rPr>
              <a:t>Так, у 40-і рр. </a:t>
            </a:r>
            <a:r>
              <a:rPr lang="en-US" dirty="0">
                <a:solidFill>
                  <a:srgbClr val="0B0080"/>
                </a:solidFill>
                <a:latin typeface="Calibri"/>
              </a:rPr>
              <a:t>Xx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сторіччя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, спостерігаючи галактику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М31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, більше відому як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туманність Андромеди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, німецький астроном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Вальтер Бааде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 (що в ті роки працював у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США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) відзначив, що плоский лінзоподібний диск цієї величезної галактики занурено у розріджену зоряну хмару сферичної форми —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гало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. Оскільки туманність Андромеди дуже схожа на нашу Галактику, Бааде припустив, що подібну структуру має й Чумацький Шлях. Зірки галактичного диска було названо </a:t>
            </a:r>
            <a:r>
              <a:rPr lang="ru-RU" dirty="0">
                <a:solidFill>
                  <a:srgbClr val="0B0080"/>
                </a:solidFill>
                <a:latin typeface=""/>
              </a:rPr>
              <a:t>населення</a:t>
            </a:r>
            <a:r>
              <a:rPr lang="en-US" dirty="0">
                <a:solidFill>
                  <a:srgbClr val="0B0080"/>
                </a:solidFill>
                <a:latin typeface=""/>
              </a:rPr>
              <a:t>v </a:t>
            </a:r>
            <a:r>
              <a:rPr lang="en-US" dirty="0">
                <a:solidFill>
                  <a:srgbClr val="0B0080"/>
                </a:solidFill>
                <a:latin typeface="Calibri" charset="0"/>
              </a:rPr>
              <a:t>I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типу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, а зірки гало (або сферичної складової) —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населенням </a:t>
            </a:r>
            <a:r>
              <a:rPr lang="en-US" dirty="0">
                <a:solidFill>
                  <a:srgbClr val="0B0080"/>
                </a:solidFill>
                <a:latin typeface="Calibri" charset="0"/>
              </a:rPr>
              <a:t>II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типу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03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Розміри</a:t>
            </a:r>
          </a:p>
        </p:txBody>
      </p:sp>
      <p:pic>
        <p:nvPicPr>
          <p:cNvPr id="5" name="Рисунок 4" descr="mlechnogo-puti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7572" r="27572"/>
          <a:stretch>
            <a:fillRect/>
          </a:stretch>
        </p:blipFill>
        <p:spPr>
          <a:xfrm>
            <a:off x="4010024" y="348598"/>
            <a:ext cx="4077891" cy="42932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252525"/>
                </a:solidFill>
                <a:latin typeface="Calibri" charset="0"/>
              </a:rPr>
              <a:t>Основний диск Чумацького Шляху має близько 100 000 — 120 000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світлових років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 у діаметрі та близько 250 000 — 300 000 у периметрі. Поза межами ядра галактики товщина Чумацького Шляху становить приблизно 1 000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світлових років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. У Чумацькому Шляху налічується понад 300 млрд зір.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83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ВІК</a:t>
            </a:r>
          </a:p>
        </p:txBody>
      </p:sp>
      <p:pic>
        <p:nvPicPr>
          <p:cNvPr id="5" name="Рисунок 4" descr="Млечный-путь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7572" r="27572"/>
          <a:stretch>
            <a:fillRect/>
          </a:stretch>
        </p:blipFill>
        <p:spPr>
          <a:xfrm>
            <a:off x="4250829" y="809625"/>
            <a:ext cx="4056162" cy="42703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>
                <a:solidFill>
                  <a:srgbClr val="252525"/>
                </a:solidFill>
                <a:latin typeface="Calibri" charset="0"/>
              </a:rPr>
              <a:t>Дуже важко визначити вік, коли сформувався Чумацький Шлях, але наразі вік найдавніших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зірок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 у галактиці оцінюється у 13,6 мільярдів років, що приблизно дорівнює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віку Всесвіту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. За сучасними уявленнями, Чумацький Шлях утворився внаслідок зіткнення і злиття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невеликих галактик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464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Структура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i="1" dirty="0">
                <a:solidFill>
                  <a:srgbClr val="0B0080"/>
                </a:solidFill>
                <a:latin typeface="Calibri" charset="0"/>
              </a:rPr>
              <a:t>Маса</a:t>
            </a:r>
            <a:r>
              <a:rPr lang="ru-RU" i="1" dirty="0">
                <a:solidFill>
                  <a:srgbClr val="252525"/>
                </a:solidFill>
                <a:latin typeface="Calibri" charset="0"/>
              </a:rPr>
              <a:t> Чумацького Шляху становить близько 5,8×1011 </a:t>
            </a:r>
            <a:r>
              <a:rPr lang="en-US" i="1" dirty="0">
                <a:solidFill>
                  <a:srgbClr val="0B0080"/>
                </a:solidFill>
                <a:latin typeface="Calibri" charset="0"/>
              </a:rPr>
              <a:t>M</a:t>
            </a:r>
            <a:r>
              <a:rPr lang="en-US" i="1" dirty="0" smtClean="0">
                <a:solidFill>
                  <a:srgbClr val="0B0080"/>
                </a:solidFill>
                <a:latin typeface="Calibri" charset="0"/>
              </a:rPr>
              <a:t>☉</a:t>
            </a:r>
            <a:r>
              <a:rPr lang="en-US" i="1" dirty="0" smtClean="0">
                <a:solidFill>
                  <a:srgbClr val="252525"/>
                </a:solidFill>
                <a:latin typeface="Calibri" charset="0"/>
              </a:rPr>
              <a:t> </a:t>
            </a:r>
            <a:r>
              <a:rPr lang="ru-RU" i="1" dirty="0" smtClean="0">
                <a:solidFill>
                  <a:srgbClr val="252525"/>
                </a:solidFill>
                <a:latin typeface="Calibri" charset="0"/>
              </a:rPr>
              <a:t>в </a:t>
            </a:r>
            <a:r>
              <a:rPr lang="ru-RU" i="1" dirty="0">
                <a:solidFill>
                  <a:srgbClr val="252525"/>
                </a:solidFill>
                <a:latin typeface="Calibri" charset="0"/>
              </a:rPr>
              <a:t>ньому налічується від 200 до 400 мільярдів зір (якщо вважати, що зорі малої маси домінують). Тільки 0,0001% 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всіх зірок Галактики перелічено і занесено до </a:t>
            </a:r>
            <a:r>
              <a:rPr lang="ru-RU" dirty="0">
                <a:solidFill>
                  <a:srgbClr val="0B0080"/>
                </a:solidFill>
                <a:latin typeface="Calibri" charset="0"/>
              </a:rPr>
              <a:t>каталогів</a:t>
            </a:r>
            <a:r>
              <a:rPr lang="ru-RU" dirty="0">
                <a:solidFill>
                  <a:srgbClr val="252525"/>
                </a:solidFill>
                <a:latin typeface="Calibri" charset="0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7" name="Рисунок 6" descr="1324042312_1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7572" r="275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80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1099</Words>
  <Application>Microsoft Office PowerPoint</Application>
  <PresentationFormat>Экран (4:3)</PresentationFormat>
  <Paragraphs>75</Paragraphs>
  <Slides>17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Молочний шлях.  Будова Галактики.  Місце Сонячної системи в Галактиці.</vt:lpstr>
      <vt:lpstr>Молочний шлях</vt:lpstr>
      <vt:lpstr>Молочний шлях</vt:lpstr>
      <vt:lpstr>Походження назви</vt:lpstr>
      <vt:lpstr>Історія відкриття Галактики</vt:lpstr>
      <vt:lpstr>Історія Відкриття галактики</vt:lpstr>
      <vt:lpstr>Розміри</vt:lpstr>
      <vt:lpstr>ВІК</vt:lpstr>
      <vt:lpstr>Структура</vt:lpstr>
      <vt:lpstr>Диск</vt:lpstr>
      <vt:lpstr>Гало</vt:lpstr>
      <vt:lpstr>ЯДРО</vt:lpstr>
      <vt:lpstr>Спіральні рукави галактики</vt:lpstr>
      <vt:lpstr>Супутники галактики</vt:lpstr>
      <vt:lpstr>Розташування сонця в галактиці</vt:lpstr>
      <vt:lpstr>Дайте відповіді на запитання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_Заместитель по УПР</cp:lastModifiedBy>
  <cp:revision>7</cp:revision>
  <dcterms:created xsi:type="dcterms:W3CDTF">2020-01-15T13:21:13Z</dcterms:created>
  <dcterms:modified xsi:type="dcterms:W3CDTF">2020-03-24T05:54:23Z</dcterms:modified>
</cp:coreProperties>
</file>