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21"/>
  </p:notesMasterIdLst>
  <p:sldIdLst>
    <p:sldId id="256" r:id="rId2"/>
    <p:sldId id="275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59" r:id="rId11"/>
    <p:sldId id="266" r:id="rId12"/>
    <p:sldId id="267" r:id="rId13"/>
    <p:sldId id="268" r:id="rId14"/>
    <p:sldId id="269" r:id="rId15"/>
    <p:sldId id="270" r:id="rId16"/>
    <p:sldId id="265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3ABAD4-120F-4FE8-9BD0-F669389A9CF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E99150C-6A6F-46AF-8917-1D120AF567CC}">
      <dgm:prSet phldrT="[Текст]"/>
      <dgm:spPr/>
      <dgm:t>
        <a:bodyPr/>
        <a:lstStyle/>
        <a:p>
          <a:r>
            <a:rPr lang="uk-UA" dirty="0" smtClean="0"/>
            <a:t>новини</a:t>
          </a:r>
          <a:endParaRPr lang="uk-UA" dirty="0"/>
        </a:p>
      </dgm:t>
    </dgm:pt>
    <dgm:pt modelId="{43E65C4E-D6B5-4388-819D-307BCF7D1814}" type="parTrans" cxnId="{1F44FF61-11C1-459E-8AF1-AC0E972CB6FF}">
      <dgm:prSet/>
      <dgm:spPr/>
      <dgm:t>
        <a:bodyPr/>
        <a:lstStyle/>
        <a:p>
          <a:endParaRPr lang="uk-UA"/>
        </a:p>
      </dgm:t>
    </dgm:pt>
    <dgm:pt modelId="{317BFCA7-E0BB-4BD4-A230-B8CD9A3C49AD}" type="sibTrans" cxnId="{1F44FF61-11C1-459E-8AF1-AC0E972CB6FF}">
      <dgm:prSet/>
      <dgm:spPr/>
      <dgm:t>
        <a:bodyPr/>
        <a:lstStyle/>
        <a:p>
          <a:endParaRPr lang="uk-UA"/>
        </a:p>
      </dgm:t>
    </dgm:pt>
    <dgm:pt modelId="{63B99F09-3FE2-4A72-B835-CF46DC81A4B9}">
      <dgm:prSet phldrT="[Текст]"/>
      <dgm:spPr/>
      <dgm:t>
        <a:bodyPr/>
        <a:lstStyle/>
        <a:p>
          <a:r>
            <a:rPr lang="uk-UA" dirty="0" smtClean="0"/>
            <a:t>3-4 колонки</a:t>
          </a:r>
          <a:endParaRPr lang="uk-UA" dirty="0"/>
        </a:p>
      </dgm:t>
    </dgm:pt>
    <dgm:pt modelId="{6BD8E1F5-FE46-4969-8138-BAF39C466E27}" type="parTrans" cxnId="{8C9806B8-5D33-4265-A579-73DCD46E7D82}">
      <dgm:prSet/>
      <dgm:spPr/>
      <dgm:t>
        <a:bodyPr/>
        <a:lstStyle/>
        <a:p>
          <a:endParaRPr lang="uk-UA"/>
        </a:p>
      </dgm:t>
    </dgm:pt>
    <dgm:pt modelId="{56F3B101-ED28-472F-BC80-C95E556B7344}" type="sibTrans" cxnId="{8C9806B8-5D33-4265-A579-73DCD46E7D82}">
      <dgm:prSet/>
      <dgm:spPr/>
      <dgm:t>
        <a:bodyPr/>
        <a:lstStyle/>
        <a:p>
          <a:endParaRPr lang="uk-UA"/>
        </a:p>
      </dgm:t>
    </dgm:pt>
    <dgm:pt modelId="{F413776C-5D99-4FF3-AC6B-EC995A41E7E0}">
      <dgm:prSet phldrT="[Текст]"/>
      <dgm:spPr/>
      <dgm:t>
        <a:bodyPr/>
        <a:lstStyle/>
        <a:p>
          <a:r>
            <a:rPr lang="uk-UA" dirty="0" smtClean="0"/>
            <a:t>Невеликий кегль шрифту</a:t>
          </a:r>
          <a:endParaRPr lang="uk-UA" dirty="0"/>
        </a:p>
      </dgm:t>
    </dgm:pt>
    <dgm:pt modelId="{BEE5EDE1-F3D5-48D1-9421-7E7B78431D9B}" type="parTrans" cxnId="{4D3004A4-93A0-414E-BD14-8DAB160927A0}">
      <dgm:prSet/>
      <dgm:spPr/>
      <dgm:t>
        <a:bodyPr/>
        <a:lstStyle/>
        <a:p>
          <a:endParaRPr lang="uk-UA"/>
        </a:p>
      </dgm:t>
    </dgm:pt>
    <dgm:pt modelId="{5AB1E3C5-0F3F-4DEE-A07F-7EA6706A5ADF}" type="sibTrans" cxnId="{4D3004A4-93A0-414E-BD14-8DAB160927A0}">
      <dgm:prSet/>
      <dgm:spPr/>
      <dgm:t>
        <a:bodyPr/>
        <a:lstStyle/>
        <a:p>
          <a:endParaRPr lang="uk-UA"/>
        </a:p>
      </dgm:t>
    </dgm:pt>
    <dgm:pt modelId="{FA1E6B86-2DA6-4C17-B615-6B2E944F6FAA}">
      <dgm:prSet phldrT="[Текст]"/>
      <dgm:spPr/>
      <dgm:t>
        <a:bodyPr/>
        <a:lstStyle/>
        <a:p>
          <a:r>
            <a:rPr lang="uk-UA" dirty="0" smtClean="0"/>
            <a:t>великі статті</a:t>
          </a:r>
          <a:endParaRPr lang="uk-UA" dirty="0"/>
        </a:p>
      </dgm:t>
    </dgm:pt>
    <dgm:pt modelId="{20E0E97F-2E52-4443-AA09-A91596117C91}" type="parTrans" cxnId="{3BD6C16B-8404-42E1-801D-68794C92FB47}">
      <dgm:prSet/>
      <dgm:spPr/>
      <dgm:t>
        <a:bodyPr/>
        <a:lstStyle/>
        <a:p>
          <a:endParaRPr lang="uk-UA"/>
        </a:p>
      </dgm:t>
    </dgm:pt>
    <dgm:pt modelId="{959A69B0-451A-4C8B-A54F-349B4C1B2A24}" type="sibTrans" cxnId="{3BD6C16B-8404-42E1-801D-68794C92FB47}">
      <dgm:prSet/>
      <dgm:spPr/>
      <dgm:t>
        <a:bodyPr/>
        <a:lstStyle/>
        <a:p>
          <a:endParaRPr lang="uk-UA"/>
        </a:p>
      </dgm:t>
    </dgm:pt>
    <dgm:pt modelId="{18C20940-ED96-41DA-B2F8-59BDB249B0F3}">
      <dgm:prSet phldrT="[Текст]"/>
      <dgm:spPr/>
      <dgm:t>
        <a:bodyPr/>
        <a:lstStyle/>
        <a:p>
          <a:r>
            <a:rPr lang="uk-UA" dirty="0" smtClean="0"/>
            <a:t>2 колонки</a:t>
          </a:r>
          <a:endParaRPr lang="uk-UA" dirty="0"/>
        </a:p>
      </dgm:t>
    </dgm:pt>
    <dgm:pt modelId="{6584EFD7-D145-4008-B217-7E11482FD7C9}" type="parTrans" cxnId="{EA18DB8E-3B97-4C5D-B784-31CBDB1C0B5B}">
      <dgm:prSet/>
      <dgm:spPr/>
      <dgm:t>
        <a:bodyPr/>
        <a:lstStyle/>
        <a:p>
          <a:endParaRPr lang="uk-UA"/>
        </a:p>
      </dgm:t>
    </dgm:pt>
    <dgm:pt modelId="{EBB9E19C-AB25-497C-A7A3-B4F0A8C5B15D}" type="sibTrans" cxnId="{EA18DB8E-3B97-4C5D-B784-31CBDB1C0B5B}">
      <dgm:prSet/>
      <dgm:spPr/>
      <dgm:t>
        <a:bodyPr/>
        <a:lstStyle/>
        <a:p>
          <a:endParaRPr lang="uk-UA"/>
        </a:p>
      </dgm:t>
    </dgm:pt>
    <dgm:pt modelId="{C85A7712-283D-45BC-B490-B23AAB274980}">
      <dgm:prSet phldrT="[Текст]"/>
      <dgm:spPr/>
      <dgm:t>
        <a:bodyPr/>
        <a:lstStyle/>
        <a:p>
          <a:r>
            <a:rPr lang="ru-RU" dirty="0" err="1" smtClean="0"/>
            <a:t>вирівнювання</a:t>
          </a:r>
          <a:r>
            <a:rPr lang="ru-RU" dirty="0" smtClean="0"/>
            <a:t> по </a:t>
          </a:r>
          <a:r>
            <a:rPr lang="ru-RU" dirty="0" err="1" smtClean="0"/>
            <a:t>ширині</a:t>
          </a:r>
          <a:endParaRPr lang="uk-UA" dirty="0"/>
        </a:p>
      </dgm:t>
    </dgm:pt>
    <dgm:pt modelId="{8808A194-D1D0-4FB8-B319-63C59A0FA479}" type="parTrans" cxnId="{72F30ABA-98BB-4F9C-ABCF-8E4835532D3A}">
      <dgm:prSet/>
      <dgm:spPr/>
      <dgm:t>
        <a:bodyPr/>
        <a:lstStyle/>
        <a:p>
          <a:endParaRPr lang="uk-UA"/>
        </a:p>
      </dgm:t>
    </dgm:pt>
    <dgm:pt modelId="{E09D37B0-9184-4DE8-B30B-824BD6798109}" type="sibTrans" cxnId="{72F30ABA-98BB-4F9C-ABCF-8E4835532D3A}">
      <dgm:prSet/>
      <dgm:spPr/>
      <dgm:t>
        <a:bodyPr/>
        <a:lstStyle/>
        <a:p>
          <a:endParaRPr lang="uk-UA"/>
        </a:p>
      </dgm:t>
    </dgm:pt>
    <dgm:pt modelId="{6457F615-A3C7-4D51-B50B-5F650EE9D95C}">
      <dgm:prSet phldrT="[Текст]"/>
      <dgm:spPr/>
      <dgm:t>
        <a:bodyPr/>
        <a:lstStyle/>
        <a:p>
          <a:r>
            <a:rPr lang="uk-UA" dirty="0" smtClean="0"/>
            <a:t>Вирівнювання по лівому краю</a:t>
          </a:r>
          <a:endParaRPr lang="uk-UA" dirty="0"/>
        </a:p>
      </dgm:t>
    </dgm:pt>
    <dgm:pt modelId="{B537A5C9-5DAA-4997-A6E4-E84289542F14}" type="parTrans" cxnId="{FA3C4E55-F77E-4766-87B5-2940DDB0C63E}">
      <dgm:prSet/>
      <dgm:spPr/>
      <dgm:t>
        <a:bodyPr/>
        <a:lstStyle/>
        <a:p>
          <a:endParaRPr lang="uk-UA"/>
        </a:p>
      </dgm:t>
    </dgm:pt>
    <dgm:pt modelId="{4A72CA1D-6BA4-4D3F-A5E8-663A89FAF85B}" type="sibTrans" cxnId="{FA3C4E55-F77E-4766-87B5-2940DDB0C63E}">
      <dgm:prSet/>
      <dgm:spPr/>
      <dgm:t>
        <a:bodyPr/>
        <a:lstStyle/>
        <a:p>
          <a:endParaRPr lang="uk-UA"/>
        </a:p>
      </dgm:t>
    </dgm:pt>
    <dgm:pt modelId="{21967311-D1BC-44D5-AC1C-09AFBF760B51}">
      <dgm:prSet phldrT="[Текст]"/>
      <dgm:spPr/>
      <dgm:t>
        <a:bodyPr/>
        <a:lstStyle/>
        <a:p>
          <a:r>
            <a:rPr lang="ru-RU" dirty="0" smtClean="0"/>
            <a:t>кегель 12 </a:t>
          </a:r>
          <a:endParaRPr lang="uk-UA" dirty="0"/>
        </a:p>
      </dgm:t>
    </dgm:pt>
    <dgm:pt modelId="{C2DB9F18-8A62-4AA6-813C-E6D26282CA21}" type="parTrans" cxnId="{5BBAB722-DBD9-4EF6-BC87-CA863B5E8831}">
      <dgm:prSet/>
      <dgm:spPr/>
      <dgm:t>
        <a:bodyPr/>
        <a:lstStyle/>
        <a:p>
          <a:endParaRPr lang="uk-UA"/>
        </a:p>
      </dgm:t>
    </dgm:pt>
    <dgm:pt modelId="{8EA59F74-E47D-4848-B95D-7CFA50C160B9}" type="sibTrans" cxnId="{5BBAB722-DBD9-4EF6-BC87-CA863B5E8831}">
      <dgm:prSet/>
      <dgm:spPr/>
      <dgm:t>
        <a:bodyPr/>
        <a:lstStyle/>
        <a:p>
          <a:endParaRPr lang="uk-UA"/>
        </a:p>
      </dgm:t>
    </dgm:pt>
    <dgm:pt modelId="{CC30133B-C628-487E-8387-0EF83A780D0B}" type="pres">
      <dgm:prSet presAssocID="{893ABAD4-120F-4FE8-9BD0-F669389A9C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7C7AFC-D48D-4AB9-A6FA-876E7CCC02C3}" type="pres">
      <dgm:prSet presAssocID="{0E99150C-6A6F-46AF-8917-1D120AF567CC}" presName="linNode" presStyleCnt="0"/>
      <dgm:spPr/>
    </dgm:pt>
    <dgm:pt modelId="{89DBE5BC-3BAE-4496-BF74-6E9804E43147}" type="pres">
      <dgm:prSet presAssocID="{0E99150C-6A6F-46AF-8917-1D120AF567C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7256F1B-6ACC-4FB5-982A-B73CF5274FB3}" type="pres">
      <dgm:prSet presAssocID="{0E99150C-6A6F-46AF-8917-1D120AF567C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E7C633-4E83-49D6-A919-7C9AA56C456E}" type="pres">
      <dgm:prSet presAssocID="{317BFCA7-E0BB-4BD4-A230-B8CD9A3C49AD}" presName="sp" presStyleCnt="0"/>
      <dgm:spPr/>
    </dgm:pt>
    <dgm:pt modelId="{DEA5DD29-2EBA-436F-8DD7-549B91BCFE41}" type="pres">
      <dgm:prSet presAssocID="{FA1E6B86-2DA6-4C17-B615-6B2E944F6FAA}" presName="linNode" presStyleCnt="0"/>
      <dgm:spPr/>
    </dgm:pt>
    <dgm:pt modelId="{AC9C20C6-C12D-4C54-8D9F-6733FEB110BE}" type="pres">
      <dgm:prSet presAssocID="{FA1E6B86-2DA6-4C17-B615-6B2E944F6FA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F38094-4166-46AC-9821-63F8A48896C0}" type="pres">
      <dgm:prSet presAssocID="{FA1E6B86-2DA6-4C17-B615-6B2E944F6FA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1109313-B396-488B-8E6B-AF4F007E2543}" type="presOf" srcId="{6457F615-A3C7-4D51-B50B-5F650EE9D95C}" destId="{37256F1B-6ACC-4FB5-982A-B73CF5274FB3}" srcOrd="0" destOrd="2" presId="urn:microsoft.com/office/officeart/2005/8/layout/vList5"/>
    <dgm:cxn modelId="{8C9806B8-5D33-4265-A579-73DCD46E7D82}" srcId="{0E99150C-6A6F-46AF-8917-1D120AF567CC}" destId="{63B99F09-3FE2-4A72-B835-CF46DC81A4B9}" srcOrd="0" destOrd="0" parTransId="{6BD8E1F5-FE46-4969-8138-BAF39C466E27}" sibTransId="{56F3B101-ED28-472F-BC80-C95E556B7344}"/>
    <dgm:cxn modelId="{20749713-C597-4E0E-963F-6D84B13AAD89}" type="presOf" srcId="{0E99150C-6A6F-46AF-8917-1D120AF567CC}" destId="{89DBE5BC-3BAE-4496-BF74-6E9804E43147}" srcOrd="0" destOrd="0" presId="urn:microsoft.com/office/officeart/2005/8/layout/vList5"/>
    <dgm:cxn modelId="{72F30ABA-98BB-4F9C-ABCF-8E4835532D3A}" srcId="{FA1E6B86-2DA6-4C17-B615-6B2E944F6FAA}" destId="{C85A7712-283D-45BC-B490-B23AAB274980}" srcOrd="1" destOrd="0" parTransId="{8808A194-D1D0-4FB8-B319-63C59A0FA479}" sibTransId="{E09D37B0-9184-4DE8-B30B-824BD6798109}"/>
    <dgm:cxn modelId="{F649B9A8-84E6-43E4-AF67-1E2FAFB1A396}" type="presOf" srcId="{893ABAD4-120F-4FE8-9BD0-F669389A9CF7}" destId="{CC30133B-C628-487E-8387-0EF83A780D0B}" srcOrd="0" destOrd="0" presId="urn:microsoft.com/office/officeart/2005/8/layout/vList5"/>
    <dgm:cxn modelId="{FA3C4E55-F77E-4766-87B5-2940DDB0C63E}" srcId="{0E99150C-6A6F-46AF-8917-1D120AF567CC}" destId="{6457F615-A3C7-4D51-B50B-5F650EE9D95C}" srcOrd="2" destOrd="0" parTransId="{B537A5C9-5DAA-4997-A6E4-E84289542F14}" sibTransId="{4A72CA1D-6BA4-4D3F-A5E8-663A89FAF85B}"/>
    <dgm:cxn modelId="{3BD6C16B-8404-42E1-801D-68794C92FB47}" srcId="{893ABAD4-120F-4FE8-9BD0-F669389A9CF7}" destId="{FA1E6B86-2DA6-4C17-B615-6B2E944F6FAA}" srcOrd="1" destOrd="0" parTransId="{20E0E97F-2E52-4443-AA09-A91596117C91}" sibTransId="{959A69B0-451A-4C8B-A54F-349B4C1B2A24}"/>
    <dgm:cxn modelId="{A35ED452-C256-4D7D-8DFB-060616F543FA}" type="presOf" srcId="{FA1E6B86-2DA6-4C17-B615-6B2E944F6FAA}" destId="{AC9C20C6-C12D-4C54-8D9F-6733FEB110BE}" srcOrd="0" destOrd="0" presId="urn:microsoft.com/office/officeart/2005/8/layout/vList5"/>
    <dgm:cxn modelId="{FA9798AD-434A-4B3E-9A4D-7B8A954F727F}" type="presOf" srcId="{F413776C-5D99-4FF3-AC6B-EC995A41E7E0}" destId="{37256F1B-6ACC-4FB5-982A-B73CF5274FB3}" srcOrd="0" destOrd="1" presId="urn:microsoft.com/office/officeart/2005/8/layout/vList5"/>
    <dgm:cxn modelId="{5BBAB722-DBD9-4EF6-BC87-CA863B5E8831}" srcId="{FA1E6B86-2DA6-4C17-B615-6B2E944F6FAA}" destId="{21967311-D1BC-44D5-AC1C-09AFBF760B51}" srcOrd="2" destOrd="0" parTransId="{C2DB9F18-8A62-4AA6-813C-E6D26282CA21}" sibTransId="{8EA59F74-E47D-4848-B95D-7CFA50C160B9}"/>
    <dgm:cxn modelId="{7180EBA1-348E-4744-9D2B-E219BEBFC6F8}" type="presOf" srcId="{21967311-D1BC-44D5-AC1C-09AFBF760B51}" destId="{66F38094-4166-46AC-9821-63F8A48896C0}" srcOrd="0" destOrd="2" presId="urn:microsoft.com/office/officeart/2005/8/layout/vList5"/>
    <dgm:cxn modelId="{4D3004A4-93A0-414E-BD14-8DAB160927A0}" srcId="{0E99150C-6A6F-46AF-8917-1D120AF567CC}" destId="{F413776C-5D99-4FF3-AC6B-EC995A41E7E0}" srcOrd="1" destOrd="0" parTransId="{BEE5EDE1-F3D5-48D1-9421-7E7B78431D9B}" sibTransId="{5AB1E3C5-0F3F-4DEE-A07F-7EA6706A5ADF}"/>
    <dgm:cxn modelId="{EA18DB8E-3B97-4C5D-B784-31CBDB1C0B5B}" srcId="{FA1E6B86-2DA6-4C17-B615-6B2E944F6FAA}" destId="{18C20940-ED96-41DA-B2F8-59BDB249B0F3}" srcOrd="0" destOrd="0" parTransId="{6584EFD7-D145-4008-B217-7E11482FD7C9}" sibTransId="{EBB9E19C-AB25-497C-A7A3-B4F0A8C5B15D}"/>
    <dgm:cxn modelId="{7796733A-D4BA-40D6-927B-503840993ABE}" type="presOf" srcId="{63B99F09-3FE2-4A72-B835-CF46DC81A4B9}" destId="{37256F1B-6ACC-4FB5-982A-B73CF5274FB3}" srcOrd="0" destOrd="0" presId="urn:microsoft.com/office/officeart/2005/8/layout/vList5"/>
    <dgm:cxn modelId="{83B8E372-2074-4F7A-9165-33B7A6D7C4F4}" type="presOf" srcId="{18C20940-ED96-41DA-B2F8-59BDB249B0F3}" destId="{66F38094-4166-46AC-9821-63F8A48896C0}" srcOrd="0" destOrd="0" presId="urn:microsoft.com/office/officeart/2005/8/layout/vList5"/>
    <dgm:cxn modelId="{1F44FF61-11C1-459E-8AF1-AC0E972CB6FF}" srcId="{893ABAD4-120F-4FE8-9BD0-F669389A9CF7}" destId="{0E99150C-6A6F-46AF-8917-1D120AF567CC}" srcOrd="0" destOrd="0" parTransId="{43E65C4E-D6B5-4388-819D-307BCF7D1814}" sibTransId="{317BFCA7-E0BB-4BD4-A230-B8CD9A3C49AD}"/>
    <dgm:cxn modelId="{D38724E5-68EB-44E6-85ED-8DAB46F1BCDA}" type="presOf" srcId="{C85A7712-283D-45BC-B490-B23AAB274980}" destId="{66F38094-4166-46AC-9821-63F8A48896C0}" srcOrd="0" destOrd="1" presId="urn:microsoft.com/office/officeart/2005/8/layout/vList5"/>
    <dgm:cxn modelId="{39B67CA0-1892-4087-8399-E1494FF7FF47}" type="presParOf" srcId="{CC30133B-C628-487E-8387-0EF83A780D0B}" destId="{CB7C7AFC-D48D-4AB9-A6FA-876E7CCC02C3}" srcOrd="0" destOrd="0" presId="urn:microsoft.com/office/officeart/2005/8/layout/vList5"/>
    <dgm:cxn modelId="{31C50F81-99F8-429D-805A-64D4A7CC78B9}" type="presParOf" srcId="{CB7C7AFC-D48D-4AB9-A6FA-876E7CCC02C3}" destId="{89DBE5BC-3BAE-4496-BF74-6E9804E43147}" srcOrd="0" destOrd="0" presId="urn:microsoft.com/office/officeart/2005/8/layout/vList5"/>
    <dgm:cxn modelId="{5A833D3E-D694-4AC9-9D77-3D96D12D300B}" type="presParOf" srcId="{CB7C7AFC-D48D-4AB9-A6FA-876E7CCC02C3}" destId="{37256F1B-6ACC-4FB5-982A-B73CF5274FB3}" srcOrd="1" destOrd="0" presId="urn:microsoft.com/office/officeart/2005/8/layout/vList5"/>
    <dgm:cxn modelId="{E1EB7A37-0F82-44D8-B2F0-5D46AC01D82F}" type="presParOf" srcId="{CC30133B-C628-487E-8387-0EF83A780D0B}" destId="{C2E7C633-4E83-49D6-A919-7C9AA56C456E}" srcOrd="1" destOrd="0" presId="urn:microsoft.com/office/officeart/2005/8/layout/vList5"/>
    <dgm:cxn modelId="{2614BED9-5276-4A54-92E0-1CF801062CD3}" type="presParOf" srcId="{CC30133B-C628-487E-8387-0EF83A780D0B}" destId="{DEA5DD29-2EBA-436F-8DD7-549B91BCFE41}" srcOrd="2" destOrd="0" presId="urn:microsoft.com/office/officeart/2005/8/layout/vList5"/>
    <dgm:cxn modelId="{893FE534-CD9D-4708-B7BF-D22F5E1D0429}" type="presParOf" srcId="{DEA5DD29-2EBA-436F-8DD7-549B91BCFE41}" destId="{AC9C20C6-C12D-4C54-8D9F-6733FEB110BE}" srcOrd="0" destOrd="0" presId="urn:microsoft.com/office/officeart/2005/8/layout/vList5"/>
    <dgm:cxn modelId="{9BF787B5-73EE-497D-B0E7-916512FBB77B}" type="presParOf" srcId="{DEA5DD29-2EBA-436F-8DD7-549B91BCFE41}" destId="{66F38094-4166-46AC-9821-63F8A48896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56F1B-6ACC-4FB5-982A-B73CF5274FB3}">
      <dsp:nvSpPr>
        <dsp:cNvPr id="0" name=""/>
        <dsp:cNvSpPr/>
      </dsp:nvSpPr>
      <dsp:spPr>
        <a:xfrm rot="5400000">
          <a:off x="3207222" y="-1102568"/>
          <a:ext cx="1043556" cy="35096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3-4 колонки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Невеликий кегль шрифту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Вирівнювання по лівому краю</a:t>
          </a:r>
          <a:endParaRPr lang="uk-UA" sz="1800" kern="1200" dirty="0"/>
        </a:p>
      </dsp:txBody>
      <dsp:txXfrm rot="-5400000">
        <a:off x="1974177" y="181419"/>
        <a:ext cx="3458705" cy="941672"/>
      </dsp:txXfrm>
    </dsp:sp>
    <dsp:sp modelId="{89DBE5BC-3BAE-4496-BF74-6E9804E43147}">
      <dsp:nvSpPr>
        <dsp:cNvPr id="0" name=""/>
        <dsp:cNvSpPr/>
      </dsp:nvSpPr>
      <dsp:spPr>
        <a:xfrm>
          <a:off x="0" y="32"/>
          <a:ext cx="1974176" cy="1304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новини</a:t>
          </a:r>
          <a:endParaRPr lang="uk-UA" sz="3700" kern="1200" dirty="0"/>
        </a:p>
      </dsp:txBody>
      <dsp:txXfrm>
        <a:off x="63678" y="63710"/>
        <a:ext cx="1846820" cy="1177089"/>
      </dsp:txXfrm>
    </dsp:sp>
    <dsp:sp modelId="{66F38094-4166-46AC-9821-63F8A48896C0}">
      <dsp:nvSpPr>
        <dsp:cNvPr id="0" name=""/>
        <dsp:cNvSpPr/>
      </dsp:nvSpPr>
      <dsp:spPr>
        <a:xfrm rot="5400000">
          <a:off x="3207222" y="267099"/>
          <a:ext cx="1043556" cy="35096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2 колонки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вирівнювання</a:t>
          </a:r>
          <a:r>
            <a:rPr lang="ru-RU" sz="1800" kern="1200" dirty="0" smtClean="0"/>
            <a:t> по </a:t>
          </a:r>
          <a:r>
            <a:rPr lang="ru-RU" sz="1800" kern="1200" dirty="0" err="1" smtClean="0"/>
            <a:t>ширині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кегель 12 </a:t>
          </a:r>
          <a:endParaRPr lang="uk-UA" sz="1800" kern="1200" dirty="0"/>
        </a:p>
      </dsp:txBody>
      <dsp:txXfrm rot="-5400000">
        <a:off x="1974177" y="1551086"/>
        <a:ext cx="3458705" cy="941672"/>
      </dsp:txXfrm>
    </dsp:sp>
    <dsp:sp modelId="{AC9C20C6-C12D-4C54-8D9F-6733FEB110BE}">
      <dsp:nvSpPr>
        <dsp:cNvPr id="0" name=""/>
        <dsp:cNvSpPr/>
      </dsp:nvSpPr>
      <dsp:spPr>
        <a:xfrm>
          <a:off x="0" y="1369700"/>
          <a:ext cx="1974176" cy="1304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великі статті</a:t>
          </a:r>
          <a:endParaRPr lang="uk-UA" sz="3700" kern="1200" dirty="0"/>
        </a:p>
      </dsp:txBody>
      <dsp:txXfrm>
        <a:off x="63678" y="1433378"/>
        <a:ext cx="1846820" cy="1177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9D0A0-F741-4638-8DAC-DD3656B33B7D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DE6DE-3030-44ED-8E1C-0187B9C356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375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DE6DE-3030-44ED-8E1C-0187B9C35676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037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CE30-CCEF-4317-8408-DD08E59A625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CE69-E211-447F-87A2-FBB144C99A05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78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CE30-CCEF-4317-8408-DD08E59A625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CE69-E211-447F-87A2-FBB144C99A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797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CE30-CCEF-4317-8408-DD08E59A625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CE69-E211-447F-87A2-FBB144C99A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951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CE30-CCEF-4317-8408-DD08E59A625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CE69-E211-447F-87A2-FBB144C99A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807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CE30-CCEF-4317-8408-DD08E59A625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CE69-E211-447F-87A2-FBB144C99A05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74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CE30-CCEF-4317-8408-DD08E59A625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CE69-E211-447F-87A2-FBB144C99A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071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CE30-CCEF-4317-8408-DD08E59A625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CE69-E211-447F-87A2-FBB144C99A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297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CE30-CCEF-4317-8408-DD08E59A625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CE69-E211-447F-87A2-FBB144C99A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519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CE30-CCEF-4317-8408-DD08E59A625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CE69-E211-447F-87A2-FBB144C99A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070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D34CE30-CCEF-4317-8408-DD08E59A625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23CE69-E211-447F-87A2-FBB144C99A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587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CE30-CCEF-4317-8408-DD08E59A625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CE69-E211-447F-87A2-FBB144C99A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032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34CE30-CCEF-4317-8408-DD08E59A625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723CE69-E211-447F-87A2-FBB144C99A05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41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1.bp.blogspot.com/-RvLh2A6RUpM/VQ640rwl7qI/AAAAAAAAB_k/4gQUk4ZZ7d8/s1600/%D0%9E%D0%B1%D0%BE%D1%80%D0%BA%D0%B0.PNG" TargetMode="Externa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4.bp.blogspot.com/-APntldWSri4/VQ640wpBgEI/AAAAAAAAB_s/aX5idy_uLZw/s1600/%D0%A0%D0%B0%D0%BC%D0%BA%D0%B0.PNG" TargetMode="Externa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-0zYwlXWrYqc/VQ6402GTbTI/AAAAAAAAB_o/9bENJSKkWk4/s1600/%D0%A1%D0%B5%D1%82%D0%BA%D0%B0.PNG" TargetMode="External"/><Relationship Id="rId2" Type="http://schemas.openxmlformats.org/officeDocument/2006/relationships/hyperlink" Target="https://www.blogger.com/null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3090930"/>
            <a:ext cx="10058400" cy="1234182"/>
          </a:xfrm>
        </p:spPr>
        <p:txBody>
          <a:bodyPr/>
          <a:lstStyle/>
          <a:p>
            <a:r>
              <a:rPr lang="uk-UA" dirty="0" smtClean="0"/>
              <a:t>Електронні публікації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Комп</a:t>
            </a:r>
            <a:r>
              <a:rPr lang="en-US" dirty="0" smtClean="0"/>
              <a:t>’</a:t>
            </a:r>
            <a:r>
              <a:rPr lang="uk-UA" dirty="0" smtClean="0"/>
              <a:t>терна верстка. Програми для комп</a:t>
            </a:r>
            <a:r>
              <a:rPr lang="en-US" dirty="0" smtClean="0"/>
              <a:t>’</a:t>
            </a:r>
            <a:r>
              <a:rPr lang="uk-UA" dirty="0" smtClean="0"/>
              <a:t>ютерної верстки</a:t>
            </a:r>
            <a:endParaRPr lang="uk-UA" dirty="0"/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Ð²ÐµÑÑÑÐºÐ¸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730" y="252480"/>
            <a:ext cx="59055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381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5765" y="5345377"/>
            <a:ext cx="6836106" cy="822960"/>
          </a:xfrm>
        </p:spPr>
        <p:txBody>
          <a:bodyPr/>
          <a:lstStyle/>
          <a:p>
            <a:r>
              <a:rPr lang="ru-RU" sz="4400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 верстки</a:t>
            </a:r>
            <a:endParaRPr lang="uk-UA" sz="4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2335" y="336160"/>
            <a:ext cx="11183154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8310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 верстки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книжково-журнальних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видань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складності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800" u="sng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800" u="sng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sz="2800" u="sng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800" u="sng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складності</a:t>
            </a:r>
            <a:r>
              <a:rPr lang="ru-RU" sz="2800" u="sng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верстки:</a:t>
            </a:r>
            <a:endParaRPr lang="uk-UA" sz="3200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8310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верстка простого (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суцільного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тексту;</a:t>
            </a:r>
            <a:endParaRPr lang="uk-UA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8310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верстка тексту з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нешрифтові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виділеннями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таблицями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формулами;</a:t>
            </a:r>
            <a:endParaRPr lang="uk-UA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8310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верстка тексту з виділеннями, таблицями, формулами, ілюстраціями з підписом, </a:t>
            </a:r>
            <a:r>
              <a:rPr lang="uk-UA" sz="28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багатошпальтової</a:t>
            </a:r>
            <a:r>
              <a:rPr lang="uk-UA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верстка;</a:t>
            </a:r>
            <a:endParaRPr lang="uk-UA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складна верстка (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додатково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третьої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композиційні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931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353" y="476517"/>
            <a:ext cx="3200400" cy="1437925"/>
          </a:xfrm>
        </p:spPr>
        <p:txBody>
          <a:bodyPr>
            <a:normAutofit/>
          </a:bodyPr>
          <a:lstStyle/>
          <a:p>
            <a:r>
              <a:rPr lang="uk-UA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Макет</a:t>
            </a:r>
            <a:endParaRPr lang="uk-UA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5750" y="92083"/>
            <a:ext cx="7726250" cy="3204909"/>
          </a:xfrm>
        </p:spPr>
        <p:txBody>
          <a:bodyPr>
            <a:normAutofit/>
          </a:bodyPr>
          <a:lstStyle/>
          <a:p>
            <a:r>
              <a:rPr lang="uk-UA" sz="2800" dirty="0"/>
              <a:t>Макетом видання називається </a:t>
            </a:r>
            <a:r>
              <a:rPr lang="uk-UA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взаємне розташування елементів</a:t>
            </a:r>
            <a:r>
              <a:rPr lang="uk-UA" sz="2800" dirty="0"/>
              <a:t> макета - колонок, текстових блоків, графічного матеріалу, колірних рішень, а так само колонтитулів, розділових ліній, рамок та інших елементів оформлення.</a:t>
            </a:r>
          </a:p>
          <a:p>
            <a:r>
              <a:rPr lang="ru-RU" sz="2800" u="sng" dirty="0"/>
              <a:t>Одним з перших </a:t>
            </a:r>
            <a:r>
              <a:rPr lang="ru-RU" sz="2800" u="sng" dirty="0" err="1"/>
              <a:t>елементів</a:t>
            </a:r>
            <a:r>
              <a:rPr lang="ru-RU" sz="2800" u="sng" dirty="0"/>
              <a:t>, </a:t>
            </a:r>
            <a:r>
              <a:rPr lang="ru-RU" sz="2800" u="sng" dirty="0" err="1"/>
              <a:t>які</a:t>
            </a:r>
            <a:r>
              <a:rPr lang="ru-RU" sz="2800" u="sng" dirty="0"/>
              <a:t> </a:t>
            </a:r>
            <a:r>
              <a:rPr lang="ru-RU" sz="2800" u="sng" dirty="0" err="1"/>
              <a:t>визначають</a:t>
            </a:r>
            <a:r>
              <a:rPr lang="ru-RU" sz="2800" u="sng" dirty="0"/>
              <a:t> </a:t>
            </a:r>
            <a:r>
              <a:rPr lang="ru-RU" sz="2800" u="sng" dirty="0" err="1"/>
              <a:t>компонування</a:t>
            </a:r>
            <a:r>
              <a:rPr lang="ru-RU" sz="2800" u="sng" dirty="0"/>
              <a:t> макета, є </a:t>
            </a:r>
            <a:r>
              <a:rPr lang="ru-RU" sz="2800" u="sng" dirty="0" smtClean="0"/>
              <a:t>формат</a:t>
            </a:r>
            <a:r>
              <a:rPr lang="en-US" sz="2800" u="sng" dirty="0"/>
              <a:t>.</a:t>
            </a:r>
            <a:endParaRPr lang="uk-UA" sz="2800" u="sng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398249"/>
              </p:ext>
            </p:extLst>
          </p:nvPr>
        </p:nvGraphicFramePr>
        <p:xfrm>
          <a:off x="1792422" y="3329862"/>
          <a:ext cx="8781132" cy="3374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7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7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27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Назва формату бланка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Частка аркуша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Формат бланка, мм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594x841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1/2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240x594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АЗ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1/4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297x420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1/8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210x297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1/16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148x210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4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1/32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105x148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А7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1/64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74x105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1/128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52x74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А9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1/256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37x52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А-п2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1/3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297x574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А-п3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1/6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287x297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А-п4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1/12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148x287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А-п5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1/24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143x148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А-п6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1/48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74x143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А-п7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1/96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71x74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А-п8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1/192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37x71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32539" y="2906779"/>
            <a:ext cx="52924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Формати некнижкової продукції</a:t>
            </a:r>
            <a:endParaRPr kumimoji="0" lang="uk-UA" alt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608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2582" y="373487"/>
            <a:ext cx="10058400" cy="964628"/>
          </a:xfrm>
        </p:spPr>
        <p:txBody>
          <a:bodyPr>
            <a:noAutofit/>
          </a:bodyPr>
          <a:lstStyle/>
          <a:p>
            <a:r>
              <a:rPr lang="uk-UA" sz="2800" dirty="0" smtClean="0"/>
              <a:t>Важливим питанням є </a:t>
            </a:r>
            <a:r>
              <a:rPr lang="uk-UA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 кількості колонок </a:t>
            </a:r>
            <a:r>
              <a:rPr lang="uk-UA" sz="2800" dirty="0" smtClean="0"/>
              <a:t>на смузі. Макет журнальних чи газетних смуг може бути різним для кожної рубрики. </a:t>
            </a:r>
            <a:endParaRPr lang="uk-UA" sz="28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62501261"/>
              </p:ext>
            </p:extLst>
          </p:nvPr>
        </p:nvGraphicFramePr>
        <p:xfrm>
          <a:off x="397958" y="2010713"/>
          <a:ext cx="5483824" cy="2674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881782" y="2036471"/>
            <a:ext cx="6096000" cy="21668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Залежно від ширини колонки вибирається кегль і гарнітура шрифту, а також спосіб вирівнювання абзаців. При використанні вузьких колонок (наприклад, </a:t>
            </a:r>
            <a:r>
              <a:rPr lang="uk-UA" i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чотирохколоночна</a:t>
            </a:r>
            <a:r>
              <a:rPr lang="uk-UA" i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верстка на форматі А 4) у рядку повинно бути близько 27 - 30 символів. При меншому значенні слід зменшити кегль або вибрати більш компактну гарнітуру, а при більшому - навпаки.</a:t>
            </a:r>
            <a:endParaRPr lang="uk-UA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81782" y="4203346"/>
            <a:ext cx="6096000" cy="187051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вузьких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колонок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вирівнювання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лівому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краю - в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забезпечуються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оптимальні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пропуски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словами, 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нерівний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правий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край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візуально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збільшує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величину средника і не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читача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перескочити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сусідню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колонку.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34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 послідовних переносів</a:t>
            </a:r>
            <a:r>
              <a:rPr lang="uk-UA" sz="2400" dirty="0" smtClean="0"/>
              <a:t> за правилами верстки обмежується трьома - вважається, що велика кількість дефісів, що йдуть підряд, ускладнює читання. </a:t>
            </a:r>
          </a:p>
          <a:p>
            <a:r>
              <a:rPr lang="uk-UA" sz="2400" dirty="0" smtClean="0"/>
              <a:t>Але іноді зустрічаються такі словосполучення, коли потрібна більша кількість переносів. Для виходу з цього становища можна використовувати так звані </a:t>
            </a:r>
            <a:r>
              <a:rPr lang="uk-UA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«м'які» переноси</a:t>
            </a:r>
            <a:r>
              <a:rPr lang="uk-UA" sz="2400" dirty="0" smtClean="0"/>
              <a:t>, які розставляються верстальником вручну.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01636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Стиль</a:t>
            </a:r>
            <a:endParaRPr lang="uk-UA" sz="6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58074"/>
          </a:xfrm>
        </p:spPr>
        <p:txBody>
          <a:bodyPr>
            <a:noAutofit/>
          </a:bodyPr>
          <a:lstStyle/>
          <a:p>
            <a:r>
              <a:rPr lang="uk-UA" sz="2800" dirty="0"/>
              <a:t>Для гарного макета обов'язковою умовою є наявність </a:t>
            </a:r>
            <a:r>
              <a:rPr 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єдиного стилю, </a:t>
            </a:r>
            <a:r>
              <a:rPr lang="uk-UA" sz="2800" dirty="0"/>
              <a:t>який пов'язує воєдино всі елементи оформлення та дизайнерські рішення публікації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206942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uk-UA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Досить популярними залишаються прийоми вибору різного розміру для символів в одному слові, а також змішання і поворот букв відносно один одного («випадають» і «стрибають» літери), розташування тексту по кривій і різного роду спотворення.</a:t>
            </a:r>
            <a:endParaRPr lang="uk-UA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26358" y="1023363"/>
            <a:ext cx="6275876" cy="4406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екст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одним 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головних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самим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елементом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публікації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будь то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рекламна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листівка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книга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Web-сторінка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текст, як правило,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несе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найважливішу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смислове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грамотне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тексту в документах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грає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роль.</a:t>
            </a:r>
            <a:endParaRPr lang="uk-UA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92D05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 smtClean="0">
                <a:solidFill>
                  <a:srgbClr val="92D05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dirty="0" smtClean="0">
                <a:solidFill>
                  <a:srgbClr val="92D05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тексту </a:t>
            </a:r>
            <a:r>
              <a:rPr lang="ru-RU" dirty="0" err="1" smtClean="0">
                <a:solidFill>
                  <a:srgbClr val="92D05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 smtClean="0">
                <a:solidFill>
                  <a:srgbClr val="92D05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92D05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 smtClean="0">
                <a:solidFill>
                  <a:srgbClr val="92D05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92D05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 smtClean="0">
                <a:solidFill>
                  <a:srgbClr val="92D05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92D05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</a:t>
            </a:r>
            <a:r>
              <a:rPr lang="ru-RU" dirty="0" smtClean="0">
                <a:solidFill>
                  <a:srgbClr val="92D05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000" dirty="0" smtClean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падаючі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тіні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об'ємні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букви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поворот тексту (поворот на невеликий кут вносить в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композицію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динаміки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поворот на 90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градусів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ввести в макет вертикаль),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текстурування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зображення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усередині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тексту (при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символів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повинен бути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великий).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40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Елементи дизайну</a:t>
            </a:r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5897880"/>
            <a:ext cx="2514218" cy="59436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ОБОРКА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846333" y="588466"/>
            <a:ext cx="4834803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Оборкою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називається текстова виїмка. Якщо в стовпчик вставляються малюнки або інший текст, то її границі змінюються таким чином, що текст розташовується навколо вставки, як би 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обгортаючи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її. Оборки можуть бути прямокутними, багатокутними або криволінійними залежно від цілей дизайнера й можливостей програми макетування.</a:t>
            </a:r>
            <a:endParaRPr kumimoji="0" lang="uk-UA" alt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097" name="Рисунок 3" descr="https://1.bp.blogspot.com/-RvLh2A6RUpM/VQ640rwl7qI/AAAAAAAAB_k/4gQUk4ZZ7d8/s1600/%D0%9E%D0%B1%D0%BE%D1%80%D0%BA%D0%B0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98" y="457200"/>
            <a:ext cx="6096000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352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5528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Елементи дизайну</a:t>
            </a:r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5897880"/>
            <a:ext cx="2514218" cy="59436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ЛІНІЙКИ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352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801065" y="623573"/>
            <a:ext cx="8059600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ЛІНІЙКИ</a:t>
            </a:r>
            <a:endParaRPr lang="uk-U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представляють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горизонтальні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вертикальні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відокремлюють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макета друг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друга.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Лінійки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смузі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закінчений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підкреслити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заголовок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лінію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там, де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закінчується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тексту й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починається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Лінійки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поділу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самостійних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смуги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29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Елементи дизайну</a:t>
            </a:r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5897880"/>
            <a:ext cx="2514218" cy="59436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РАМКА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352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61484" y="1266898"/>
            <a:ext cx="436744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РАМКА</a:t>
            </a:r>
            <a:endParaRPr kumimoji="0" lang="uk-UA" alt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Лінія</a:t>
            </a:r>
            <a:r>
              <a:rPr kumimoji="0" lang="ru-RU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kumimoji="0" lang="ru-RU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обмежує</a:t>
            </a:r>
            <a:r>
              <a:rPr kumimoji="0" lang="ru-RU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растровий</a:t>
            </a:r>
            <a:r>
              <a:rPr kumimoji="0" lang="ru-RU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фон, </a:t>
            </a:r>
            <a:r>
              <a:rPr kumimoji="0" lang="ru-RU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kumimoji="0" lang="ru-RU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тексту </a:t>
            </a:r>
            <a:r>
              <a:rPr kumimoji="0" lang="ru-RU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kumimoji="0" lang="ru-RU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ілюстрації</a:t>
            </a:r>
            <a:r>
              <a:rPr kumimoji="0" lang="ru-RU" alt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uk-UA" alt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121" name="Рисунок 2" descr="https://4.bp.blogspot.com/-APntldWSri4/VQ640wpBgEI/AAAAAAAAB_s/aX5idy_uLZw/s1600/%D0%A0%D0%B0%D0%BC%D0%BA%D0%B0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794" y="118110"/>
            <a:ext cx="6086475" cy="436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819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5393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Елементи дизайну</a:t>
            </a:r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79" y="5897879"/>
            <a:ext cx="5934586" cy="670345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chemeClr val="tx1"/>
                </a:solidFill>
              </a:rPr>
              <a:t>Модульна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сітка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352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819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74596" y="565488"/>
            <a:ext cx="495930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b="1" i="0" u="none" strike="noStrike" cap="none" normalizeH="0" baseline="0" dirty="0" smtClean="0" bmk="_Toc341778576">
                <a:ln>
                  <a:noFill/>
                </a:ln>
                <a:solidFill>
                  <a:srgbClr val="FFD966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МОДУЛЬНА СІТКА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Модульне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конструювання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пропорціональності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практично в будь-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проектній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художній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особливо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відіграє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проектуванні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багатосторінкових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видань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Сітка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структура,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утворена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недрукованими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пересічними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вертикальними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горизонтальними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похилими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лініями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розділяють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робочу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площину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будь-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пропорціональності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як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рівними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собою, так і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співвідноситися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один з одним у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пропорції</a:t>
            </a:r>
            <a:r>
              <a:rPr kumimoji="0" lang="ru-RU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69" name="Рисунок 1" descr="https://4.bp.blogspot.com/-0zYwlXWrYqc/VQ6402GTbTI/AAAAAAAAB_o/9bENJSKkWk4/s1600/%D0%A1%D0%B5%D1%82%D0%BA%D0%B0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062" y="178988"/>
            <a:ext cx="4399343" cy="2478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886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5499279" y="2657491"/>
            <a:ext cx="6559640" cy="2166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uk-UA" sz="14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Багатосторінкова публікація поєднує велику кількість різної текстової й ілюстративної інформації, що підкоряється концепції видання, і читач повинен не тільки сприймати цю інформацію, але й завжди пізнавати саме видання, завжди розуміти, що він може побачити в будь-якій його частині. </a:t>
            </a:r>
            <a:r>
              <a:rPr lang="uk-UA" sz="1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Модульна сітка </a:t>
            </a:r>
            <a:r>
              <a:rPr lang="uk-UA" sz="14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уже сказано визначає дизайн майбутнього макету й задає місця розміщення колонцифр, тексту, ілюстрацій, заголовків і рядків із прізвищем автора на початку або вкінці статті й </a:t>
            </a:r>
            <a:r>
              <a:rPr lang="uk-UA" sz="140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14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Тому, </a:t>
            </a:r>
            <a:r>
              <a:rPr lang="uk-UA" sz="1400" b="1" dirty="0" smtClean="0">
                <a:solidFill>
                  <a:srgbClr val="92D05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модульна сітка - самий логічний спосіб організації структури публікації. Сітки іноді називають шаблонами або трафаретами.</a:t>
            </a:r>
            <a:endParaRPr lang="uk-UA" sz="1600" b="1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3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dirty="0" smtClean="0"/>
              <a:t>1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Переглянути презентацію</a:t>
            </a:r>
          </a:p>
          <a:p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Законспектувати основні поняття</a:t>
            </a:r>
          </a:p>
          <a:p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Роботу надіслати на електронну пошту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slinnik@ukr.net</a:t>
            </a:r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0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16676" y="0"/>
            <a:ext cx="1146220" cy="6787810"/>
          </a:xfrm>
        </p:spPr>
        <p:txBody>
          <a:bodyPr vert="vert270">
            <a:noAutofit/>
          </a:bodyPr>
          <a:lstStyle/>
          <a:p>
            <a:pPr algn="ctr"/>
            <a:r>
              <a:rPr lang="uk-UA" sz="6600" dirty="0" smtClean="0"/>
              <a:t>Книговиробництво</a:t>
            </a:r>
            <a:endParaRPr lang="uk-UA" sz="6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761964" y="293638"/>
            <a:ext cx="6492240" cy="6454892"/>
          </a:xfrm>
        </p:spPr>
        <p:txBody>
          <a:bodyPr>
            <a:noAutofit/>
          </a:bodyPr>
          <a:lstStyle/>
          <a:p>
            <a:r>
              <a:rPr lang="uk-UA" sz="2800" dirty="0"/>
              <a:t>Книговиробництво завжди було і нині є достатньо </a:t>
            </a:r>
            <a:r>
              <a:rPr lang="uk-UA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складним технологічним процесом.</a:t>
            </a:r>
            <a:r>
              <a:rPr lang="uk-UA" sz="2800" dirty="0">
                <a:solidFill>
                  <a:srgbClr val="92D050"/>
                </a:solidFill>
              </a:rPr>
              <a:t> </a:t>
            </a:r>
            <a:r>
              <a:rPr lang="uk-UA" sz="2800" dirty="0"/>
              <a:t>А в, скажімо, XVIII столітті публікація книжки повністю залежала від друкарні, яка представляла собою вражаюче під­приємство — складачі та метранпажі (керівники групи складачів) займали кімнати, а то й цілі зали, де вони за­ймалися версткою і набиранням текстів, друкували на ручних верстатах коректурні відбитки; інші працівни­ки друкували на верстатах </a:t>
            </a:r>
            <a:r>
              <a:rPr lang="uk-UA" sz="2800" dirty="0" err="1" smtClean="0"/>
              <a:t>друкарсько­машинного</a:t>
            </a:r>
            <a:r>
              <a:rPr lang="uk-UA" sz="2800" dirty="0" smtClean="0"/>
              <a:t> </a:t>
            </a:r>
            <a:r>
              <a:rPr lang="uk-UA" sz="2800" dirty="0"/>
              <a:t>від­ ділу набрані роботи; робітники обслуговували машин­ ні відділення, де були встановлені парові машини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18372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/>
              <a:t>Розвиток технологій, зокрема цифрових, відкрив доступ до тих галузей, які були раніше доступні тільки професіоналам. Нині навіть школяр може своїми </a:t>
            </a:r>
            <a:r>
              <a:rPr lang="uk-UA" sz="2800" dirty="0" smtClean="0"/>
              <a:t>рука­ми </a:t>
            </a:r>
            <a:r>
              <a:rPr lang="uk-UA" sz="2800" dirty="0"/>
              <a:t>створи власну публікацію. Розуміючи </a:t>
            </a:r>
            <a:r>
              <a:rPr lang="uk-UA" sz="28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 терміном публікація публічне представлення автором готового матеріалу,</a:t>
            </a:r>
            <a:r>
              <a:rPr lang="uk-UA" sz="2800" dirty="0"/>
              <a:t> озвучимо думку, що прогрес змінив навіть саме поняття публікації — Інтернет дав можливість створювати </a:t>
            </a:r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веб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­</a:t>
            </a:r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публікації;</a:t>
            </a:r>
            <a:r>
              <a:rPr lang="uk-UA" sz="2800" dirty="0"/>
              <a:t> портативні пристрої, такі як електронні книжки, а також CD та DVD диски, </a:t>
            </a:r>
            <a:r>
              <a:rPr lang="uk-UA" sz="2800" dirty="0" smtClean="0"/>
              <a:t>від­ео </a:t>
            </a:r>
            <a:r>
              <a:rPr lang="uk-UA" sz="2800" dirty="0"/>
              <a:t>— цифрові публікації з можливостями, які взагалі не були доступні у друкованих публікаціях.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107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Друковані і цифрові</a:t>
            </a:r>
            <a:endParaRPr lang="uk-UA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/>
          </a:bodyPr>
          <a:lstStyle/>
          <a:p>
            <a:r>
              <a:rPr lang="uk-UA" sz="2800" dirty="0"/>
              <a:t>Можна говорити про становлення </a:t>
            </a:r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двох класів пу­блікацій – друкованих і цифрових. </a:t>
            </a:r>
            <a:r>
              <a:rPr lang="uk-UA" sz="2800" dirty="0"/>
              <a:t>Хоча обидва </a:t>
            </a:r>
            <a:r>
              <a:rPr lang="uk-UA" sz="2800" dirty="0" smtClean="0"/>
              <a:t>го­туються </a:t>
            </a:r>
            <a:r>
              <a:rPr lang="uk-UA" sz="2800" dirty="0"/>
              <a:t>з використанням комп’ютерів, різниця є </a:t>
            </a:r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носії</a:t>
            </a:r>
            <a:r>
              <a:rPr lang="uk-UA" sz="2800" dirty="0"/>
              <a:t> публікації і його можливостях відображення інформації. Для друкованих публікацій важливий такий параметр як розміри сторінки, наприклад А3 або А4. Для цифрових — розмір екрана пристрою ві­дображення і технічні характеристики самого </a:t>
            </a:r>
            <a:r>
              <a:rPr lang="uk-UA" sz="2800" dirty="0" smtClean="0"/>
              <a:t>при­строю</a:t>
            </a:r>
            <a:r>
              <a:rPr lang="uk-UA" sz="2800" dirty="0"/>
              <a:t>. Суттєва різниця полягає в тому, що цифрові публікації дозволяють використовувати мультиме­дійні можливості цифрових пристроїв. 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30244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53037"/>
            <a:ext cx="3200400" cy="1927322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Термін комп’ютерна публікація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3200" dirty="0" smtClean="0"/>
              <a:t>Також </a:t>
            </a:r>
            <a:r>
              <a:rPr lang="uk-UA" sz="3200" dirty="0"/>
              <a:t>часто можна зустріти терміни </a:t>
            </a:r>
            <a:r>
              <a:rPr lang="uk-UA" sz="3200" b="1" dirty="0">
                <a:solidFill>
                  <a:srgbClr val="92D050"/>
                </a:solidFill>
              </a:rPr>
              <a:t>електронна і цифрова публікація. </a:t>
            </a:r>
            <a:r>
              <a:rPr lang="uk-UA" sz="3200" dirty="0"/>
              <a:t>Цифрова публікація — публі­кація, яка існує у цифровому вигляді. Електронна публікація — публікація призначена для відобра­ження за допомогою електронних пристроїв, але так як більшість електронних пристроїв, здатних пра­цювати з публікаціями, є цифровими, то можна го­ворити про те, що ці терміни є синонімами. </a:t>
            </a:r>
          </a:p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Термін комп’ютерна публікація визначає публікацію, підготовлену за допомогою комп’ютера. </a:t>
            </a: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4427113" y="5793440"/>
            <a:ext cx="7558819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000" dirty="0"/>
              <a:t>Комп’ютерні публікації, зазвичай, готуються за допомогою систем комп’ютерної верстки (</a:t>
            </a:r>
            <a:r>
              <a:rPr lang="uk-UA" sz="2000" dirty="0" err="1"/>
              <a:t>англ</a:t>
            </a:r>
            <a:r>
              <a:rPr lang="uk-UA" sz="2000" dirty="0"/>
              <a:t>. </a:t>
            </a:r>
            <a:r>
              <a:rPr lang="uk-UA" sz="2000" dirty="0" err="1"/>
              <a:t>desktoppublishing</a:t>
            </a:r>
            <a:r>
              <a:rPr lang="uk-UA" sz="2000" dirty="0"/>
              <a:t>, DTP). </a:t>
            </a:r>
          </a:p>
        </p:txBody>
      </p:sp>
    </p:spTree>
    <p:extLst>
      <p:ext uri="{BB962C8B-B14F-4D97-AF65-F5344CB8AC3E}">
        <p14:creationId xmlns:p14="http://schemas.microsoft.com/office/powerpoint/2010/main" val="151112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0608"/>
            <a:ext cx="3200400" cy="1141711"/>
          </a:xfrm>
        </p:spPr>
        <p:txBody>
          <a:bodyPr>
            <a:normAutofit/>
          </a:bodyPr>
          <a:lstStyle/>
          <a:p>
            <a:pPr algn="ctr"/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Комп’ютерна верстка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2870" y="360608"/>
            <a:ext cx="7382814" cy="6130344"/>
          </a:xfrm>
        </p:spPr>
        <p:txBody>
          <a:bodyPr>
            <a:noAutofit/>
          </a:bodyPr>
          <a:lstStyle/>
          <a:p>
            <a:r>
              <a:rPr lang="uk-UA" sz="2800" dirty="0" smtClean="0"/>
              <a:t>Задача </a:t>
            </a:r>
            <a:r>
              <a:rPr lang="uk-UA" sz="2800" dirty="0"/>
              <a:t>верстальника — розмістити набраний скла­дальниками текст і підготовлений дизайнерами графі­чний матеріал відповідно до макету. </a:t>
            </a:r>
            <a:r>
              <a:rPr lang="uk-UA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Макет</a:t>
            </a:r>
            <a:r>
              <a:rPr lang="uk-UA" sz="2800" dirty="0"/>
              <a:t> може роз­роблюватися як дизайнерами, так і верстальником.</a:t>
            </a:r>
          </a:p>
          <a:p>
            <a:r>
              <a:rPr lang="uk-UA" sz="2800" dirty="0"/>
              <a:t> У великих видавництвах існує великий штат спеці­алістів — складальників, коректорів, редакторів, ди­зайнерів, верстальників тощо. У малих видавництвах, таких як шкільні чи корпоративні часто одна людина виконує роль і редактора і дизайнера і верстальника. </a:t>
            </a:r>
          </a:p>
          <a:p>
            <a:endParaRPr lang="uk-UA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622" y="2024559"/>
            <a:ext cx="3715555" cy="3745176"/>
          </a:xfrm>
        </p:spPr>
        <p:txBody>
          <a:bodyPr>
            <a:noAutofit/>
          </a:bodyPr>
          <a:lstStyle/>
          <a:p>
            <a:r>
              <a:rPr lang="uk-UA" sz="2800" dirty="0"/>
              <a:t>Комп’ютерна верстка— компоновка текстового і графічного матеріалу для публікації за допомогою спеціалізованого програмного забезпечення. 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532983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Самостійне створення макету публікації — дуже складний і водночас цікавий творчий процес, що </a:t>
            </a:r>
            <a:r>
              <a:rPr lang="uk-UA" sz="2800" dirty="0" smtClean="0"/>
              <a:t>ви­магає </a:t>
            </a:r>
            <a:r>
              <a:rPr lang="uk-UA" sz="2800" dirty="0"/>
              <a:t>від користувача спеціальної підготовки і досві­ду роботи з дизайном, знання правил верстки, розро­бки макетів тощо. Щоб публікація справила потрібне враження на призначену аудиторію, вона не тільки повинна містити цікаву інформацію, а й мати гарний дизайн. Гарний привабливий макет забезпечує 60% успіху серед читачів. За всю історію друкарства були визначені перевірені практикою основні правила вер­стання й </a:t>
            </a:r>
            <a:r>
              <a:rPr lang="uk-UA" sz="2800" dirty="0" err="1"/>
              <a:t>макетуваня</a:t>
            </a:r>
            <a:r>
              <a:rPr lang="uk-UA" sz="2800" dirty="0"/>
              <a:t>, знання яких допоможе і під час створення електронних публікацій. </a:t>
            </a:r>
          </a:p>
          <a:p>
            <a:endParaRPr lang="uk-UA" sz="2800" dirty="0"/>
          </a:p>
        </p:txBody>
      </p:sp>
      <p:pic>
        <p:nvPicPr>
          <p:cNvPr id="8196" name="Picture 4" descr="Ð ÐµÐ·ÑÐ»ÑÑÐ°Ñ Ð¿Ð¾ÑÑÐºÑ Ð·Ð¾Ð±ÑÐ°Ð¶ÐµÐ½Ñ Ð·Ð° Ð·Ð°Ð¿Ð¸ÑÐ¾Ð¼ &quot;ÑÐ°Ð±Ð¾ÑÐ° png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571" y="154547"/>
            <a:ext cx="2314593" cy="154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097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/>
              <a:t>Сучасне програмне забезпечення для створення комп’ютерних публікацій дозволяє розміщувати на макетах інтерактивні, анімаційні та різноманітні му­льтимедійні елементи. Для комп’ютерної верстки </a:t>
            </a:r>
            <a:r>
              <a:rPr lang="uk-UA" sz="2400" dirty="0" smtClean="0"/>
              <a:t>най­частіше </a:t>
            </a:r>
            <a:r>
              <a:rPr lang="uk-UA" sz="2400" dirty="0"/>
              <a:t>використовуються програми </a:t>
            </a:r>
            <a:r>
              <a:rPr lang="uk-UA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AdobeInDesign</a:t>
            </a:r>
            <a:r>
              <a:rPr lang="uk-UA" sz="2400" dirty="0"/>
              <a:t> та </a:t>
            </a:r>
            <a:r>
              <a:rPr lang="uk-UA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QuarkXPress</a:t>
            </a:r>
            <a:r>
              <a:rPr lang="uk-UA" sz="2400" dirty="0"/>
              <a:t>, але також можуть використовуватися </a:t>
            </a:r>
            <a:r>
              <a:rPr lang="uk-UA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Scribus</a:t>
            </a:r>
            <a:r>
              <a:rPr lang="uk-UA" sz="2400" dirty="0"/>
              <a:t>, </a:t>
            </a:r>
            <a:r>
              <a:rPr lang="uk-UA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Publisher</a:t>
            </a:r>
            <a:r>
              <a:rPr lang="uk-UA" sz="2400" dirty="0"/>
              <a:t>, </a:t>
            </a:r>
            <a:r>
              <a:rPr lang="uk-UA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ApplePages</a:t>
            </a:r>
            <a:r>
              <a:rPr lang="uk-UA" sz="2400" dirty="0"/>
              <a:t> та інші. </a:t>
            </a:r>
          </a:p>
          <a:p>
            <a:r>
              <a:rPr lang="uk-UA" sz="2400" dirty="0"/>
              <a:t>Вибір тієї чи іншої програми зумовлюється </a:t>
            </a:r>
            <a:r>
              <a:rPr lang="uk-UA" sz="2400" dirty="0" smtClean="0"/>
              <a:t>бага­тьма </a:t>
            </a:r>
            <a:r>
              <a:rPr lang="uk-UA" sz="2400" dirty="0"/>
              <a:t>факторами й характеристиками цих програм, важливих для користувача. Зазвичай, </a:t>
            </a:r>
            <a:r>
              <a:rPr lang="uk-UA" sz="2400" dirty="0" smtClean="0"/>
              <a:t>вирішальни­ми </a:t>
            </a:r>
            <a:r>
              <a:rPr lang="uk-UA" sz="2400" dirty="0"/>
              <a:t>стають </a:t>
            </a:r>
            <a:r>
              <a:rPr lang="uk-UA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здатність розв’язування поставлених </a:t>
            </a:r>
            <a:r>
              <a:rPr lang="uk-UA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за­вдань</a:t>
            </a:r>
            <a:r>
              <a:rPr lang="uk-UA" sz="2400" dirty="0"/>
              <a:t>, а також </a:t>
            </a:r>
            <a:r>
              <a:rPr lang="uk-UA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вартість ліцензії</a:t>
            </a:r>
            <a:r>
              <a:rPr lang="uk-UA" sz="2400" dirty="0" smtClean="0"/>
              <a:t>.</a:t>
            </a:r>
            <a:endParaRPr lang="uk-UA" sz="2400" dirty="0"/>
          </a:p>
        </p:txBody>
      </p:sp>
      <p:pic>
        <p:nvPicPr>
          <p:cNvPr id="2050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526" y="287940"/>
            <a:ext cx="1183828" cy="115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Ð ÐµÐ·ÑÐ»ÑÑÐ°Ñ Ð¿Ð¾ÑÑÐºÑ Ð·Ð¾Ð±ÑÐ°Ð¶ÐµÐ½Ñ Ð·Ð° Ð·Ð°Ð¿Ð¸ÑÐ¾Ð¼ &quot;QuarkXPres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657" y="287941"/>
            <a:ext cx="1235344" cy="123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304" y="128788"/>
            <a:ext cx="1523285" cy="1523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Ð ÐµÐ·ÑÐ»ÑÑÐ°Ñ Ð¿Ð¾ÑÑÐºÑ Ð·Ð¾Ð±ÑÐ°Ð¶ÐµÐ½Ñ Ð·Ð° Ð·Ð°Ð¿Ð¸ÑÐ¾Ð¼ &quot;Microsoft Publisher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892" y="115172"/>
            <a:ext cx="1536901" cy="153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Ð ÐµÐ·ÑÐ»ÑÑÐ°Ñ Ð¿Ð¾ÑÑÐºÑ Ð·Ð¾Ð±ÑÐ°Ð¶ÐµÐ½Ñ Ð·Ð° Ð·Ð°Ð¿Ð¸ÑÐ¾Ð¼ &quot;Apple Pages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096" y="160624"/>
            <a:ext cx="2117062" cy="141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28251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247</TotalTime>
  <Words>1283</Words>
  <Application>Microsoft Office PowerPoint</Application>
  <PresentationFormat>Широкоэкранный</PresentationFormat>
  <Paragraphs>120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Helvetica</vt:lpstr>
      <vt:lpstr>Times New Roman</vt:lpstr>
      <vt:lpstr>Ретро</vt:lpstr>
      <vt:lpstr>Електронні публікації</vt:lpstr>
      <vt:lpstr>ЗАВДАННЯ</vt:lpstr>
      <vt:lpstr>Книговиробництво</vt:lpstr>
      <vt:lpstr>Презентация PowerPoint</vt:lpstr>
      <vt:lpstr>Друковані і цифрові</vt:lpstr>
      <vt:lpstr>Термін комп’ютерна публікація</vt:lpstr>
      <vt:lpstr>Комп’ютерна верстка</vt:lpstr>
      <vt:lpstr>Презентация PowerPoint</vt:lpstr>
      <vt:lpstr>Презентация PowerPoint</vt:lpstr>
      <vt:lpstr>Характер верстки</vt:lpstr>
      <vt:lpstr>Макет</vt:lpstr>
      <vt:lpstr>Важливим питанням є визначення кількості колонок на смузі. Макет журнальних чи газетних смуг може бути різним для кожної рубрики. </vt:lpstr>
      <vt:lpstr>Презентация PowerPoint</vt:lpstr>
      <vt:lpstr>Стиль</vt:lpstr>
      <vt:lpstr>ТЕКСТ</vt:lpstr>
      <vt:lpstr>Елементи дизайну.</vt:lpstr>
      <vt:lpstr>Елементи дизайну.</vt:lpstr>
      <vt:lpstr>Елементи дизайну.</vt:lpstr>
      <vt:lpstr>Елементи дизайну.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Електронні публікації</dc:title>
  <dc:creator>Admin</dc:creator>
  <cp:lastModifiedBy>1</cp:lastModifiedBy>
  <cp:revision>13</cp:revision>
  <dcterms:created xsi:type="dcterms:W3CDTF">2019-02-19T16:12:00Z</dcterms:created>
  <dcterms:modified xsi:type="dcterms:W3CDTF">2020-03-23T18:58:11Z</dcterms:modified>
</cp:coreProperties>
</file>