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51" r:id="rId3"/>
    <p:sldId id="345" r:id="rId4"/>
    <p:sldId id="338" r:id="rId5"/>
    <p:sldId id="326" r:id="rId6"/>
    <p:sldId id="343" r:id="rId7"/>
    <p:sldId id="327" r:id="rId8"/>
    <p:sldId id="353" r:id="rId9"/>
    <p:sldId id="339" r:id="rId10"/>
    <p:sldId id="337" r:id="rId11"/>
    <p:sldId id="354" r:id="rId12"/>
    <p:sldId id="355" r:id="rId13"/>
    <p:sldId id="344" r:id="rId14"/>
    <p:sldId id="349" r:id="rId15"/>
    <p:sldId id="334" r:id="rId16"/>
    <p:sldId id="335" r:id="rId17"/>
    <p:sldId id="297" r:id="rId18"/>
    <p:sldId id="310" r:id="rId19"/>
    <p:sldId id="346" r:id="rId20"/>
    <p:sldId id="347" r:id="rId21"/>
    <p:sldId id="35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433B"/>
    <a:srgbClr val="E24D41"/>
    <a:srgbClr val="D4520F"/>
    <a:srgbClr val="2056B2"/>
    <a:srgbClr val="2E4FA7"/>
    <a:srgbClr val="7585A5"/>
    <a:srgbClr val="2B72ED"/>
    <a:srgbClr val="047441"/>
    <a:srgbClr val="2C53B7"/>
    <a:srgbClr val="27B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Помірний стиль 4 –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Світлий стиль 1 –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із теми 1 –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Помірний стиль 1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Помірний стиль 2 –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Помірний стиль 4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3" autoAdjust="0"/>
    <p:restoredTop sz="94660"/>
  </p:normalViewPr>
  <p:slideViewPr>
    <p:cSldViewPr>
      <p:cViewPr varScale="1">
        <p:scale>
          <a:sx n="73" d="100"/>
          <a:sy n="73" d="100"/>
        </p:scale>
        <p:origin x="111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349039"/>
            <a:ext cx="6192688" cy="2448272"/>
          </a:xfrm>
        </p:spPr>
        <p:txBody>
          <a:bodyPr>
            <a:noAutofit/>
          </a:bodyPr>
          <a:lstStyle/>
          <a:p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Поняття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пошукової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оптимізації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та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просування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веб-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сайтів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>
              <a:ln w="1905"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5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2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1698" y="1412776"/>
            <a:ext cx="7885498" cy="49591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332656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Century Gothic" panose="020B0502020202020204" pitchFamily="34" charset="0"/>
              </a:rPr>
              <a:t>Фахівець</a:t>
            </a:r>
            <a:r>
              <a:rPr lang="ru-RU" sz="2400" dirty="0">
                <a:latin typeface="Century Gothic" panose="020B0502020202020204" pitchFamily="34" charset="0"/>
              </a:rPr>
              <a:t>, </a:t>
            </a:r>
            <a:r>
              <a:rPr lang="ru-RU" sz="2400" dirty="0" err="1">
                <a:latin typeface="Century Gothic" panose="020B0502020202020204" pitchFamily="34" charset="0"/>
              </a:rPr>
              <a:t>який</a:t>
            </a:r>
            <a:r>
              <a:rPr lang="ru-RU" sz="2400" dirty="0">
                <a:latin typeface="Century Gothic" panose="020B0502020202020204" pitchFamily="34" charset="0"/>
              </a:rPr>
              <a:t> проводить роботу з </a:t>
            </a:r>
            <a:r>
              <a:rPr lang="ru-RU" sz="2400" dirty="0" err="1">
                <a:latin typeface="Century Gothic" panose="020B0502020202020204" pitchFamily="34" charset="0"/>
              </a:rPr>
              <a:t>оптимізації</a:t>
            </a:r>
            <a:r>
              <a:rPr lang="ru-RU" sz="2400" dirty="0">
                <a:latin typeface="Century Gothic" panose="020B0502020202020204" pitchFamily="34" charset="0"/>
              </a:rPr>
              <a:t> веб-</a:t>
            </a:r>
            <a:r>
              <a:rPr lang="ru-RU" sz="2400" dirty="0" err="1">
                <a:latin typeface="Century Gothic" panose="020B0502020202020204" pitchFamily="34" charset="0"/>
              </a:rPr>
              <a:t>сайтів</a:t>
            </a:r>
            <a:r>
              <a:rPr lang="ru-RU" sz="2400" dirty="0">
                <a:latin typeface="Century Gothic" panose="020B0502020202020204" pitchFamily="34" charset="0"/>
              </a:rPr>
              <a:t>, </a:t>
            </a:r>
            <a:r>
              <a:rPr lang="ru-RU" sz="2400" dirty="0" err="1">
                <a:latin typeface="Century Gothic" panose="020B0502020202020204" pitchFamily="34" charset="0"/>
              </a:rPr>
              <a:t>називається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b="1" dirty="0" err="1">
                <a:latin typeface="Century Gothic" panose="020B0502020202020204" pitchFamily="34" charset="0"/>
              </a:rPr>
              <a:t>оптимізатором</a:t>
            </a:r>
            <a:r>
              <a:rPr lang="ru-RU" sz="2400" i="1" dirty="0">
                <a:latin typeface="Century Gothic" panose="020B0502020202020204" pitchFamily="34" charset="0"/>
              </a:rPr>
              <a:t> </a:t>
            </a:r>
            <a:r>
              <a:rPr lang="ru-RU" sz="2400" dirty="0" smtClean="0">
                <a:latin typeface="Century Gothic" panose="020B0502020202020204" pitchFamily="34" charset="0"/>
              </a:rPr>
              <a:t>(</a:t>
            </a:r>
            <a:r>
              <a:rPr lang="en-US" sz="2400" dirty="0">
                <a:latin typeface="Century Gothic" panose="020B0502020202020204" pitchFamily="34" charset="0"/>
              </a:rPr>
              <a:t>SEO-Manager). </a:t>
            </a:r>
            <a:endParaRPr lang="uk-UA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6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2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П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ошукова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оптимізація</a:t>
            </a:r>
            <a:r>
              <a:rPr lang="ru-RU" b="1" dirty="0" smtClean="0">
                <a:solidFill>
                  <a:srgbClr val="2E4FA7"/>
                </a:solidFill>
                <a:latin typeface="Century Gothic" panose="020B0502020202020204" pitchFamily="34" charset="0"/>
              </a:rPr>
              <a:t> </a:t>
            </a:r>
            <a:endParaRPr lang="ru-RU" b="1" dirty="0">
              <a:solidFill>
                <a:srgbClr val="2E4FA7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02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94" y="4951371"/>
            <a:ext cx="1855812" cy="185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339924" y="866048"/>
            <a:ext cx="7833661" cy="4133999"/>
            <a:chOff x="339924" y="866048"/>
            <a:chExt cx="7833661" cy="4133999"/>
          </a:xfrm>
        </p:grpSpPr>
        <p:sp>
          <p:nvSpPr>
            <p:cNvPr id="2" name="Стрелка влево 1"/>
            <p:cNvSpPr/>
            <p:nvPr/>
          </p:nvSpPr>
          <p:spPr>
            <a:xfrm rot="18829938">
              <a:off x="1349546" y="2165727"/>
              <a:ext cx="3096344" cy="496985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Стрелка влево 5"/>
            <p:cNvSpPr/>
            <p:nvPr/>
          </p:nvSpPr>
          <p:spPr>
            <a:xfrm rot="13579328">
              <a:off x="3849878" y="2168129"/>
              <a:ext cx="3096344" cy="496985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39924" y="3631895"/>
              <a:ext cx="3177559" cy="1368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b="1" dirty="0" smtClean="0">
                  <a:latin typeface="Century Gothic" panose="020B0502020202020204" pitchFamily="34" charset="0"/>
                </a:rPr>
                <a:t>ВНУТРІШНЯ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996026" y="3593797"/>
              <a:ext cx="3177559" cy="1368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4000" b="1" dirty="0" smtClean="0">
                  <a:latin typeface="Century Gothic" panose="020B0502020202020204" pitchFamily="34" charset="0"/>
                </a:rPr>
                <a:t>ЗОВНІШНЯ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359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2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41168"/>
            <a:ext cx="1855812" cy="185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208"/>
            <a:ext cx="6854562" cy="685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7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2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П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ошукова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оптимізація</a:t>
            </a:r>
            <a:r>
              <a:rPr lang="ru-RU" b="1" dirty="0" smtClean="0">
                <a:solidFill>
                  <a:srgbClr val="2E4FA7"/>
                </a:solidFill>
                <a:latin typeface="Century Gothic" panose="020B0502020202020204" pitchFamily="34" charset="0"/>
              </a:rPr>
              <a:t> </a:t>
            </a:r>
            <a:endParaRPr lang="ru-RU" b="1" dirty="0">
              <a:solidFill>
                <a:srgbClr val="2E4FA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633864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9858"/>
            <a:ext cx="8154664" cy="610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6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2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539552" y="548680"/>
            <a:ext cx="8186210" cy="2376264"/>
          </a:xfrm>
          <a:prstGeom prst="rect">
            <a:avLst/>
          </a:prstGeom>
          <a:solidFill>
            <a:srgbClr val="DF433B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Прийоми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які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дозволяють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маніпулювати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пошуковою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системою, </a:t>
            </a:r>
            <a:r>
              <a:rPr lang="ru-RU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розрізняються</a:t>
            </a:r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за </a:t>
            </a:r>
            <a:r>
              <a:rPr lang="ru-RU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своєю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коректністю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й </a:t>
            </a:r>
            <a:r>
              <a:rPr lang="ru-RU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легальностю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і </a:t>
            </a:r>
            <a:r>
              <a:rPr lang="ru-RU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відносятся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до одного з </a:t>
            </a:r>
            <a:r>
              <a:rPr lang="ru-RU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трьох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класів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пошукової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оптимізації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сайтів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: </a:t>
            </a:r>
            <a:r>
              <a:rPr lang="ru-RU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чорної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сірої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та </a:t>
            </a:r>
            <a:r>
              <a:rPr lang="ru-RU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білої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algn="just">
              <a:buFont typeface="Arial" pitchFamily="34" charset="0"/>
              <a:buNone/>
            </a:pPr>
            <a:endParaRPr lang="ru-RU" sz="2800" dirty="0"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015" y="3409746"/>
            <a:ext cx="4862525" cy="278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0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272808" cy="1008112"/>
          </a:xfrm>
          <a:solidFill>
            <a:schemeClr val="bg1">
              <a:alpha val="74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Класи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пошукової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оптимізації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852919"/>
              </p:ext>
            </p:extLst>
          </p:nvPr>
        </p:nvGraphicFramePr>
        <p:xfrm>
          <a:off x="755576" y="1052736"/>
          <a:ext cx="8388424" cy="53949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4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4378">
                <a:tc>
                  <a:txBody>
                    <a:bodyPr/>
                    <a:lstStyle/>
                    <a:p>
                      <a:r>
                        <a:rPr lang="ru-RU" sz="2800" b="1" dirty="0" err="1">
                          <a:effectLst/>
                          <a:latin typeface="Century Gothic" panose="020B0502020202020204" pitchFamily="34" charset="0"/>
                        </a:rPr>
                        <a:t>Чорна</a:t>
                      </a:r>
                      <a:r>
                        <a:rPr lang="ru-RU" sz="28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ru-RU" sz="6000" b="1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Набір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прийомів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які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характеризуються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 явною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некоректністю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. </a:t>
                      </a:r>
                      <a:r>
                        <a:rPr lang="ru-RU" sz="2400" b="0" dirty="0" err="1" smtClean="0">
                          <a:effectLst/>
                          <a:latin typeface="Century Gothic" panose="020B0502020202020204" pitchFamily="34" charset="0"/>
                        </a:rPr>
                        <a:t>Багато</a:t>
                      </a:r>
                      <a:r>
                        <a:rPr lang="ru-RU" sz="2400" b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з них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заборонені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деякі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створені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 для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введення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пошукової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 err="1" smtClean="0">
                          <a:effectLst/>
                          <a:latin typeface="Century Gothic" panose="020B0502020202020204" pitchFamily="34" charset="0"/>
                        </a:rPr>
                        <a:t>системи</a:t>
                      </a:r>
                      <a:r>
                        <a:rPr lang="ru-RU" sz="2400" b="0" dirty="0" smtClean="0">
                          <a:effectLst/>
                          <a:latin typeface="Century Gothic" panose="020B0502020202020204" pitchFamily="34" charset="0"/>
                        </a:rPr>
                        <a:t> в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оману</a:t>
                      </a:r>
                      <a:endParaRPr lang="ru-RU" sz="54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4378">
                <a:tc>
                  <a:txBody>
                    <a:bodyPr/>
                    <a:lstStyle/>
                    <a:p>
                      <a:r>
                        <a:rPr lang="ru-RU" sz="2800" b="1" dirty="0" err="1">
                          <a:effectLst/>
                          <a:latin typeface="Century Gothic" panose="020B0502020202020204" pitchFamily="34" charset="0"/>
                        </a:rPr>
                        <a:t>Сіра</a:t>
                      </a:r>
                      <a:r>
                        <a:rPr lang="ru-RU" sz="28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ru-RU" sz="6000" b="1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Не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заборонені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, але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потенційно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некоректні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прийоми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.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якщо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чорну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 err="1" smtClean="0">
                          <a:effectLst/>
                          <a:latin typeface="Century Gothic" panose="020B0502020202020204" pitchFamily="34" charset="0"/>
                        </a:rPr>
                        <a:t>або</a:t>
                      </a:r>
                      <a:r>
                        <a:rPr lang="ru-RU" sz="2400" b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 err="1" smtClean="0">
                          <a:effectLst/>
                          <a:latin typeface="Century Gothic" panose="020B0502020202020204" pitchFamily="34" charset="0"/>
                        </a:rPr>
                        <a:t>сіру</a:t>
                      </a:r>
                      <a:r>
                        <a:rPr lang="ru-RU" sz="2400" b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оптимізацію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 буде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виявлено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пошуковою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 системою, до сайта </a:t>
                      </a:r>
                      <a:r>
                        <a:rPr lang="ru-RU" sz="2400" b="0" dirty="0" err="1" smtClean="0">
                          <a:effectLst/>
                          <a:latin typeface="Century Gothic" panose="020B0502020202020204" pitchFamily="34" charset="0"/>
                        </a:rPr>
                        <a:t>будуть</a:t>
                      </a:r>
                      <a:r>
                        <a:rPr lang="ru-RU" sz="2400" b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 err="1" smtClean="0">
                          <a:effectLst/>
                          <a:latin typeface="Century Gothic" panose="020B0502020202020204" pitchFamily="34" charset="0"/>
                        </a:rPr>
                        <a:t>застосовані</a:t>
                      </a:r>
                      <a:r>
                        <a:rPr lang="ru-RU" sz="2400" b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штрафні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санкції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чи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навіть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бан</a:t>
                      </a:r>
                      <a:endParaRPr lang="ru-RU" sz="54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4378">
                <a:tc>
                  <a:txBody>
                    <a:bodyPr/>
                    <a:lstStyle/>
                    <a:p>
                      <a:r>
                        <a:rPr lang="ru-RU" sz="2800" b="1" dirty="0" err="1">
                          <a:effectLst/>
                          <a:latin typeface="Century Gothic" panose="020B0502020202020204" pitchFamily="34" charset="0"/>
                        </a:rPr>
                        <a:t>Біла</a:t>
                      </a:r>
                      <a:r>
                        <a:rPr lang="ru-RU" sz="28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ru-RU" sz="6000" b="1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0" dirty="0" err="1" smtClean="0">
                          <a:effectLst/>
                          <a:latin typeface="Century Gothic" panose="020B0502020202020204" pitchFamily="34" charset="0"/>
                        </a:rPr>
                        <a:t>Легальні</a:t>
                      </a:r>
                      <a:r>
                        <a:rPr lang="ru-RU" sz="2400" b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професійні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методи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що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доповнюють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 один одного й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дають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 err="1" smtClean="0">
                          <a:effectLst/>
                          <a:latin typeface="Century Gothic" panose="020B0502020202020204" pitchFamily="34" charset="0"/>
                        </a:rPr>
                        <a:t>стабільний</a:t>
                      </a:r>
                      <a:r>
                        <a:rPr lang="ru-RU" sz="2400" b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результат.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Спрямована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 на те,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щоб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 і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відвідувачі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, і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пошукові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 err="1" smtClean="0">
                          <a:effectLst/>
                          <a:latin typeface="Century Gothic" panose="020B0502020202020204" pitchFamily="34" charset="0"/>
                        </a:rPr>
                        <a:t>машини</a:t>
                      </a:r>
                      <a:r>
                        <a:rPr lang="ru-RU" sz="2400" b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ставили сайту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високу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оцінку</a:t>
                      </a:r>
                      <a:endParaRPr lang="ru-RU" sz="54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77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864096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Методи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просування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 сайта</a:t>
            </a:r>
            <a:endParaRPr lang="uk-UA" sz="32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14400" y="1628800"/>
            <a:ext cx="7931224" cy="453650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600" dirty="0" err="1" smtClean="0">
                <a:latin typeface="Century Gothic" panose="020B0502020202020204" pitchFamily="34" charset="0"/>
              </a:rPr>
              <a:t>Завдяки</a:t>
            </a:r>
            <a:r>
              <a:rPr lang="ru-RU" sz="2600" dirty="0" smtClean="0">
                <a:latin typeface="Century Gothic" panose="020B0502020202020204" pitchFamily="34" charset="0"/>
              </a:rPr>
              <a:t> </a:t>
            </a:r>
            <a:r>
              <a:rPr lang="ru-RU" sz="2600" dirty="0" err="1" smtClean="0">
                <a:latin typeface="Century Gothic" panose="020B0502020202020204" pitchFamily="34" charset="0"/>
              </a:rPr>
              <a:t>можливостям</a:t>
            </a:r>
            <a:r>
              <a:rPr lang="ru-RU" sz="2600" dirty="0" smtClean="0">
                <a:latin typeface="Century Gothic" panose="020B0502020202020204" pitchFamily="34" charset="0"/>
              </a:rPr>
              <a:t>, </a:t>
            </a:r>
            <a:r>
              <a:rPr lang="ru-RU" sz="2600" dirty="0" err="1" smtClean="0">
                <a:latin typeface="Century Gothic" panose="020B0502020202020204" pitchFamily="34" charset="0"/>
              </a:rPr>
              <a:t>що</a:t>
            </a:r>
            <a:r>
              <a:rPr lang="ru-RU" sz="2600" dirty="0" smtClean="0">
                <a:latin typeface="Century Gothic" panose="020B0502020202020204" pitchFamily="34" charset="0"/>
              </a:rPr>
              <a:t> </a:t>
            </a:r>
            <a:r>
              <a:rPr lang="ru-RU" sz="2600" dirty="0" err="1" smtClean="0">
                <a:latin typeface="Century Gothic" panose="020B0502020202020204" pitchFamily="34" charset="0"/>
              </a:rPr>
              <a:t>відкриваються</a:t>
            </a:r>
            <a:r>
              <a:rPr lang="ru-RU" sz="2600" dirty="0" smtClean="0"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latin typeface="Century Gothic" panose="020B0502020202020204" pitchFamily="34" charset="0"/>
              </a:rPr>
              <a:t>соціальними</a:t>
            </a:r>
            <a:r>
              <a:rPr lang="ru-RU" sz="2600" dirty="0">
                <a:latin typeface="Century Gothic" panose="020B0502020202020204" pitchFamily="34" charset="0"/>
              </a:rPr>
              <a:t> мережами, </a:t>
            </a:r>
            <a:r>
              <a:rPr lang="ru-RU" sz="2600" dirty="0" smtClean="0">
                <a:latin typeface="Century Gothic" panose="020B0502020202020204" pitchFamily="34" charset="0"/>
              </a:rPr>
              <a:t>все </a:t>
            </a:r>
            <a:r>
              <a:rPr lang="ru-RU" sz="2600" dirty="0" err="1" smtClean="0">
                <a:latin typeface="Century Gothic" panose="020B0502020202020204" pitchFamily="34" charset="0"/>
              </a:rPr>
              <a:t>більше</a:t>
            </a:r>
            <a:r>
              <a:rPr lang="ru-RU" sz="2600" dirty="0" smtClean="0">
                <a:latin typeface="Century Gothic" panose="020B0502020202020204" pitchFamily="34" charset="0"/>
              </a:rPr>
              <a:t> </a:t>
            </a:r>
            <a:r>
              <a:rPr lang="ru-RU" sz="2600" dirty="0" err="1" smtClean="0">
                <a:latin typeface="Century Gothic" panose="020B0502020202020204" pitchFamily="34" charset="0"/>
              </a:rPr>
              <a:t>поширення</a:t>
            </a:r>
            <a:r>
              <a:rPr lang="ru-RU" sz="2600" dirty="0" smtClean="0">
                <a:latin typeface="Century Gothic" panose="020B0502020202020204" pitchFamily="34" charset="0"/>
              </a:rPr>
              <a:t> </a:t>
            </a:r>
            <a:r>
              <a:rPr lang="ru-RU" sz="2600" dirty="0" err="1" smtClean="0">
                <a:latin typeface="Century Gothic" panose="020B0502020202020204" pitchFamily="34" charset="0"/>
              </a:rPr>
              <a:t>набувають</a:t>
            </a:r>
            <a:r>
              <a:rPr lang="ru-RU" sz="2600" dirty="0" smtClean="0">
                <a:latin typeface="Century Gothic" panose="020B0502020202020204" pitchFamily="34" charset="0"/>
              </a:rPr>
              <a:t> </a:t>
            </a:r>
            <a:r>
              <a:rPr lang="en-US" sz="2600" b="1" dirty="0">
                <a:latin typeface="Century Gothic" panose="020B0502020202020204" pitchFamily="34" charset="0"/>
              </a:rPr>
              <a:t>SMO </a:t>
            </a:r>
            <a:r>
              <a:rPr lang="en-US" sz="2600" dirty="0">
                <a:latin typeface="Century Gothic" panose="020B0502020202020204" pitchFamily="34" charset="0"/>
              </a:rPr>
              <a:t>(Social Media </a:t>
            </a:r>
            <a:r>
              <a:rPr lang="ru-RU" sz="2600" dirty="0" smtClean="0">
                <a:latin typeface="Century Gothic" panose="020B0502020202020204" pitchFamily="34" charset="0"/>
              </a:rPr>
              <a:t> </a:t>
            </a:r>
            <a:r>
              <a:rPr lang="en-US" sz="2600" dirty="0">
                <a:latin typeface="Century Gothic" panose="020B0502020202020204" pitchFamily="34" charset="0"/>
              </a:rPr>
              <a:t>Optimization) </a:t>
            </a:r>
            <a:r>
              <a:rPr lang="ru-RU" sz="2600" dirty="0" err="1">
                <a:latin typeface="Century Gothic" panose="020B0502020202020204" pitchFamily="34" charset="0"/>
              </a:rPr>
              <a:t>або</a:t>
            </a:r>
            <a:r>
              <a:rPr lang="ru-RU" sz="2600" dirty="0">
                <a:latin typeface="Century Gothic" panose="020B0502020202020204" pitchFamily="34" charset="0"/>
              </a:rPr>
              <a:t> </a:t>
            </a:r>
            <a:r>
              <a:rPr lang="en-US" sz="2600" b="1" dirty="0">
                <a:latin typeface="Century Gothic" panose="020B0502020202020204" pitchFamily="34" charset="0"/>
              </a:rPr>
              <a:t>SMM </a:t>
            </a:r>
            <a:r>
              <a:rPr lang="en-US" sz="2600" dirty="0">
                <a:latin typeface="Century Gothic" panose="020B0502020202020204" pitchFamily="34" charset="0"/>
              </a:rPr>
              <a:t>(Social Media Marketing</a:t>
            </a:r>
            <a:r>
              <a:rPr lang="en-US" sz="2600" dirty="0" smtClean="0">
                <a:latin typeface="Century Gothic" panose="020B0502020202020204" pitchFamily="34" charset="0"/>
              </a:rPr>
              <a:t>).</a:t>
            </a:r>
            <a:endParaRPr lang="ru-RU" sz="2600" dirty="0" smtClean="0">
              <a:latin typeface="Century Gothic" panose="020B0502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 smtClean="0"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latin typeface="Century Gothic" panose="020B0502020202020204" pitchFamily="34" charset="0"/>
              </a:rPr>
              <a:t>Ці</a:t>
            </a:r>
            <a:r>
              <a:rPr lang="ru-RU" sz="2600" dirty="0"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latin typeface="Century Gothic" panose="020B0502020202020204" pitchFamily="34" charset="0"/>
              </a:rPr>
              <a:t>принципи</a:t>
            </a:r>
            <a:r>
              <a:rPr lang="ru-RU" sz="2600" dirty="0">
                <a:latin typeface="Century Gothic" panose="020B0502020202020204" pitchFamily="34" charset="0"/>
              </a:rPr>
              <a:t> </a:t>
            </a:r>
            <a:r>
              <a:rPr lang="ru-RU" sz="2600" dirty="0" err="1" smtClean="0">
                <a:latin typeface="Century Gothic" panose="020B0502020202020204" pitchFamily="34" charset="0"/>
              </a:rPr>
              <a:t>засновані</a:t>
            </a:r>
            <a:r>
              <a:rPr lang="ru-RU" sz="2600" dirty="0" smtClean="0">
                <a:latin typeface="Century Gothic" panose="020B0502020202020204" pitchFamily="34" charset="0"/>
              </a:rPr>
              <a:t> на </a:t>
            </a:r>
            <a:r>
              <a:rPr lang="ru-RU" sz="2600" dirty="0" err="1">
                <a:latin typeface="Century Gothic" panose="020B0502020202020204" pitchFamily="34" charset="0"/>
              </a:rPr>
              <a:t>самостійній</a:t>
            </a:r>
            <a:r>
              <a:rPr lang="ru-RU" sz="2600" dirty="0"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latin typeface="Century Gothic" panose="020B0502020202020204" pitchFamily="34" charset="0"/>
              </a:rPr>
              <a:t>передачі</a:t>
            </a:r>
            <a:r>
              <a:rPr lang="ru-RU" sz="2600" dirty="0"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latin typeface="Century Gothic" panose="020B0502020202020204" pitchFamily="34" charset="0"/>
              </a:rPr>
              <a:t>даних</a:t>
            </a:r>
            <a:r>
              <a:rPr lang="ru-RU" sz="2600" dirty="0">
                <a:latin typeface="Century Gothic" panose="020B0502020202020204" pitchFamily="34" charset="0"/>
              </a:rPr>
              <a:t> від одного </a:t>
            </a:r>
            <a:r>
              <a:rPr lang="ru-RU" sz="2600" dirty="0" err="1">
                <a:latin typeface="Century Gothic" panose="020B0502020202020204" pitchFamily="34" charset="0"/>
              </a:rPr>
              <a:t>користувача</a:t>
            </a:r>
            <a:r>
              <a:rPr lang="ru-RU" sz="2600" dirty="0">
                <a:latin typeface="Century Gothic" panose="020B0502020202020204" pitchFamily="34" charset="0"/>
              </a:rPr>
              <a:t> до </a:t>
            </a:r>
            <a:r>
              <a:rPr lang="ru-RU" sz="2600" dirty="0" err="1">
                <a:latin typeface="Century Gothic" panose="020B0502020202020204" pitchFamily="34" charset="0"/>
              </a:rPr>
              <a:t>іншого</a:t>
            </a:r>
            <a:r>
              <a:rPr lang="ru-RU" sz="2600" dirty="0">
                <a:latin typeface="Century Gothic" panose="020B0502020202020204" pitchFamily="34" charset="0"/>
              </a:rPr>
              <a:t> за </a:t>
            </a:r>
            <a:r>
              <a:rPr lang="ru-RU" sz="2600" dirty="0" err="1">
                <a:latin typeface="Century Gothic" panose="020B0502020202020204" pitchFamily="34" charset="0"/>
              </a:rPr>
              <a:t>допомогою</a:t>
            </a:r>
            <a:r>
              <a:rPr lang="ru-RU" sz="2600" dirty="0"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latin typeface="Century Gothic" panose="020B0502020202020204" pitchFamily="34" charset="0"/>
              </a:rPr>
              <a:t>сервісів</a:t>
            </a:r>
            <a:r>
              <a:rPr lang="ru-RU" sz="2600" dirty="0"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latin typeface="Century Gothic" panose="020B0502020202020204" pitchFamily="34" charset="0"/>
              </a:rPr>
              <a:t>соціальних</a:t>
            </a:r>
            <a:r>
              <a:rPr lang="ru-RU" sz="2600" dirty="0">
                <a:latin typeface="Century Gothic" panose="020B0502020202020204" pitchFamily="34" charset="0"/>
              </a:rPr>
              <a:t> </a:t>
            </a:r>
            <a:r>
              <a:rPr lang="ru-RU" sz="2600" dirty="0" smtClean="0">
                <a:latin typeface="Century Gothic" panose="020B0502020202020204" pitchFamily="34" charset="0"/>
              </a:rPr>
              <a:t>мереж. 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en-US" sz="2800" dirty="0"/>
              <a:t/>
            </a:r>
            <a:br>
              <a:rPr lang="en-US" sz="2800" dirty="0"/>
            </a:br>
            <a:endParaRPr lang="uk-UA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37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609" y="1700808"/>
            <a:ext cx="8434391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9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Вірусний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 маркетинг </a:t>
            </a:r>
            <a:endParaRPr lang="uk-UA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683568" y="980728"/>
            <a:ext cx="8229600" cy="5688632"/>
          </a:xfrm>
        </p:spPr>
        <p:txBody>
          <a:bodyPr>
            <a:normAutofit lnSpcReduction="10000"/>
          </a:bodyPr>
          <a:lstStyle/>
          <a:p>
            <a:pPr marL="0" indent="0" algn="just">
              <a:buClr>
                <a:srgbClr val="964748"/>
              </a:buClr>
              <a:buNone/>
            </a:pPr>
            <a:r>
              <a:rPr lang="ru-RU" sz="2600" b="1" dirty="0" err="1" smtClean="0">
                <a:latin typeface="Century Gothic" panose="020B0502020202020204" pitchFamily="34" charset="0"/>
              </a:rPr>
              <a:t>Головними</a:t>
            </a:r>
            <a:r>
              <a:rPr lang="ru-RU" sz="2600" b="1" dirty="0" smtClean="0">
                <a:latin typeface="Century Gothic" panose="020B0502020202020204" pitchFamily="34" charset="0"/>
              </a:rPr>
              <a:t> </a:t>
            </a:r>
            <a:r>
              <a:rPr lang="ru-RU" sz="2600" b="1" dirty="0" err="1">
                <a:latin typeface="Century Gothic" panose="020B0502020202020204" pitchFamily="34" charset="0"/>
              </a:rPr>
              <a:t>розповсюджувачами</a:t>
            </a:r>
            <a:r>
              <a:rPr lang="ru-RU" sz="2600" b="1" dirty="0">
                <a:latin typeface="Century Gothic" panose="020B0502020202020204" pitchFamily="34" charset="0"/>
              </a:rPr>
              <a:t> </a:t>
            </a:r>
            <a:r>
              <a:rPr lang="ru-RU" sz="2600" b="1" dirty="0" err="1">
                <a:latin typeface="Century Gothic" panose="020B0502020202020204" pitchFamily="34" charset="0"/>
              </a:rPr>
              <a:t>інформації</a:t>
            </a:r>
            <a:r>
              <a:rPr lang="ru-RU" sz="2600" b="1" dirty="0">
                <a:latin typeface="Century Gothic" panose="020B0502020202020204" pitchFamily="34" charset="0"/>
              </a:rPr>
              <a:t> </a:t>
            </a:r>
            <a:r>
              <a:rPr lang="ru-RU" sz="2600" dirty="0" err="1" smtClean="0">
                <a:latin typeface="Century Gothic" panose="020B0502020202020204" pitchFamily="34" charset="0"/>
              </a:rPr>
              <a:t>стають</a:t>
            </a:r>
            <a:r>
              <a:rPr lang="ru-RU" sz="2600" dirty="0" smtClean="0"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latin typeface="Century Gothic" panose="020B0502020202020204" pitchFamily="34" charset="0"/>
              </a:rPr>
              <a:t>самі</a:t>
            </a:r>
            <a:r>
              <a:rPr lang="ru-RU" sz="2600" dirty="0"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latin typeface="Century Gothic" panose="020B0502020202020204" pitchFamily="34" charset="0"/>
              </a:rPr>
              <a:t>користувачі</a:t>
            </a:r>
            <a:r>
              <a:rPr lang="ru-RU" sz="2600" dirty="0">
                <a:latin typeface="Century Gothic" panose="020B0502020202020204" pitchFamily="34" charset="0"/>
              </a:rPr>
              <a:t>. Один </a:t>
            </a:r>
            <a:r>
              <a:rPr lang="ru-RU" sz="2600" dirty="0" err="1">
                <a:latin typeface="Century Gothic" panose="020B0502020202020204" pitchFamily="34" charset="0"/>
              </a:rPr>
              <a:t>користувач</a:t>
            </a:r>
            <a:r>
              <a:rPr lang="ru-RU" sz="2600" dirty="0"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latin typeface="Century Gothic" panose="020B0502020202020204" pitchFamily="34" charset="0"/>
              </a:rPr>
              <a:t>передає</a:t>
            </a:r>
            <a:r>
              <a:rPr lang="ru-RU" sz="2600" dirty="0"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latin typeface="Century Gothic" panose="020B0502020202020204" pitchFamily="34" charset="0"/>
              </a:rPr>
              <a:t>інформацію</a:t>
            </a:r>
            <a:r>
              <a:rPr lang="ru-RU" sz="2600" dirty="0">
                <a:latin typeface="Century Gothic" panose="020B0502020202020204" pitchFamily="34" charset="0"/>
              </a:rPr>
              <a:t> з </a:t>
            </a:r>
            <a:r>
              <a:rPr lang="ru-RU" sz="2600" dirty="0" err="1">
                <a:latin typeface="Century Gothic" panose="020B0502020202020204" pitchFamily="34" charset="0"/>
              </a:rPr>
              <a:t>посиланням</a:t>
            </a:r>
            <a:r>
              <a:rPr lang="ru-RU" sz="2600" dirty="0">
                <a:latin typeface="Century Gothic" panose="020B0502020202020204" pitchFamily="34" charset="0"/>
              </a:rPr>
              <a:t> на </a:t>
            </a:r>
            <a:r>
              <a:rPr lang="ru-RU" sz="2600" dirty="0" smtClean="0">
                <a:latin typeface="Century Gothic" panose="020B0502020202020204" pitchFamily="34" charset="0"/>
              </a:rPr>
              <a:t>ресурс</a:t>
            </a:r>
            <a:r>
              <a:rPr lang="en-US" sz="2600" dirty="0" smtClean="0">
                <a:latin typeface="Century Gothic" panose="020B0502020202020204" pitchFamily="34" charset="0"/>
              </a:rPr>
              <a:t> </a:t>
            </a:r>
            <a:r>
              <a:rPr lang="ru-RU" sz="2600" dirty="0" err="1" smtClean="0">
                <a:latin typeface="Century Gothic" panose="020B0502020202020204" pitchFamily="34" charset="0"/>
              </a:rPr>
              <a:t>знайомим</a:t>
            </a:r>
            <a:r>
              <a:rPr lang="ru-RU" sz="2600" dirty="0">
                <a:latin typeface="Century Gothic" panose="020B0502020202020204" pitchFamily="34" charset="0"/>
              </a:rPr>
              <a:t>, </a:t>
            </a:r>
            <a:r>
              <a:rPr lang="ru-RU" sz="2600" dirty="0" err="1">
                <a:latin typeface="Century Gothic" panose="020B0502020202020204" pitchFamily="34" charset="0"/>
              </a:rPr>
              <a:t>кожен</a:t>
            </a:r>
            <a:r>
              <a:rPr lang="ru-RU" sz="2600" dirty="0"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latin typeface="Century Gothic" panose="020B0502020202020204" pitchFamily="34" charset="0"/>
              </a:rPr>
              <a:t>із</a:t>
            </a:r>
            <a:r>
              <a:rPr lang="ru-RU" sz="2600" dirty="0"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latin typeface="Century Gothic" panose="020B0502020202020204" pitchFamily="34" charset="0"/>
              </a:rPr>
              <a:t>яких</a:t>
            </a:r>
            <a:r>
              <a:rPr lang="ru-RU" sz="2600" dirty="0">
                <a:latin typeface="Century Gothic" panose="020B0502020202020204" pitchFamily="34" charset="0"/>
              </a:rPr>
              <a:t> — </a:t>
            </a:r>
            <a:r>
              <a:rPr lang="ru-RU" sz="2600" dirty="0" err="1">
                <a:latin typeface="Century Gothic" panose="020B0502020202020204" pitchFamily="34" charset="0"/>
              </a:rPr>
              <a:t>кільком</a:t>
            </a:r>
            <a:r>
              <a:rPr lang="ru-RU" sz="2600" dirty="0"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latin typeface="Century Gothic" panose="020B0502020202020204" pitchFamily="34" charset="0"/>
              </a:rPr>
              <a:t>своїм</a:t>
            </a:r>
            <a:r>
              <a:rPr lang="ru-RU" sz="2600" dirty="0">
                <a:latin typeface="Century Gothic" panose="020B0502020202020204" pitchFamily="34" charset="0"/>
              </a:rPr>
              <a:t>. Таким чином </a:t>
            </a:r>
            <a:r>
              <a:rPr lang="ru-RU" sz="2600" dirty="0" err="1" smtClean="0">
                <a:latin typeface="Century Gothic" panose="020B0502020202020204" pitchFamily="34" charset="0"/>
              </a:rPr>
              <a:t>спрацьовує</a:t>
            </a:r>
            <a:r>
              <a:rPr lang="en-US" sz="2600" dirty="0" smtClean="0">
                <a:latin typeface="Century Gothic" panose="020B0502020202020204" pitchFamily="34" charset="0"/>
              </a:rPr>
              <a:t> </a:t>
            </a:r>
            <a:r>
              <a:rPr lang="ru-RU" sz="2600" dirty="0" err="1" smtClean="0">
                <a:latin typeface="Century Gothic" panose="020B0502020202020204" pitchFamily="34" charset="0"/>
              </a:rPr>
              <a:t>ефект</a:t>
            </a:r>
            <a:r>
              <a:rPr lang="ru-RU" sz="2600" dirty="0" smtClean="0">
                <a:latin typeface="Century Gothic" panose="020B0502020202020204" pitchFamily="34" charset="0"/>
              </a:rPr>
              <a:t> </a:t>
            </a:r>
            <a:r>
              <a:rPr lang="ru-RU" sz="2600" dirty="0">
                <a:latin typeface="Century Gothic" panose="020B0502020202020204" pitchFamily="34" charset="0"/>
              </a:rPr>
              <a:t>«</a:t>
            </a:r>
            <a:r>
              <a:rPr lang="ru-RU" sz="2600" dirty="0" err="1">
                <a:latin typeface="Century Gothic" panose="020B0502020202020204" pitchFamily="34" charset="0"/>
              </a:rPr>
              <a:t>снігової</a:t>
            </a:r>
            <a:r>
              <a:rPr lang="ru-RU" sz="2600" dirty="0"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latin typeface="Century Gothic" panose="020B0502020202020204" pitchFamily="34" charset="0"/>
              </a:rPr>
              <a:t>лавини</a:t>
            </a:r>
            <a:r>
              <a:rPr lang="ru-RU" sz="2600" dirty="0" smtClean="0">
                <a:latin typeface="Century Gothic" panose="020B0502020202020204" pitchFamily="34" charset="0"/>
              </a:rPr>
              <a:t>». </a:t>
            </a:r>
          </a:p>
          <a:p>
            <a:pPr marL="0" indent="0" algn="just">
              <a:buClr>
                <a:srgbClr val="964748"/>
              </a:buClr>
              <a:buNone/>
            </a:pPr>
            <a:r>
              <a:rPr lang="ru-RU" sz="2600" b="1" dirty="0" err="1" smtClean="0">
                <a:latin typeface="Century Gothic" panose="020B0502020202020204" pitchFamily="34" charset="0"/>
              </a:rPr>
              <a:t>Основним</a:t>
            </a:r>
            <a:r>
              <a:rPr lang="ru-RU" sz="2600" b="1" dirty="0" smtClean="0">
                <a:latin typeface="Century Gothic" panose="020B0502020202020204" pitchFamily="34" charset="0"/>
              </a:rPr>
              <a:t> </a:t>
            </a:r>
            <a:r>
              <a:rPr lang="ru-RU" sz="2600" b="1" dirty="0" err="1">
                <a:latin typeface="Century Gothic" panose="020B0502020202020204" pitchFamily="34" charset="0"/>
              </a:rPr>
              <a:t>інструментом</a:t>
            </a:r>
            <a:r>
              <a:rPr lang="ru-RU" sz="2600" b="1" dirty="0"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latin typeface="Century Gothic" panose="020B0502020202020204" pitchFamily="34" charset="0"/>
              </a:rPr>
              <a:t>вірусного</a:t>
            </a:r>
            <a:r>
              <a:rPr lang="ru-RU" sz="2600" dirty="0">
                <a:latin typeface="Century Gothic" panose="020B0502020202020204" pitchFamily="34" charset="0"/>
              </a:rPr>
              <a:t> маркетингу є </a:t>
            </a:r>
            <a:r>
              <a:rPr lang="ru-RU" sz="2600" dirty="0" err="1">
                <a:latin typeface="Century Gothic" panose="020B0502020202020204" pitchFamily="34" charset="0"/>
              </a:rPr>
              <a:t>створення</a:t>
            </a:r>
            <a:r>
              <a:rPr lang="ru-RU" sz="2600" dirty="0"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latin typeface="Century Gothic" panose="020B0502020202020204" pitchFamily="34" charset="0"/>
              </a:rPr>
              <a:t>цікавого</a:t>
            </a:r>
            <a:r>
              <a:rPr lang="ru-RU" sz="2600" dirty="0" smtClean="0">
                <a:latin typeface="Century Gothic" panose="020B0502020202020204" pitchFamily="34" charset="0"/>
              </a:rPr>
              <a:t>,</a:t>
            </a:r>
            <a:r>
              <a:rPr lang="en-US" sz="2600" dirty="0" smtClean="0">
                <a:latin typeface="Century Gothic" panose="020B0502020202020204" pitchFamily="34" charset="0"/>
              </a:rPr>
              <a:t> </a:t>
            </a:r>
            <a:r>
              <a:rPr lang="ru-RU" sz="2600" dirty="0" err="1" smtClean="0">
                <a:latin typeface="Century Gothic" panose="020B0502020202020204" pitchFamily="34" charset="0"/>
              </a:rPr>
              <a:t>несподіваного</a:t>
            </a:r>
            <a:r>
              <a:rPr lang="ru-RU" sz="2600" dirty="0">
                <a:latin typeface="Century Gothic" panose="020B0502020202020204" pitchFamily="34" charset="0"/>
              </a:rPr>
              <a:t>, креативного контенту, </a:t>
            </a:r>
            <a:r>
              <a:rPr lang="ru-RU" sz="2600" dirty="0" err="1">
                <a:latin typeface="Century Gothic" panose="020B0502020202020204" pitchFamily="34" charset="0"/>
              </a:rPr>
              <a:t>який</a:t>
            </a:r>
            <a:r>
              <a:rPr lang="ru-RU" sz="2600" dirty="0"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latin typeface="Century Gothic" panose="020B0502020202020204" pitchFamily="34" charset="0"/>
              </a:rPr>
              <a:t>гарантовано</a:t>
            </a:r>
            <a:r>
              <a:rPr lang="ru-RU" sz="2600" dirty="0"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latin typeface="Century Gothic" panose="020B0502020202020204" pitchFamily="34" charset="0"/>
              </a:rPr>
              <a:t>зможе</a:t>
            </a:r>
            <a:r>
              <a:rPr lang="ru-RU" sz="2600" dirty="0">
                <a:latin typeface="Century Gothic" panose="020B0502020202020204" pitchFamily="34" charset="0"/>
              </a:rPr>
              <a:t> </a:t>
            </a:r>
            <a:r>
              <a:rPr lang="ru-RU" sz="2600" dirty="0" err="1" smtClean="0">
                <a:latin typeface="Century Gothic" panose="020B0502020202020204" pitchFamily="34" charset="0"/>
              </a:rPr>
              <a:t>привернути</a:t>
            </a:r>
            <a:r>
              <a:rPr lang="ru-RU" sz="2600" dirty="0" smtClean="0">
                <a:latin typeface="Century Gothic" panose="020B0502020202020204" pitchFamily="34" charset="0"/>
              </a:rPr>
              <a:t> </a:t>
            </a:r>
            <a:r>
              <a:rPr lang="ru-RU" sz="2600" dirty="0" err="1" smtClean="0">
                <a:latin typeface="Century Gothic" panose="020B0502020202020204" pitchFamily="34" charset="0"/>
              </a:rPr>
              <a:t>увагу</a:t>
            </a:r>
            <a:r>
              <a:rPr lang="ru-RU" sz="2600" dirty="0" smtClean="0">
                <a:latin typeface="Century Gothic" panose="020B0502020202020204" pitchFamily="34" charset="0"/>
              </a:rPr>
              <a:t> </a:t>
            </a:r>
            <a:r>
              <a:rPr lang="ru-RU" sz="2600" dirty="0" err="1" smtClean="0">
                <a:latin typeface="Century Gothic" panose="020B0502020202020204" pitchFamily="34" charset="0"/>
              </a:rPr>
              <a:t>максимальної</a:t>
            </a:r>
            <a:r>
              <a:rPr lang="ru-RU" sz="2600" dirty="0" smtClean="0">
                <a:latin typeface="Century Gothic" panose="020B0502020202020204" pitchFamily="34" charset="0"/>
              </a:rPr>
              <a:t> </a:t>
            </a:r>
            <a:r>
              <a:rPr lang="ru-RU" sz="2600" dirty="0" err="1" smtClean="0">
                <a:latin typeface="Century Gothic" panose="020B0502020202020204" pitchFamily="34" charset="0"/>
              </a:rPr>
              <a:t>кількості</a:t>
            </a:r>
            <a:r>
              <a:rPr lang="ru-RU" sz="2600" dirty="0" smtClean="0"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latin typeface="Century Gothic" panose="020B0502020202020204" pitchFamily="34" charset="0"/>
              </a:rPr>
              <a:t>користувачів</a:t>
            </a:r>
            <a:r>
              <a:rPr lang="ru-RU" sz="2600" dirty="0">
                <a:latin typeface="Century Gothic" panose="020B0502020202020204" pitchFamily="34" charset="0"/>
              </a:rPr>
              <a:t> </a:t>
            </a:r>
            <a:r>
              <a:rPr lang="ru-RU" sz="2600" dirty="0" smtClean="0">
                <a:latin typeface="Century Gothic" panose="020B0502020202020204" pitchFamily="34" charset="0"/>
              </a:rPr>
              <a:t>і </a:t>
            </a:r>
            <a:r>
              <a:rPr lang="ru-RU" sz="2600" dirty="0" err="1" smtClean="0">
                <a:latin typeface="Century Gothic" panose="020B0502020202020204" pitchFamily="34" charset="0"/>
              </a:rPr>
              <a:t>змусити</a:t>
            </a:r>
            <a:r>
              <a:rPr lang="ru-RU" sz="2600" dirty="0" smtClean="0">
                <a:latin typeface="Century Gothic" panose="020B0502020202020204" pitchFamily="34" charset="0"/>
              </a:rPr>
              <a:t> </a:t>
            </a:r>
            <a:r>
              <a:rPr lang="ru-RU" sz="2600" dirty="0" err="1" smtClean="0">
                <a:latin typeface="Century Gothic" panose="020B0502020202020204" pitchFamily="34" charset="0"/>
              </a:rPr>
              <a:t>їх</a:t>
            </a:r>
            <a:r>
              <a:rPr lang="en-US" sz="2600" dirty="0" smtClean="0">
                <a:latin typeface="Century Gothic" panose="020B0502020202020204" pitchFamily="34" charset="0"/>
              </a:rPr>
              <a:t> </a:t>
            </a:r>
            <a:r>
              <a:rPr lang="ru-RU" sz="2600" dirty="0" err="1" smtClean="0">
                <a:latin typeface="Century Gothic" panose="020B0502020202020204" pitchFamily="34" charset="0"/>
              </a:rPr>
              <a:t>поділитися</a:t>
            </a:r>
            <a:r>
              <a:rPr lang="ru-RU" sz="2600" dirty="0" smtClean="0"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latin typeface="Century Gothic" panose="020B0502020202020204" pitchFamily="34" charset="0"/>
              </a:rPr>
              <a:t>інформацією</a:t>
            </a:r>
            <a:r>
              <a:rPr lang="ru-RU" sz="2600" dirty="0">
                <a:latin typeface="Century Gothic" panose="020B0502020202020204" pitchFamily="34" charset="0"/>
              </a:rPr>
              <a:t> з </a:t>
            </a:r>
            <a:r>
              <a:rPr lang="ru-RU" sz="2600" dirty="0" err="1" smtClean="0">
                <a:latin typeface="Century Gothic" panose="020B0502020202020204" pitchFamily="34" charset="0"/>
              </a:rPr>
              <a:t>іншими</a:t>
            </a:r>
            <a:r>
              <a:rPr lang="ru-RU" sz="2600" dirty="0" smtClean="0">
                <a:latin typeface="Century Gothic" panose="020B0502020202020204" pitchFamily="34" charset="0"/>
              </a:rPr>
              <a:t>.</a:t>
            </a:r>
          </a:p>
          <a:p>
            <a:pPr marL="0" indent="0" algn="just">
              <a:buClr>
                <a:srgbClr val="964748"/>
              </a:buClr>
              <a:buNone/>
            </a:pPr>
            <a:r>
              <a:rPr lang="ru-RU" sz="2800" dirty="0" smtClean="0"/>
              <a:t> </a:t>
            </a:r>
            <a:r>
              <a:rPr lang="ru-RU" sz="2800" dirty="0"/>
              <a:t/>
            </a:r>
            <a:br>
              <a:rPr lang="ru-RU" sz="2800" dirty="0"/>
            </a:br>
            <a:endParaRPr lang="uk-UA" sz="2800" dirty="0">
              <a:latin typeface="Arial Narrow" panose="020B0606020202030204" pitchFamily="34" charset="0"/>
            </a:endParaRPr>
          </a:p>
        </p:txBody>
      </p:sp>
      <p:sp>
        <p:nvSpPr>
          <p:cNvPr id="2" name="AutoShape 2" descr="Ð ÐµÐ·ÑÐ»ÑÑÐ°Ñ Ð¿Ð¾ÑÑÐºÑ Ð·Ð¾Ð±ÑÐ°Ð¶ÐµÐ½Ñ Ð·Ð° Ð·Ð°Ð¿Ð¸ÑÐ¾Ð¼ &quot;se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31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55576" y="209455"/>
            <a:ext cx="7891387" cy="6510952"/>
            <a:chOff x="2310259" y="209455"/>
            <a:chExt cx="6336704" cy="651095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762"/>
            <a:stretch/>
          </p:blipFill>
          <p:spPr>
            <a:xfrm>
              <a:off x="2411760" y="209455"/>
              <a:ext cx="5616624" cy="1059305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97" b="48065"/>
            <a:stretch/>
          </p:blipFill>
          <p:spPr>
            <a:xfrm>
              <a:off x="2310259" y="1268760"/>
              <a:ext cx="6336704" cy="5451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436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Повторюємо</a:t>
            </a:r>
            <a:endParaRPr lang="uk-UA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87624" y="2060848"/>
            <a:ext cx="7499176" cy="4065315"/>
          </a:xfrm>
        </p:spPr>
        <p:txBody>
          <a:bodyPr/>
          <a:lstStyle/>
          <a:p>
            <a:r>
              <a:rPr lang="ru-RU" dirty="0" err="1">
                <a:latin typeface="Century Gothic" panose="020B0502020202020204" pitchFamily="34" charset="0"/>
              </a:rPr>
              <a:t>Що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таке</a:t>
            </a:r>
            <a:r>
              <a:rPr lang="ru-RU" dirty="0">
                <a:latin typeface="Century Gothic" panose="020B0502020202020204" pitchFamily="34" charset="0"/>
              </a:rPr>
              <a:t>  </a:t>
            </a:r>
            <a:r>
              <a:rPr lang="ru-RU" dirty="0" err="1">
                <a:latin typeface="Century Gothic" panose="020B0502020202020204" pitchFamily="34" charset="0"/>
              </a:rPr>
              <a:t>ергономічний</a:t>
            </a:r>
            <a:r>
              <a:rPr lang="ru-RU" dirty="0">
                <a:latin typeface="Century Gothic" panose="020B0502020202020204" pitchFamily="34" charset="0"/>
              </a:rPr>
              <a:t> сайт?</a:t>
            </a:r>
          </a:p>
          <a:p>
            <a:r>
              <a:rPr lang="ru-RU" dirty="0" err="1">
                <a:latin typeface="Century Gothic" panose="020B0502020202020204" pitchFamily="34" charset="0"/>
              </a:rPr>
              <a:t>Які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тренди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сучасного</a:t>
            </a:r>
            <a:r>
              <a:rPr lang="ru-RU" dirty="0">
                <a:latin typeface="Century Gothic" panose="020B0502020202020204" pitchFamily="34" charset="0"/>
              </a:rPr>
              <a:t> веб-дизайну </a:t>
            </a:r>
            <a:r>
              <a:rPr lang="ru-RU" dirty="0" err="1">
                <a:latin typeface="Century Gothic" panose="020B0502020202020204" pitchFamily="34" charset="0"/>
              </a:rPr>
              <a:t>ви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знаєте</a:t>
            </a:r>
            <a:r>
              <a:rPr lang="ru-RU" dirty="0">
                <a:latin typeface="Century Gothic" panose="020B0502020202020204" pitchFamily="34" charset="0"/>
              </a:rPr>
              <a:t>?</a:t>
            </a:r>
          </a:p>
          <a:p>
            <a:r>
              <a:rPr lang="ru-RU" dirty="0" err="1">
                <a:latin typeface="Century Gothic" panose="020B0502020202020204" pitchFamily="34" charset="0"/>
              </a:rPr>
              <a:t>Що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означає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термін</a:t>
            </a:r>
            <a:r>
              <a:rPr lang="ru-RU" dirty="0">
                <a:latin typeface="Century Gothic" panose="020B0502020202020204" pitchFamily="34" charset="0"/>
              </a:rPr>
              <a:t> «</a:t>
            </a:r>
            <a:r>
              <a:rPr lang="ru-RU" dirty="0" err="1">
                <a:latin typeface="Century Gothic" panose="020B0502020202020204" pitchFamily="34" charset="0"/>
              </a:rPr>
              <a:t>юзабіліті</a:t>
            </a:r>
            <a:r>
              <a:rPr lang="ru-RU" dirty="0">
                <a:latin typeface="Century Gothic" panose="020B0502020202020204" pitchFamily="34" charset="0"/>
              </a:rPr>
              <a:t>»?</a:t>
            </a:r>
          </a:p>
          <a:p>
            <a:r>
              <a:rPr lang="ru-RU" dirty="0">
                <a:latin typeface="Century Gothic" panose="020B0502020202020204" pitchFamily="34" charset="0"/>
              </a:rPr>
              <a:t>Яке </a:t>
            </a:r>
            <a:r>
              <a:rPr lang="ru-RU" dirty="0" err="1">
                <a:latin typeface="Century Gothic" panose="020B0502020202020204" pitchFamily="34" charset="0"/>
              </a:rPr>
              <a:t>значення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має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колір</a:t>
            </a:r>
            <a:r>
              <a:rPr lang="ru-RU" dirty="0">
                <a:latin typeface="Century Gothic" panose="020B0502020202020204" pitchFamily="34" charset="0"/>
              </a:rPr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75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25" b="27039"/>
          <a:stretch/>
        </p:blipFill>
        <p:spPr>
          <a:xfrm>
            <a:off x="3098112" y="2492896"/>
            <a:ext cx="3354185" cy="1427201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0" y="0"/>
            <a:ext cx="8913168" cy="6179265"/>
            <a:chOff x="-108520" y="465616"/>
            <a:chExt cx="8064896" cy="6179265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-108520" y="1532313"/>
              <a:ext cx="8064896" cy="5112568"/>
              <a:chOff x="2267744" y="2526824"/>
              <a:chExt cx="4350097" cy="2977449"/>
            </a:xfrm>
          </p:grpSpPr>
          <p:grpSp>
            <p:nvGrpSpPr>
              <p:cNvPr id="11" name="Группа 10"/>
              <p:cNvGrpSpPr/>
              <p:nvPr/>
            </p:nvGrpSpPr>
            <p:grpSpPr>
              <a:xfrm>
                <a:off x="2267744" y="3920097"/>
                <a:ext cx="4350097" cy="1584176"/>
                <a:chOff x="3779912" y="2564904"/>
                <a:chExt cx="4350097" cy="1584176"/>
              </a:xfrm>
            </p:grpSpPr>
            <p:pic>
              <p:nvPicPr>
                <p:cNvPr id="12" name="Рисунок 11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clrChange>
                    <a:clrFrom>
                      <a:srgbClr val="FEFFFF"/>
                    </a:clrFrom>
                    <a:clrTo>
                      <a:srgbClr val="FE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0000" t="74286" r="26667" b="8944"/>
                <a:stretch/>
              </p:blipFill>
              <p:spPr>
                <a:xfrm>
                  <a:off x="6372200" y="2669779"/>
                  <a:ext cx="576064" cy="1479301"/>
                </a:xfrm>
                <a:prstGeom prst="rect">
                  <a:avLst/>
                </a:prstGeom>
              </p:spPr>
            </p:pic>
            <p:pic>
              <p:nvPicPr>
                <p:cNvPr id="13" name="Рисунок 12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clrChange>
                    <a:clrFrom>
                      <a:srgbClr val="FEFFFF"/>
                    </a:clrFrom>
                    <a:clrTo>
                      <a:srgbClr val="FE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4286" r="42352" b="7755"/>
                <a:stretch/>
              </p:blipFill>
              <p:spPr>
                <a:xfrm>
                  <a:off x="3779912" y="2564904"/>
                  <a:ext cx="2490663" cy="1584176"/>
                </a:xfrm>
                <a:prstGeom prst="rect">
                  <a:avLst/>
                </a:prstGeom>
              </p:spPr>
            </p:pic>
            <p:pic>
              <p:nvPicPr>
                <p:cNvPr id="14" name="Рисунок 13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clrChange>
                    <a:clrFrom>
                      <a:srgbClr val="FEFFFF"/>
                    </a:clrFrom>
                    <a:clrTo>
                      <a:srgbClr val="FE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000" t="74287" b="8571"/>
                <a:stretch/>
              </p:blipFill>
              <p:spPr>
                <a:xfrm>
                  <a:off x="7049889" y="2630428"/>
                  <a:ext cx="1080120" cy="1512168"/>
                </a:xfrm>
                <a:prstGeom prst="rect">
                  <a:avLst/>
                </a:prstGeom>
              </p:spPr>
            </p:pic>
          </p:grpSp>
          <p:pic>
            <p:nvPicPr>
              <p:cNvPr id="15" name="Объект 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125" b="27039"/>
              <a:stretch/>
            </p:blipFill>
            <p:spPr>
              <a:xfrm>
                <a:off x="3170120" y="2526824"/>
                <a:ext cx="3354185" cy="1427201"/>
              </a:xfrm>
              <a:prstGeom prst="rect">
                <a:avLst/>
              </a:prstGeom>
            </p:spPr>
          </p:pic>
        </p:grpSp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762"/>
            <a:stretch/>
          </p:blipFill>
          <p:spPr>
            <a:xfrm>
              <a:off x="1628744" y="465616"/>
              <a:ext cx="5616624" cy="10593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094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95536" y="0"/>
            <a:ext cx="8517632" cy="980728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Домашня робота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55077" y="980728"/>
            <a:ext cx="8229600" cy="4525963"/>
          </a:xfrm>
        </p:spPr>
        <p:txBody>
          <a:bodyPr/>
          <a:lstStyle/>
          <a:p>
            <a:r>
              <a:rPr lang="ru-RU" dirty="0" err="1" smtClean="0">
                <a:latin typeface="Century Gothic" panose="020B0502020202020204" pitchFamily="34" charset="0"/>
              </a:rPr>
              <a:t>Відповісти</a:t>
            </a:r>
            <a:r>
              <a:rPr lang="ru-RU" dirty="0" smtClean="0">
                <a:latin typeface="Century Gothic" panose="020B0502020202020204" pitchFamily="34" charset="0"/>
              </a:rPr>
              <a:t> на </a:t>
            </a:r>
            <a:r>
              <a:rPr lang="ru-RU" dirty="0" err="1" smtClean="0">
                <a:latin typeface="Century Gothic" panose="020B0502020202020204" pitchFamily="34" charset="0"/>
              </a:rPr>
              <a:t>запитання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повторення</a:t>
            </a:r>
            <a:endParaRPr lang="ru-RU" dirty="0" smtClean="0">
              <a:latin typeface="Century Gothic" panose="020B0502020202020204" pitchFamily="34" charset="0"/>
            </a:endParaRPr>
          </a:p>
          <a:p>
            <a:r>
              <a:rPr lang="ru-RU" dirty="0" err="1" smtClean="0">
                <a:latin typeface="Century Gothic" panose="020B0502020202020204" pitchFamily="34" charset="0"/>
              </a:rPr>
              <a:t>Переглянути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презентацію</a:t>
            </a:r>
            <a:endParaRPr lang="ru-RU" dirty="0" smtClean="0">
              <a:latin typeface="Century Gothic" panose="020B0502020202020204" pitchFamily="34" charset="0"/>
            </a:endParaRPr>
          </a:p>
          <a:p>
            <a:r>
              <a:rPr lang="uk-UA" dirty="0" err="1" smtClean="0">
                <a:latin typeface="Century Gothic" panose="020B0502020202020204" pitchFamily="34" charset="0"/>
              </a:rPr>
              <a:t>Законспектуввати</a:t>
            </a:r>
            <a:r>
              <a:rPr lang="uk-UA" dirty="0" smtClean="0">
                <a:latin typeface="Century Gothic" panose="020B0502020202020204" pitchFamily="34" charset="0"/>
              </a:rPr>
              <a:t> основні поняття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2" y="3972211"/>
            <a:ext cx="4899015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5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2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Century Gothic" panose="020B0502020202020204" pitchFamily="34" charset="0"/>
              </a:rPr>
              <a:t>Будь-</a:t>
            </a:r>
            <a:r>
              <a:rPr lang="ru-RU" sz="2800" dirty="0" err="1">
                <a:latin typeface="Century Gothic" panose="020B0502020202020204" pitchFamily="34" charset="0"/>
              </a:rPr>
              <a:t>який</a:t>
            </a:r>
            <a:r>
              <a:rPr lang="ru-RU" sz="2800" dirty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власник</a:t>
            </a:r>
            <a:r>
              <a:rPr lang="ru-RU" sz="2800" dirty="0">
                <a:latin typeface="Century Gothic" panose="020B0502020202020204" pitchFamily="34" charset="0"/>
              </a:rPr>
              <a:t> веб-ресурсу </a:t>
            </a:r>
            <a:r>
              <a:rPr lang="ru-RU" sz="2800" dirty="0" err="1" smtClean="0">
                <a:latin typeface="Century Gothic" panose="020B0502020202020204" pitchFamily="34" charset="0"/>
              </a:rPr>
              <a:t>намагається</a:t>
            </a:r>
            <a:r>
              <a:rPr lang="ru-RU" sz="2800" dirty="0" smtClean="0">
                <a:latin typeface="Century Gothic" panose="020B0502020202020204" pitchFamily="34" charset="0"/>
              </a:rPr>
              <a:t>  </a:t>
            </a:r>
            <a:r>
              <a:rPr lang="ru-RU" sz="2800" dirty="0" err="1" smtClean="0">
                <a:latin typeface="Century Gothic" panose="020B0502020202020204" pitchFamily="34" charset="0"/>
              </a:rPr>
              <a:t>зібрати</a:t>
            </a:r>
            <a:r>
              <a:rPr lang="ru-RU" sz="2800" dirty="0" smtClean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якомога</a:t>
            </a:r>
            <a:r>
              <a:rPr lang="ru-RU" sz="2800" dirty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більшу</a:t>
            </a:r>
            <a:r>
              <a:rPr lang="ru-RU" sz="2800" dirty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кількість</a:t>
            </a:r>
            <a:r>
              <a:rPr lang="ru-RU" sz="2800" dirty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відвідувачів</a:t>
            </a:r>
            <a:r>
              <a:rPr lang="ru-RU" sz="2800" dirty="0">
                <a:latin typeface="Century Gothic" panose="020B0502020202020204" pitchFamily="34" charset="0"/>
              </a:rPr>
              <a:t>. </a:t>
            </a:r>
            <a:endParaRPr lang="ru-RU" sz="28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.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80207" y="1776123"/>
            <a:ext cx="8415708" cy="12899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err="1">
                <a:latin typeface="Century Gothic" panose="020B0502020202020204" pitchFamily="34" charset="0"/>
              </a:rPr>
              <a:t>Просування</a:t>
            </a:r>
            <a:r>
              <a:rPr lang="ru-RU" sz="2800" b="1" dirty="0">
                <a:latin typeface="Century Gothic" panose="020B0502020202020204" pitchFamily="34" charset="0"/>
              </a:rPr>
              <a:t> </a:t>
            </a:r>
            <a:r>
              <a:rPr lang="ru-RU" sz="2800" b="1" dirty="0" smtClean="0">
                <a:latin typeface="Century Gothic" panose="020B0502020202020204" pitchFamily="34" charset="0"/>
              </a:rPr>
              <a:t>сайту</a:t>
            </a:r>
            <a:r>
              <a:rPr lang="ru-RU" sz="2800" dirty="0">
                <a:latin typeface="Century Gothic" panose="020B0502020202020204" pitchFamily="34" charset="0"/>
              </a:rPr>
              <a:t>  — комплекс </a:t>
            </a:r>
            <a:r>
              <a:rPr lang="ru-RU" sz="2800" dirty="0" err="1">
                <a:latin typeface="Century Gothic" panose="020B0502020202020204" pitchFamily="34" charset="0"/>
              </a:rPr>
              <a:t>заходів</a:t>
            </a:r>
            <a:r>
              <a:rPr lang="ru-RU" sz="2800" dirty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щодо</a:t>
            </a:r>
            <a:r>
              <a:rPr lang="ru-RU" sz="2800" dirty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збільшення</a:t>
            </a:r>
            <a:r>
              <a:rPr lang="ru-RU" sz="2800" dirty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відвідуваності</a:t>
            </a:r>
            <a:r>
              <a:rPr lang="ru-RU" sz="2800" dirty="0">
                <a:latin typeface="Century Gothic" panose="020B0502020202020204" pitchFamily="34" charset="0"/>
              </a:rPr>
              <a:t> веб-ресурсу </a:t>
            </a:r>
            <a:r>
              <a:rPr lang="ru-RU" sz="2800" dirty="0" err="1">
                <a:latin typeface="Century Gothic" panose="020B0502020202020204" pitchFamily="34" charset="0"/>
              </a:rPr>
              <a:t>цільовими</a:t>
            </a:r>
            <a:r>
              <a:rPr lang="ru-RU" sz="2800" dirty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відвідувачами</a:t>
            </a:r>
            <a:endParaRPr lang="ru-RU" sz="2800" dirty="0">
              <a:latin typeface="Century Gothic" panose="020B0502020202020204" pitchFamily="34" charset="0"/>
            </a:endParaRPr>
          </a:p>
        </p:txBody>
      </p:sp>
      <p:sp>
        <p:nvSpPr>
          <p:cNvPr id="7" name="Объект 7"/>
          <p:cNvSpPr txBox="1">
            <a:spLocks/>
          </p:cNvSpPr>
          <p:nvPr/>
        </p:nvSpPr>
        <p:spPr>
          <a:xfrm>
            <a:off x="342450" y="3626868"/>
            <a:ext cx="8381176" cy="13681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indent="0" algn="just">
              <a:spcBef>
                <a:spcPct val="20000"/>
              </a:spcBef>
              <a:buFont typeface="Arial" pitchFamily="34" charset="0"/>
              <a:buNone/>
              <a:defRPr sz="3200" b="1">
                <a:solidFill>
                  <a:schemeClr val="dk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dk1"/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dk1"/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dk1"/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dk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pPr algn="l"/>
            <a:r>
              <a:rPr lang="ru-RU" sz="2800" dirty="0" err="1"/>
              <a:t>Р</a:t>
            </a:r>
            <a:r>
              <a:rPr lang="ru-RU" sz="2800" dirty="0" err="1" smtClean="0"/>
              <a:t>оботи</a:t>
            </a:r>
            <a:r>
              <a:rPr lang="ru-RU" sz="2800" dirty="0" smtClean="0"/>
              <a:t> </a:t>
            </a:r>
            <a:r>
              <a:rPr lang="ru-RU" sz="2800" dirty="0"/>
              <a:t>з </a:t>
            </a:r>
            <a:r>
              <a:rPr lang="ru-RU" sz="2800" dirty="0" err="1"/>
              <a:t>позиціонування</a:t>
            </a:r>
            <a:r>
              <a:rPr lang="ru-RU" sz="2800" dirty="0"/>
              <a:t> </a:t>
            </a:r>
            <a:r>
              <a:rPr lang="ru-RU" sz="2800" dirty="0" smtClean="0"/>
              <a:t>сайту </a:t>
            </a:r>
            <a:r>
              <a:rPr lang="ru-RU" sz="2800" dirty="0"/>
              <a:t>в </a:t>
            </a:r>
            <a:r>
              <a:rPr lang="ru-RU" sz="2800" dirty="0" err="1" smtClean="0"/>
              <a:t>пошукови</a:t>
            </a:r>
            <a:r>
              <a:rPr lang="uk-UA" sz="2800" dirty="0" smtClean="0"/>
              <a:t>х </a:t>
            </a:r>
            <a:r>
              <a:rPr lang="ru-RU" sz="2800" dirty="0" smtClean="0"/>
              <a:t>системах</a:t>
            </a:r>
            <a:r>
              <a:rPr lang="en-US" sz="2800" dirty="0" smtClean="0"/>
              <a:t> </a:t>
            </a:r>
            <a:r>
              <a:rPr lang="en-US" sz="2800" b="0" dirty="0"/>
              <a:t>— </a:t>
            </a:r>
            <a:r>
              <a:rPr lang="ru-RU" sz="2800" b="0" dirty="0" err="1"/>
              <a:t>це</a:t>
            </a:r>
            <a:r>
              <a:rPr lang="ru-RU" sz="2800" b="0" dirty="0"/>
              <a:t> </a:t>
            </a:r>
            <a:r>
              <a:rPr lang="ru-RU" sz="2800" b="0" dirty="0" smtClean="0"/>
              <a:t>один </a:t>
            </a:r>
            <a:r>
              <a:rPr lang="ru-RU" sz="2800" b="0" dirty="0" err="1" smtClean="0"/>
              <a:t>із</a:t>
            </a:r>
            <a:r>
              <a:rPr lang="ru-RU" sz="2800" b="0" dirty="0" smtClean="0"/>
              <a:t> </a:t>
            </a:r>
            <a:r>
              <a:rPr lang="ru-RU" sz="2800" b="0" dirty="0" err="1"/>
              <a:t>найважливіших</a:t>
            </a:r>
            <a:r>
              <a:rPr lang="ru-RU" sz="2800" b="0" dirty="0"/>
              <a:t> </a:t>
            </a:r>
            <a:r>
              <a:rPr lang="ru-RU" sz="2800" b="0" dirty="0" err="1"/>
              <a:t>заходів</a:t>
            </a:r>
            <a:r>
              <a:rPr lang="ru-RU" sz="2800" b="0" dirty="0"/>
              <a:t> </a:t>
            </a:r>
            <a:r>
              <a:rPr lang="ru-RU" sz="2800" b="0" dirty="0" err="1"/>
              <a:t>щодо</a:t>
            </a:r>
            <a:r>
              <a:rPr lang="ru-RU" sz="2800" b="0" dirty="0"/>
              <a:t> </a:t>
            </a:r>
            <a:r>
              <a:rPr lang="ru-RU" sz="2800" b="0" dirty="0" err="1"/>
              <a:t>залучення</a:t>
            </a:r>
            <a:r>
              <a:rPr lang="ru-RU" sz="2800" b="0" dirty="0"/>
              <a:t> </a:t>
            </a:r>
            <a:r>
              <a:rPr lang="ru-RU" sz="2800" b="0" dirty="0" err="1"/>
              <a:t>цільової</a:t>
            </a:r>
            <a:r>
              <a:rPr lang="ru-RU" sz="2800" b="0" dirty="0"/>
              <a:t> </a:t>
            </a:r>
            <a:r>
              <a:rPr lang="ru-RU" sz="2800" b="0" dirty="0" err="1"/>
              <a:t>аудиторії</a:t>
            </a:r>
            <a:r>
              <a:rPr lang="ru-RU" sz="2800" b="0" dirty="0"/>
              <a:t>. </a:t>
            </a:r>
            <a:endParaRPr lang="ru-RU" sz="2800" b="0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1933" y="5279232"/>
            <a:ext cx="2524774" cy="149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8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2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7"/>
          <p:cNvSpPr txBox="1">
            <a:spLocks/>
          </p:cNvSpPr>
          <p:nvPr/>
        </p:nvSpPr>
        <p:spPr>
          <a:xfrm>
            <a:off x="251520" y="169021"/>
            <a:ext cx="8282330" cy="18661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indent="0" algn="just">
              <a:spcBef>
                <a:spcPct val="20000"/>
              </a:spcBef>
              <a:buFont typeface="Arial" pitchFamily="34" charset="0"/>
              <a:buNone/>
              <a:defRPr sz="3200" b="1">
                <a:solidFill>
                  <a:schemeClr val="dk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dk1"/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dk1"/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dk1"/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dk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pPr algn="l"/>
            <a:r>
              <a:rPr lang="uk-UA" sz="2400" b="0" dirty="0" smtClean="0">
                <a:solidFill>
                  <a:prstClr val="black"/>
                </a:solidFill>
              </a:rPr>
              <a:t>Пошукові системи – повністю автоматизовані </a:t>
            </a:r>
            <a:r>
              <a:rPr lang="uk-UA" sz="2400" b="0" dirty="0">
                <a:solidFill>
                  <a:prstClr val="black"/>
                </a:solidFill>
              </a:rPr>
              <a:t>механізми які глибоко сканують усі задані сервери (відкриті для сканування) і </a:t>
            </a:r>
            <a:r>
              <a:rPr lang="uk-UA" sz="2400" b="0" dirty="0" smtClean="0">
                <a:solidFill>
                  <a:prstClr val="black"/>
                </a:solidFill>
              </a:rPr>
              <a:t>збирають індекс-інформацію </a:t>
            </a:r>
            <a:r>
              <a:rPr lang="uk-UA" sz="2400" b="0" dirty="0">
                <a:solidFill>
                  <a:prstClr val="black"/>
                </a:solidFill>
              </a:rPr>
              <a:t>про те, що і де (на якій веб-сторінці) </a:t>
            </a:r>
            <a:r>
              <a:rPr lang="uk-UA" sz="2400" b="0" dirty="0" smtClean="0">
                <a:solidFill>
                  <a:prstClr val="black"/>
                </a:solidFill>
              </a:rPr>
              <a:t> виявлено.</a:t>
            </a:r>
            <a:endParaRPr lang="ru-RU" sz="2400" b="0" dirty="0">
              <a:solidFill>
                <a:prstClr val="black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14588" y="3481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Объект 7"/>
          <p:cNvSpPr txBox="1">
            <a:spLocks/>
          </p:cNvSpPr>
          <p:nvPr/>
        </p:nvSpPr>
        <p:spPr>
          <a:xfrm>
            <a:off x="251520" y="2248796"/>
            <a:ext cx="8280920" cy="122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Зібрана</a:t>
            </a:r>
            <a:r>
              <a:rPr lang="ru-RU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інформація</a:t>
            </a:r>
            <a:r>
              <a:rPr lang="ru-RU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вноситься до </a:t>
            </a:r>
            <a:r>
              <a:rPr lang="ru-RU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бази</a:t>
            </a:r>
            <a:r>
              <a:rPr lang="ru-RU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даних</a:t>
            </a:r>
            <a:r>
              <a:rPr lang="ru-RU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пошукової</a:t>
            </a:r>
            <a:r>
              <a:rPr lang="ru-RU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системи</a:t>
            </a:r>
            <a:r>
              <a:rPr lang="ru-RU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, </a:t>
            </a:r>
            <a:r>
              <a:rPr lang="ru-RU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де алгоритм </a:t>
            </a:r>
            <a:r>
              <a:rPr lang="ru-RU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із</a:t>
            </a:r>
            <a:r>
              <a:rPr lang="ru-RU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ранжування</a:t>
            </a:r>
            <a:r>
              <a:rPr lang="ru-RU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реалізується</a:t>
            </a:r>
            <a:r>
              <a:rPr lang="ru-RU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у два </a:t>
            </a:r>
            <a:r>
              <a:rPr lang="ru-RU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етапи</a:t>
            </a:r>
            <a:r>
              <a:rPr lang="ru-RU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: </a:t>
            </a:r>
            <a:endParaRPr lang="ru-RU" sz="24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Объект 7"/>
          <p:cNvSpPr txBox="1">
            <a:spLocks/>
          </p:cNvSpPr>
          <p:nvPr/>
        </p:nvSpPr>
        <p:spPr>
          <a:xfrm>
            <a:off x="251520" y="3773962"/>
            <a:ext cx="8280920" cy="13832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indent="0" algn="just">
              <a:spcBef>
                <a:spcPct val="20000"/>
              </a:spcBef>
              <a:buFont typeface="Arial" pitchFamily="34" charset="0"/>
              <a:buNone/>
              <a:defRPr sz="2400" b="1"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l"/>
            <a:r>
              <a:rPr lang="ru-RU" b="0" dirty="0" smtClean="0"/>
              <a:t>Перший </a:t>
            </a:r>
            <a:r>
              <a:rPr lang="ru-RU" b="0" dirty="0" err="1" smtClean="0"/>
              <a:t>етап</a:t>
            </a:r>
            <a:r>
              <a:rPr lang="ru-RU" b="0" dirty="0" smtClean="0"/>
              <a:t>: по сайтах «проходить</a:t>
            </a:r>
            <a:r>
              <a:rPr lang="ru-RU" b="0" dirty="0"/>
              <a:t>» так званий «</a:t>
            </a:r>
            <a:r>
              <a:rPr lang="ru-RU" b="0" dirty="0" err="1"/>
              <a:t>швидкобот</a:t>
            </a:r>
            <a:r>
              <a:rPr lang="ru-RU" b="0" dirty="0" smtClean="0"/>
              <a:t>», </a:t>
            </a:r>
            <a:r>
              <a:rPr lang="ru-RU" b="0" dirty="0" err="1" smtClean="0"/>
              <a:t>який</a:t>
            </a:r>
            <a:r>
              <a:rPr lang="ru-RU" b="0" dirty="0" smtClean="0"/>
              <a:t> </a:t>
            </a:r>
            <a:r>
              <a:rPr lang="ru-RU" b="0" dirty="0" err="1" smtClean="0"/>
              <a:t>індексує</a:t>
            </a:r>
            <a:r>
              <a:rPr lang="ru-RU" b="0" dirty="0" smtClean="0"/>
              <a:t> </a:t>
            </a:r>
            <a:r>
              <a:rPr lang="ru-RU" b="0" dirty="0" err="1"/>
              <a:t>їх</a:t>
            </a:r>
            <a:r>
              <a:rPr lang="ru-RU" b="0" dirty="0"/>
              <a:t> для того, </a:t>
            </a:r>
            <a:r>
              <a:rPr lang="ru-RU" b="0" dirty="0" err="1"/>
              <a:t>аби</a:t>
            </a:r>
            <a:r>
              <a:rPr lang="ru-RU" b="0" dirty="0"/>
              <a:t> </a:t>
            </a:r>
            <a:r>
              <a:rPr lang="ru-RU" b="0" dirty="0" err="1"/>
              <a:t>додавати</a:t>
            </a:r>
            <a:r>
              <a:rPr lang="ru-RU" b="0" dirty="0"/>
              <a:t> </a:t>
            </a:r>
            <a:r>
              <a:rPr lang="ru-RU" b="0" dirty="0" err="1"/>
              <a:t>новини</a:t>
            </a:r>
            <a:r>
              <a:rPr lang="ru-RU" b="0" dirty="0"/>
              <a:t> на </a:t>
            </a:r>
            <a:r>
              <a:rPr lang="ru-RU" b="0" dirty="0" err="1"/>
              <a:t>видачу</a:t>
            </a:r>
            <a:r>
              <a:rPr lang="ru-RU" b="0" dirty="0"/>
              <a:t> </a:t>
            </a:r>
            <a:r>
              <a:rPr lang="ru-RU" b="0" dirty="0" err="1"/>
              <a:t>пошукових</a:t>
            </a:r>
            <a:r>
              <a:rPr lang="ru-RU" b="0" dirty="0"/>
              <a:t> </a:t>
            </a:r>
            <a:r>
              <a:rPr lang="ru-RU" b="0" dirty="0" smtClean="0"/>
              <a:t>систем.</a:t>
            </a:r>
            <a:endParaRPr lang="uk-UA" b="0" dirty="0">
              <a:solidFill>
                <a:prstClr val="black"/>
              </a:solidFill>
            </a:endParaRPr>
          </a:p>
        </p:txBody>
      </p:sp>
      <p:sp>
        <p:nvSpPr>
          <p:cNvPr id="9" name="Объект 7"/>
          <p:cNvSpPr txBox="1">
            <a:spLocks/>
          </p:cNvSpPr>
          <p:nvPr/>
        </p:nvSpPr>
        <p:spPr>
          <a:xfrm>
            <a:off x="251520" y="5449765"/>
            <a:ext cx="8280920" cy="125667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indent="0" algn="just">
              <a:spcBef>
                <a:spcPct val="20000"/>
              </a:spcBef>
              <a:buFont typeface="Arial" pitchFamily="34" charset="0"/>
              <a:buNone/>
              <a:defRPr sz="3200" b="1">
                <a:solidFill>
                  <a:schemeClr val="dk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dk1"/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dk1"/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dk1"/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dk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pPr algn="l"/>
            <a:r>
              <a:rPr lang="ru-RU" sz="2400" b="0" dirty="0" err="1" smtClean="0"/>
              <a:t>Другий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етап</a:t>
            </a:r>
            <a:r>
              <a:rPr lang="ru-RU" sz="2400" b="0" dirty="0" smtClean="0"/>
              <a:t>: </a:t>
            </a:r>
            <a:r>
              <a:rPr lang="ru-RU" sz="2400" b="0" dirty="0" err="1" smtClean="0"/>
              <a:t>протягом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доби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після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роботи</a:t>
            </a:r>
            <a:r>
              <a:rPr lang="ru-RU" sz="2400" b="0" dirty="0" smtClean="0"/>
              <a:t> «</a:t>
            </a:r>
            <a:r>
              <a:rPr lang="ru-RU" sz="2400" b="0" dirty="0" err="1" smtClean="0"/>
              <a:t>швидкобота</a:t>
            </a:r>
            <a:r>
              <a:rPr lang="ru-RU" sz="2400" b="0" dirty="0" smtClean="0"/>
              <a:t>» </a:t>
            </a:r>
            <a:r>
              <a:rPr lang="ru-RU" sz="2400" b="0" dirty="0"/>
              <a:t>— </a:t>
            </a:r>
            <a:r>
              <a:rPr lang="ru-RU" sz="2400" b="0" dirty="0" smtClean="0"/>
              <a:t>«проходить» </a:t>
            </a:r>
            <a:r>
              <a:rPr lang="ru-RU" sz="2400" b="0" dirty="0" err="1" smtClean="0"/>
              <a:t>основний</a:t>
            </a:r>
            <a:r>
              <a:rPr lang="ru-RU" sz="2400" b="0" dirty="0" smtClean="0"/>
              <a:t> </a:t>
            </a:r>
            <a:r>
              <a:rPr lang="ru-RU" sz="2400" b="0" dirty="0"/>
              <a:t>бот, </a:t>
            </a:r>
            <a:r>
              <a:rPr lang="ru-RU" sz="2400" b="0" dirty="0" err="1"/>
              <a:t>який</a:t>
            </a:r>
            <a:r>
              <a:rPr lang="ru-RU" sz="2400" b="0" dirty="0"/>
              <a:t> уже </a:t>
            </a:r>
            <a:r>
              <a:rPr lang="ru-RU" sz="2400" b="0" dirty="0" err="1"/>
              <a:t>повністю</a:t>
            </a:r>
            <a:r>
              <a:rPr lang="ru-RU" sz="2400" b="0" dirty="0"/>
              <a:t> </a:t>
            </a:r>
            <a:r>
              <a:rPr lang="ru-RU" sz="2400" b="0" dirty="0" err="1"/>
              <a:t>індексує</a:t>
            </a:r>
            <a:r>
              <a:rPr lang="ru-RU" sz="2400" b="0" dirty="0"/>
              <a:t> </a:t>
            </a:r>
            <a:r>
              <a:rPr lang="ru-RU" sz="2400" b="0" dirty="0" err="1" smtClean="0"/>
              <a:t>статтю</a:t>
            </a:r>
            <a:r>
              <a:rPr lang="ru-RU" sz="2400" b="0" dirty="0" smtClean="0"/>
              <a:t>.</a:t>
            </a:r>
            <a:r>
              <a:rPr lang="ru-RU" sz="2400" dirty="0" smtClean="0"/>
              <a:t> </a:t>
            </a:r>
            <a:endParaRPr lang="ru-RU" sz="240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61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2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7664" y="3893935"/>
            <a:ext cx="5905500" cy="28575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946" y="332656"/>
            <a:ext cx="8424936" cy="3168352"/>
          </a:xfr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err="1" smtClean="0">
                <a:latin typeface="Century Gothic" panose="020B0502020202020204" pitchFamily="34" charset="0"/>
              </a:rPr>
              <a:t>Пошуковий</a:t>
            </a:r>
            <a:r>
              <a:rPr lang="ru-RU" sz="2800" b="1" dirty="0" smtClean="0">
                <a:latin typeface="Century Gothic" panose="020B0502020202020204" pitchFamily="34" charset="0"/>
              </a:rPr>
              <a:t> </a:t>
            </a:r>
            <a:r>
              <a:rPr lang="ru-RU" sz="2800" b="1" dirty="0">
                <a:latin typeface="Century Gothic" panose="020B0502020202020204" pitchFamily="34" charset="0"/>
              </a:rPr>
              <a:t>робот </a:t>
            </a:r>
            <a:r>
              <a:rPr lang="ru-RU" sz="2800" dirty="0">
                <a:latin typeface="Century Gothic" panose="020B0502020202020204" pitchFamily="34" charset="0"/>
              </a:rPr>
              <a:t>(</a:t>
            </a:r>
            <a:r>
              <a:rPr lang="en-US" sz="2800" dirty="0" err="1">
                <a:latin typeface="Century Gothic" panose="020B0502020202020204" pitchFamily="34" charset="0"/>
              </a:rPr>
              <a:t>webcrawler</a:t>
            </a:r>
            <a:r>
              <a:rPr lang="en-US" sz="2800" dirty="0">
                <a:latin typeface="Century Gothic" panose="020B0502020202020204" pitchFamily="34" charset="0"/>
              </a:rPr>
              <a:t>, bot, </a:t>
            </a:r>
            <a:r>
              <a:rPr lang="en-US" sz="2800" dirty="0" err="1">
                <a:latin typeface="Century Gothic" panose="020B0502020202020204" pitchFamily="34" charset="0"/>
              </a:rPr>
              <a:t>webrobots</a:t>
            </a:r>
            <a:r>
              <a:rPr lang="en-US" sz="2800" dirty="0">
                <a:latin typeface="Century Gothic" panose="020B0502020202020204" pitchFamily="34" charset="0"/>
              </a:rPr>
              <a:t>, </a:t>
            </a:r>
            <a:r>
              <a:rPr lang="en-US" sz="2800" dirty="0" err="1">
                <a:latin typeface="Century Gothic" panose="020B0502020202020204" pitchFamily="34" charset="0"/>
              </a:rPr>
              <a:t>webspider</a:t>
            </a:r>
            <a:r>
              <a:rPr lang="en-US" sz="2800" dirty="0">
                <a:latin typeface="Century Gothic" panose="020B0502020202020204" pitchFamily="34" charset="0"/>
              </a:rPr>
              <a:t> — </a:t>
            </a:r>
            <a:r>
              <a:rPr lang="ru-RU" sz="2800" dirty="0">
                <a:latin typeface="Century Gothic" panose="020B0502020202020204" pitchFamily="34" charset="0"/>
              </a:rPr>
              <a:t>бот, </a:t>
            </a:r>
            <a:r>
              <a:rPr lang="ru-RU" sz="2800" dirty="0" err="1">
                <a:latin typeface="Century Gothic" panose="020B0502020202020204" pitchFamily="34" charset="0"/>
              </a:rPr>
              <a:t>павук</a:t>
            </a:r>
            <a:r>
              <a:rPr lang="ru-RU" sz="2800" dirty="0">
                <a:latin typeface="Century Gothic" panose="020B0502020202020204" pitchFamily="34" charset="0"/>
              </a:rPr>
              <a:t>) — </a:t>
            </a:r>
            <a:r>
              <a:rPr lang="ru-RU" sz="2800" dirty="0" err="1">
                <a:latin typeface="Century Gothic" panose="020B0502020202020204" pitchFamily="34" charset="0"/>
              </a:rPr>
              <a:t>це</a:t>
            </a:r>
            <a:r>
              <a:rPr lang="ru-RU" sz="2800" dirty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спеціальна</a:t>
            </a:r>
            <a:r>
              <a:rPr lang="ru-RU" sz="2800" dirty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програма</a:t>
            </a:r>
            <a:r>
              <a:rPr lang="ru-RU" sz="2800" dirty="0">
                <a:latin typeface="Century Gothic" panose="020B0502020202020204" pitchFamily="34" charset="0"/>
              </a:rPr>
              <a:t>, </a:t>
            </a:r>
            <a:r>
              <a:rPr lang="ru-RU" sz="2800" dirty="0" err="1">
                <a:latin typeface="Century Gothic" panose="020B0502020202020204" pitchFamily="34" charset="0"/>
              </a:rPr>
              <a:t>що</a:t>
            </a:r>
            <a:r>
              <a:rPr lang="ru-RU" sz="2800" dirty="0">
                <a:latin typeface="Century Gothic" panose="020B0502020202020204" pitchFamily="34" charset="0"/>
              </a:rPr>
              <a:t> є </a:t>
            </a:r>
            <a:r>
              <a:rPr lang="ru-RU" sz="2800" dirty="0" err="1">
                <a:latin typeface="Century Gothic" panose="020B0502020202020204" pitchFamily="34" charset="0"/>
              </a:rPr>
              <a:t>складовою</a:t>
            </a:r>
            <a:r>
              <a:rPr lang="ru-RU" sz="2800" dirty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частиною</a:t>
            </a:r>
            <a:r>
              <a:rPr lang="ru-RU" sz="2800" dirty="0">
                <a:latin typeface="Century Gothic" panose="020B0502020202020204" pitchFamily="34" charset="0"/>
              </a:rPr>
              <a:t> </a:t>
            </a:r>
            <a:r>
              <a:rPr lang="ru-RU" sz="2800" dirty="0" err="1" smtClean="0">
                <a:latin typeface="Century Gothic" panose="020B0502020202020204" pitchFamily="34" charset="0"/>
              </a:rPr>
              <a:t>пошукової</a:t>
            </a:r>
            <a:r>
              <a:rPr lang="ru-RU" sz="2800" dirty="0" smtClean="0">
                <a:latin typeface="Century Gothic" panose="020B0502020202020204" pitchFamily="34" charset="0"/>
              </a:rPr>
              <a:t> </a:t>
            </a:r>
            <a:r>
              <a:rPr lang="ru-RU" sz="2800" dirty="0" err="1" smtClean="0">
                <a:latin typeface="Century Gothic" panose="020B0502020202020204" pitchFamily="34" charset="0"/>
              </a:rPr>
              <a:t>системи</a:t>
            </a:r>
            <a:r>
              <a:rPr lang="ru-RU" sz="2800" dirty="0" smtClean="0">
                <a:latin typeface="Century Gothic" panose="020B0502020202020204" pitchFamily="34" charset="0"/>
              </a:rPr>
              <a:t> </a:t>
            </a:r>
            <a:r>
              <a:rPr lang="ru-RU" sz="2800" dirty="0">
                <a:latin typeface="Century Gothic" panose="020B0502020202020204" pitchFamily="34" charset="0"/>
              </a:rPr>
              <a:t>та </a:t>
            </a:r>
            <a:r>
              <a:rPr lang="ru-RU" sz="2800" dirty="0" err="1">
                <a:latin typeface="Century Gothic" panose="020B0502020202020204" pitchFamily="34" charset="0"/>
              </a:rPr>
              <a:t>призначена</a:t>
            </a:r>
            <a:r>
              <a:rPr lang="ru-RU" sz="2800" dirty="0">
                <a:latin typeface="Century Gothic" panose="020B0502020202020204" pitchFamily="34" charset="0"/>
              </a:rPr>
              <a:t> для </a:t>
            </a:r>
            <a:r>
              <a:rPr lang="ru-RU" sz="2800" dirty="0" err="1">
                <a:latin typeface="Century Gothic" panose="020B0502020202020204" pitchFamily="34" charset="0"/>
              </a:rPr>
              <a:t>перебирання</a:t>
            </a:r>
            <a:r>
              <a:rPr lang="ru-RU" sz="2800" dirty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сторінок</a:t>
            </a:r>
            <a:r>
              <a:rPr lang="ru-RU" sz="2800" dirty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Інтернету</a:t>
            </a:r>
            <a:r>
              <a:rPr lang="ru-RU" sz="2800" dirty="0">
                <a:latin typeface="Century Gothic" panose="020B0502020202020204" pitchFamily="34" charset="0"/>
              </a:rPr>
              <a:t> з </a:t>
            </a:r>
            <a:r>
              <a:rPr lang="ru-RU" sz="2800" dirty="0" smtClean="0">
                <a:latin typeface="Century Gothic" panose="020B0502020202020204" pitchFamily="34" charset="0"/>
              </a:rPr>
              <a:t>метою </a:t>
            </a:r>
            <a:r>
              <a:rPr lang="ru-RU" sz="2800" dirty="0" err="1" smtClean="0">
                <a:latin typeface="Century Gothic" panose="020B0502020202020204" pitchFamily="34" charset="0"/>
              </a:rPr>
              <a:t>занесення</a:t>
            </a:r>
            <a:r>
              <a:rPr lang="ru-RU" sz="2800" dirty="0" smtClean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інформації</a:t>
            </a:r>
            <a:r>
              <a:rPr lang="ru-RU" sz="2800" dirty="0">
                <a:latin typeface="Century Gothic" panose="020B0502020202020204" pitchFamily="34" charset="0"/>
              </a:rPr>
              <a:t> про них у базу </a:t>
            </a:r>
            <a:r>
              <a:rPr lang="ru-RU" sz="2800" dirty="0" err="1">
                <a:latin typeface="Century Gothic" panose="020B0502020202020204" pitchFamily="34" charset="0"/>
              </a:rPr>
              <a:t>даних</a:t>
            </a:r>
            <a:r>
              <a:rPr lang="ru-RU" sz="2800" dirty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пошукової</a:t>
            </a:r>
            <a:r>
              <a:rPr lang="ru-RU" sz="2800" dirty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системи</a:t>
            </a:r>
            <a:endParaRPr lang="ru-RU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03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2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Робота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пошукової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системи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4294967295"/>
          </p:nvPr>
        </p:nvSpPr>
        <p:spPr>
          <a:xfrm>
            <a:off x="625475" y="2492375"/>
            <a:ext cx="8518525" cy="573405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endParaRPr lang="uk-UA" sz="28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Объект 7"/>
          <p:cNvSpPr txBox="1">
            <a:spLocks/>
          </p:cNvSpPr>
          <p:nvPr/>
        </p:nvSpPr>
        <p:spPr>
          <a:xfrm>
            <a:off x="1835696" y="-1899592"/>
            <a:ext cx="7956376" cy="13451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defPPr>
              <a:defRPr lang="ru-RU"/>
            </a:defPPr>
            <a:lvl1pPr indent="0" algn="just">
              <a:spcBef>
                <a:spcPct val="20000"/>
              </a:spcBef>
              <a:buFont typeface="Arial" pitchFamily="34" charset="0"/>
              <a:buNone/>
              <a:defRPr sz="2400" b="1"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l"/>
            <a:r>
              <a:rPr lang="ru-RU" sz="2600" b="0" dirty="0" err="1" smtClean="0"/>
              <a:t>Фахівець</a:t>
            </a:r>
            <a:r>
              <a:rPr lang="ru-RU" sz="2600" b="0" dirty="0" smtClean="0"/>
              <a:t>, </a:t>
            </a:r>
            <a:r>
              <a:rPr lang="ru-RU" sz="2600" b="0" dirty="0" err="1" smtClean="0"/>
              <a:t>який</a:t>
            </a:r>
            <a:r>
              <a:rPr lang="ru-RU" sz="2600" b="0" dirty="0" smtClean="0"/>
              <a:t> проводить </a:t>
            </a:r>
            <a:r>
              <a:rPr lang="ru-RU" sz="2600" b="0" dirty="0"/>
              <a:t>роботу з </a:t>
            </a:r>
            <a:r>
              <a:rPr lang="ru-RU" sz="2600" b="0" dirty="0" err="1"/>
              <a:t>оптимізації</a:t>
            </a:r>
            <a:r>
              <a:rPr lang="ru-RU" sz="2600" b="0" dirty="0"/>
              <a:t> веб-</a:t>
            </a:r>
            <a:r>
              <a:rPr lang="ru-RU" sz="2600" b="0" dirty="0" err="1"/>
              <a:t>сайтів</a:t>
            </a:r>
            <a:r>
              <a:rPr lang="ru-RU" sz="2600" b="0" dirty="0"/>
              <a:t>, </a:t>
            </a:r>
            <a:r>
              <a:rPr lang="ru-RU" sz="2600" b="0" dirty="0" err="1"/>
              <a:t>називається</a:t>
            </a:r>
            <a:r>
              <a:rPr lang="ru-RU" sz="2600" b="0" dirty="0"/>
              <a:t> </a:t>
            </a:r>
            <a:r>
              <a:rPr lang="ru-RU" sz="2600" b="0" i="1" dirty="0" err="1" smtClean="0"/>
              <a:t>оптимізатором</a:t>
            </a:r>
            <a:r>
              <a:rPr lang="ru-RU" sz="2600" b="0" i="1" dirty="0" smtClean="0"/>
              <a:t> </a:t>
            </a:r>
            <a:br>
              <a:rPr lang="ru-RU" sz="2600" b="0" i="1" dirty="0" smtClean="0"/>
            </a:br>
            <a:r>
              <a:rPr lang="ru-RU" sz="2600" b="0" dirty="0" smtClean="0"/>
              <a:t>(</a:t>
            </a:r>
            <a:r>
              <a:rPr lang="en-US" sz="2600" b="0" dirty="0"/>
              <a:t>SEO-Manager).</a:t>
            </a:r>
            <a:r>
              <a:rPr lang="en-US" sz="2600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uk-UA" b="0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20" y="1304190"/>
            <a:ext cx="8830792" cy="525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79712" y="980728"/>
            <a:ext cx="5544616" cy="720080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Цікаво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15724" y="1936410"/>
            <a:ext cx="7904747" cy="1569660"/>
          </a:xfrm>
          <a:prstGeom prst="rect">
            <a:avLst/>
          </a:prstGeom>
          <a:solidFill>
            <a:srgbClr val="E24D41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90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% </a:t>
            </a:r>
            <a:r>
              <a:rPr lang="ru-RU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користувачів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знаходять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нові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сайти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через </a:t>
            </a:r>
            <a:r>
              <a:rPr lang="ru-RU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пошукові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системи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;</a:t>
            </a:r>
            <a:b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55 % онлайн-покупок </a:t>
            </a:r>
            <a:r>
              <a:rPr lang="ru-RU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здійснюються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на сайтах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які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знайдено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через </a:t>
            </a:r>
            <a:r>
              <a:rPr lang="ru-RU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пошукові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системи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Объект 7"/>
          <p:cNvSpPr txBox="1">
            <a:spLocks/>
          </p:cNvSpPr>
          <p:nvPr/>
        </p:nvSpPr>
        <p:spPr>
          <a:xfrm>
            <a:off x="899592" y="3933056"/>
            <a:ext cx="4824536" cy="1728192"/>
          </a:xfrm>
          <a:prstGeom prst="rect">
            <a:avLst/>
          </a:prstGeom>
          <a:solidFill>
            <a:srgbClr val="2056B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indent="0" algn="just">
              <a:spcBef>
                <a:spcPct val="20000"/>
              </a:spcBef>
              <a:buFont typeface="Arial" pitchFamily="34" charset="0"/>
              <a:buNone/>
              <a:defRPr sz="3200" b="1">
                <a:solidFill>
                  <a:schemeClr val="dk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dk1"/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dk1"/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dk1"/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dk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pPr algn="l"/>
            <a:r>
              <a:rPr lang="ru-RU" sz="2400" b="0" dirty="0">
                <a:solidFill>
                  <a:schemeClr val="bg1"/>
                </a:solidFill>
              </a:rPr>
              <a:t>У </a:t>
            </a:r>
            <a:r>
              <a:rPr lang="ru-RU" sz="2400" b="0" dirty="0" err="1">
                <a:solidFill>
                  <a:schemeClr val="bg1"/>
                </a:solidFill>
              </a:rPr>
              <a:t>більшості</a:t>
            </a:r>
            <a:r>
              <a:rPr lang="ru-RU" sz="2400" b="0" dirty="0">
                <a:solidFill>
                  <a:schemeClr val="bg1"/>
                </a:solidFill>
              </a:rPr>
              <a:t> </a:t>
            </a:r>
            <a:r>
              <a:rPr lang="ru-RU" sz="2400" b="0" dirty="0" err="1">
                <a:solidFill>
                  <a:schemeClr val="bg1"/>
                </a:solidFill>
              </a:rPr>
              <a:t>країн</a:t>
            </a:r>
            <a:r>
              <a:rPr lang="ru-RU" sz="2400" b="0" dirty="0">
                <a:solidFill>
                  <a:schemeClr val="bg1"/>
                </a:solidFill>
              </a:rPr>
              <a:t> </a:t>
            </a:r>
            <a:r>
              <a:rPr lang="ru-RU" sz="2400" b="0" dirty="0" err="1">
                <a:solidFill>
                  <a:schemeClr val="bg1"/>
                </a:solidFill>
              </a:rPr>
              <a:t>Google</a:t>
            </a:r>
            <a:r>
              <a:rPr lang="ru-RU" sz="2400" b="0" dirty="0">
                <a:solidFill>
                  <a:schemeClr val="bg1"/>
                </a:solidFill>
              </a:rPr>
              <a:t> </a:t>
            </a:r>
            <a:r>
              <a:rPr lang="ru-RU" sz="2400" b="0" dirty="0" err="1">
                <a:solidFill>
                  <a:schemeClr val="bg1"/>
                </a:solidFill>
              </a:rPr>
              <a:t>має</a:t>
            </a:r>
            <a:r>
              <a:rPr lang="ru-RU" sz="2400" b="0" dirty="0">
                <a:solidFill>
                  <a:schemeClr val="bg1"/>
                </a:solidFill>
              </a:rPr>
              <a:t> </a:t>
            </a:r>
            <a:r>
              <a:rPr lang="ru-RU" sz="2400" b="0" dirty="0" err="1">
                <a:solidFill>
                  <a:schemeClr val="bg1"/>
                </a:solidFill>
              </a:rPr>
              <a:t>понад</a:t>
            </a:r>
            <a:r>
              <a:rPr lang="ru-RU" sz="2400" b="0" dirty="0">
                <a:solidFill>
                  <a:schemeClr val="bg1"/>
                </a:solidFill>
              </a:rPr>
              <a:t> 60 % </a:t>
            </a:r>
            <a:r>
              <a:rPr lang="ru-RU" sz="2400" b="0" dirty="0" err="1">
                <a:solidFill>
                  <a:schemeClr val="bg1"/>
                </a:solidFill>
              </a:rPr>
              <a:t>популярності</a:t>
            </a:r>
            <a:r>
              <a:rPr lang="ru-RU" sz="2400" b="0" dirty="0">
                <a:solidFill>
                  <a:schemeClr val="bg1"/>
                </a:solidFill>
              </a:rPr>
              <a:t>. </a:t>
            </a:r>
            <a:endParaRPr lang="ru-RU" sz="2400" b="0" dirty="0" smtClean="0">
              <a:solidFill>
                <a:schemeClr val="bg1"/>
              </a:solidFill>
            </a:endParaRPr>
          </a:p>
          <a:p>
            <a:pPr algn="l"/>
            <a:r>
              <a:rPr lang="ru-RU" sz="2400" b="0" dirty="0">
                <a:solidFill>
                  <a:schemeClr val="bg1"/>
                </a:solidFill>
              </a:rPr>
              <a:t>В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>
                <a:solidFill>
                  <a:schemeClr val="bg1"/>
                </a:solidFill>
              </a:rPr>
              <a:t>окремих</a:t>
            </a:r>
            <a:r>
              <a:rPr lang="ru-RU" sz="2400" b="0" dirty="0">
                <a:solidFill>
                  <a:schemeClr val="bg1"/>
                </a:solidFill>
              </a:rPr>
              <a:t> </a:t>
            </a:r>
            <a:r>
              <a:rPr lang="ru-RU" sz="2400" b="0" dirty="0" err="1">
                <a:solidFill>
                  <a:schemeClr val="bg1"/>
                </a:solidFill>
              </a:rPr>
              <a:t>європейських</a:t>
            </a:r>
            <a:r>
              <a:rPr lang="ru-RU" sz="2400" b="0" dirty="0">
                <a:solidFill>
                  <a:schemeClr val="bg1"/>
                </a:solidFill>
              </a:rPr>
              <a:t> </a:t>
            </a:r>
            <a:r>
              <a:rPr lang="ru-RU" sz="2400" b="0" dirty="0" err="1">
                <a:solidFill>
                  <a:schemeClr val="bg1"/>
                </a:solidFill>
              </a:rPr>
              <a:t>країнах</a:t>
            </a:r>
            <a:r>
              <a:rPr lang="ru-RU" sz="2400" b="0" dirty="0">
                <a:solidFill>
                  <a:schemeClr val="bg1"/>
                </a:solidFill>
              </a:rPr>
              <a:t> — </a:t>
            </a:r>
            <a:r>
              <a:rPr lang="ru-RU" sz="2400" b="0" dirty="0" err="1">
                <a:solidFill>
                  <a:schemeClr val="bg1"/>
                </a:solidFill>
              </a:rPr>
              <a:t>більше</a:t>
            </a:r>
            <a:r>
              <a:rPr lang="ru-RU" sz="2400" b="0" dirty="0">
                <a:solidFill>
                  <a:schemeClr val="bg1"/>
                </a:solidFill>
              </a:rPr>
              <a:t> </a:t>
            </a:r>
            <a:r>
              <a:rPr lang="ru-RU" sz="2400" b="0" dirty="0" err="1">
                <a:solidFill>
                  <a:schemeClr val="bg1"/>
                </a:solidFill>
              </a:rPr>
              <a:t>ніж</a:t>
            </a:r>
            <a:r>
              <a:rPr lang="ru-RU" sz="2400" b="0" dirty="0">
                <a:solidFill>
                  <a:schemeClr val="bg1"/>
                </a:solidFill>
              </a:rPr>
              <a:t> 90 %.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endParaRPr lang="ru-RU" sz="2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27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t="-2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Цікаво</a:t>
            </a:r>
          </a:p>
        </p:txBody>
      </p:sp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016631"/>
              </p:ext>
            </p:extLst>
          </p:nvPr>
        </p:nvGraphicFramePr>
        <p:xfrm>
          <a:off x="466590" y="1309156"/>
          <a:ext cx="7943476" cy="501262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942028">
                  <a:extLst>
                    <a:ext uri="{9D8B030D-6E8A-4147-A177-3AD203B41FA5}">
                      <a16:colId xmlns:a16="http://schemas.microsoft.com/office/drawing/2014/main" val="402849134"/>
                    </a:ext>
                  </a:extLst>
                </a:gridCol>
                <a:gridCol w="5001448">
                  <a:extLst>
                    <a:ext uri="{9D8B030D-6E8A-4147-A177-3AD203B41FA5}">
                      <a16:colId xmlns:a16="http://schemas.microsoft.com/office/drawing/2014/main" val="731377372"/>
                    </a:ext>
                  </a:extLst>
                </a:gridCol>
              </a:tblGrid>
              <a:tr h="467149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latin typeface="Century Gothic" panose="020B0502020202020204" pitchFamily="34" charset="0"/>
                        </a:rPr>
                        <a:t>Googlebot</a:t>
                      </a:r>
                      <a:r>
                        <a:rPr lang="en-US" sz="2400" b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ru-RU" sz="24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err="1" smtClean="0">
                          <a:latin typeface="Century Gothic" panose="020B0502020202020204" pitchFamily="34" charset="0"/>
                        </a:rPr>
                        <a:t>основний</a:t>
                      </a:r>
                      <a:r>
                        <a:rPr lang="ru-RU" sz="2400" b="0" dirty="0" smtClean="0">
                          <a:latin typeface="Century Gothic" panose="020B0502020202020204" pitchFamily="34" charset="0"/>
                        </a:rPr>
                        <a:t> робот</a:t>
                      </a:r>
                      <a:endParaRPr lang="ru-RU" sz="24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271045"/>
                  </a:ext>
                </a:extLst>
              </a:tr>
              <a:tr h="5629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entury Gothic" panose="020B0502020202020204" pitchFamily="34" charset="0"/>
                        </a:rPr>
                        <a:t>GooglebotNews</a:t>
                      </a:r>
                      <a:endParaRPr lang="ru-RU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latin typeface="Century Gothic" panose="020B0502020202020204" pitchFamily="34" charset="0"/>
                        </a:rPr>
                        <a:t>сканує</a:t>
                      </a:r>
                      <a:r>
                        <a:rPr lang="ru-RU" sz="2400" dirty="0" smtClean="0">
                          <a:latin typeface="Century Gothic" panose="020B0502020202020204" pitchFamily="34" charset="0"/>
                        </a:rPr>
                        <a:t> та </a:t>
                      </a:r>
                      <a:r>
                        <a:rPr lang="ru-RU" sz="2400" dirty="0" err="1" smtClean="0">
                          <a:latin typeface="Century Gothic" panose="020B0502020202020204" pitchFamily="34" charset="0"/>
                        </a:rPr>
                        <a:t>індексує</a:t>
                      </a:r>
                      <a:r>
                        <a:rPr lang="ru-RU" sz="24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dirty="0" err="1" smtClean="0">
                          <a:latin typeface="Century Gothic" panose="020B0502020202020204" pitchFamily="34" charset="0"/>
                        </a:rPr>
                        <a:t>новини</a:t>
                      </a:r>
                      <a:endParaRPr lang="ru-RU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074365"/>
                  </a:ext>
                </a:extLst>
              </a:tr>
              <a:tr h="840868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entury Gothic" panose="020B0502020202020204" pitchFamily="34" charset="0"/>
                        </a:rPr>
                        <a:t>GoogleMobile</a:t>
                      </a:r>
                      <a:endParaRPr lang="ru-RU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latin typeface="Century Gothic" panose="020B0502020202020204" pitchFamily="34" charset="0"/>
                        </a:rPr>
                        <a:t>індексує</a:t>
                      </a:r>
                      <a:r>
                        <a:rPr lang="ru-RU" sz="24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dirty="0" err="1" smtClean="0">
                          <a:latin typeface="Century Gothic" panose="020B0502020202020204" pitchFamily="34" charset="0"/>
                        </a:rPr>
                        <a:t>сайти</a:t>
                      </a:r>
                      <a:r>
                        <a:rPr lang="ru-RU" sz="2400" dirty="0" smtClean="0">
                          <a:latin typeface="Century Gothic" panose="020B0502020202020204" pitchFamily="34" charset="0"/>
                        </a:rPr>
                        <a:t> для </a:t>
                      </a:r>
                      <a:r>
                        <a:rPr lang="ru-RU" sz="2400" dirty="0" err="1" smtClean="0">
                          <a:latin typeface="Century Gothic" panose="020B0502020202020204" pitchFamily="34" charset="0"/>
                        </a:rPr>
                        <a:t>мобільних</a:t>
                      </a:r>
                      <a:r>
                        <a:rPr lang="ru-RU" sz="2400" dirty="0" smtClean="0"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ru-RU" sz="2400" dirty="0" err="1" smtClean="0">
                          <a:latin typeface="Century Gothic" panose="020B0502020202020204" pitchFamily="34" charset="0"/>
                        </a:rPr>
                        <a:t>пристроїв</a:t>
                      </a:r>
                      <a:endParaRPr lang="ru-RU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409912"/>
                  </a:ext>
                </a:extLst>
              </a:tr>
              <a:tr h="669345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entury Gothic" panose="020B0502020202020204" pitchFamily="34" charset="0"/>
                        </a:rPr>
                        <a:t>GooglebotImages</a:t>
                      </a:r>
                      <a:endParaRPr lang="ru-RU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latin typeface="Century Gothic" panose="020B0502020202020204" pitchFamily="34" charset="0"/>
                        </a:rPr>
                        <a:t>шукає</a:t>
                      </a:r>
                      <a:r>
                        <a:rPr lang="ru-RU" sz="2400" dirty="0" smtClean="0">
                          <a:latin typeface="Century Gothic" panose="020B0502020202020204" pitchFamily="34" charset="0"/>
                        </a:rPr>
                        <a:t> й </a:t>
                      </a:r>
                      <a:r>
                        <a:rPr lang="ru-RU" sz="2400" dirty="0" err="1" smtClean="0">
                          <a:latin typeface="Century Gothic" panose="020B0502020202020204" pitchFamily="34" charset="0"/>
                        </a:rPr>
                        <a:t>індексує</a:t>
                      </a:r>
                      <a:r>
                        <a:rPr lang="ru-RU" sz="24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dirty="0" err="1" smtClean="0">
                          <a:latin typeface="Century Gothic" panose="020B0502020202020204" pitchFamily="34" charset="0"/>
                        </a:rPr>
                        <a:t>зображення</a:t>
                      </a:r>
                      <a:endParaRPr lang="ru-RU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100048"/>
                  </a:ext>
                </a:extLst>
              </a:tr>
              <a:tr h="467149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entury Gothic" panose="020B0502020202020204" pitchFamily="34" charset="0"/>
                        </a:rPr>
                        <a:t>GooglebotVideo</a:t>
                      </a:r>
                      <a:endParaRPr lang="ru-RU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latin typeface="Century Gothic" panose="020B0502020202020204" pitchFamily="34" charset="0"/>
                        </a:rPr>
                        <a:t>індексує</a:t>
                      </a:r>
                      <a:r>
                        <a:rPr lang="ru-RU" sz="24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dirty="0" err="1" smtClean="0">
                          <a:latin typeface="Century Gothic" panose="020B0502020202020204" pitchFamily="34" charset="0"/>
                        </a:rPr>
                        <a:t>відео</a:t>
                      </a:r>
                      <a:endParaRPr lang="ru-RU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173582"/>
                  </a:ext>
                </a:extLst>
              </a:tr>
              <a:tr h="796769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entury Gothic" panose="020B0502020202020204" pitchFamily="34" charset="0"/>
                        </a:rPr>
                        <a:t>GoogleAdsBot</a:t>
                      </a:r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ru-RU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latin typeface="Century Gothic" panose="020B0502020202020204" pitchFamily="34" charset="0"/>
                        </a:rPr>
                        <a:t>перевіряє</a:t>
                      </a:r>
                      <a:r>
                        <a:rPr lang="ru-RU" sz="24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dirty="0" err="1" smtClean="0">
                          <a:latin typeface="Century Gothic" panose="020B0502020202020204" pitchFamily="34" charset="0"/>
                        </a:rPr>
                        <a:t>якість</a:t>
                      </a:r>
                      <a:r>
                        <a:rPr lang="ru-RU" sz="24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dirty="0" err="1" smtClean="0">
                          <a:latin typeface="Century Gothic" panose="020B0502020202020204" pitchFamily="34" charset="0"/>
                        </a:rPr>
                        <a:t>цільової</a:t>
                      </a:r>
                      <a:r>
                        <a:rPr lang="ru-RU" sz="24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dirty="0" err="1" smtClean="0">
                          <a:latin typeface="Century Gothic" panose="020B0502020202020204" pitchFamily="34" charset="0"/>
                        </a:rPr>
                        <a:t>сторінки</a:t>
                      </a:r>
                      <a:endParaRPr lang="ru-RU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529563"/>
                  </a:ext>
                </a:extLst>
              </a:tr>
              <a:tr h="1182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latin typeface="Century Gothic" panose="020B0502020202020204" pitchFamily="34" charset="0"/>
                        </a:rPr>
                        <a:t>GoogleMobile AdSense</a:t>
                      </a:r>
                      <a:endParaRPr lang="ru-RU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latin typeface="Century Gothic" panose="020B0502020202020204" pitchFamily="34" charset="0"/>
                        </a:rPr>
                        <a:t>індексує</a:t>
                      </a:r>
                      <a:r>
                        <a:rPr lang="ru-RU" sz="24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dirty="0" err="1" smtClean="0">
                          <a:latin typeface="Century Gothic" panose="020B0502020202020204" pitchFamily="34" charset="0"/>
                        </a:rPr>
                        <a:t>сайти</a:t>
                      </a:r>
                      <a:r>
                        <a:rPr lang="ru-RU" sz="24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dirty="0" err="1" smtClean="0">
                          <a:latin typeface="Century Gothic" panose="020B0502020202020204" pitchFamily="34" charset="0"/>
                        </a:rPr>
                        <a:t>рекламної</a:t>
                      </a:r>
                      <a:r>
                        <a:rPr lang="ru-RU" sz="24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dirty="0" err="1" smtClean="0">
                          <a:latin typeface="Century Gothic" panose="020B0502020202020204" pitchFamily="34" charset="0"/>
                        </a:rPr>
                        <a:t>мережі</a:t>
                      </a:r>
                      <a:endParaRPr lang="ru-RU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672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634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2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395536" y="2492896"/>
            <a:ext cx="8517632" cy="5733256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endParaRPr lang="uk-UA" sz="28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Объект 7"/>
          <p:cNvSpPr txBox="1">
            <a:spLocks/>
          </p:cNvSpPr>
          <p:nvPr/>
        </p:nvSpPr>
        <p:spPr>
          <a:xfrm>
            <a:off x="224634" y="3160781"/>
            <a:ext cx="8163790" cy="12961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indent="0" algn="just">
              <a:spcBef>
                <a:spcPct val="20000"/>
              </a:spcBef>
              <a:buFont typeface="Arial" pitchFamily="34" charset="0"/>
              <a:buNone/>
              <a:defRPr sz="2400" b="1"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dirty="0" smtClean="0"/>
              <a:t>Мета</a:t>
            </a:r>
            <a:r>
              <a:rPr lang="ru-RU" b="0" dirty="0" smtClean="0"/>
              <a:t> </a:t>
            </a:r>
            <a:r>
              <a:rPr lang="ru-RU" dirty="0"/>
              <a:t>SEO</a:t>
            </a:r>
            <a:r>
              <a:rPr lang="ru-RU" b="0" dirty="0" smtClean="0"/>
              <a:t> </a:t>
            </a:r>
            <a:r>
              <a:rPr lang="ru-RU" b="0" dirty="0" err="1" smtClean="0"/>
              <a:t>підвищення</a:t>
            </a:r>
            <a:r>
              <a:rPr lang="ru-RU" b="0" dirty="0" smtClean="0"/>
              <a:t> </a:t>
            </a:r>
            <a:r>
              <a:rPr lang="ru-RU" b="0" dirty="0"/>
              <a:t>рейтингу сайта в </a:t>
            </a:r>
            <a:r>
              <a:rPr lang="ru-RU" b="0" dirty="0" err="1"/>
              <a:t>пошукових</a:t>
            </a:r>
            <a:r>
              <a:rPr lang="ru-RU" b="0" dirty="0"/>
              <a:t> системах (</a:t>
            </a:r>
            <a:r>
              <a:rPr lang="en-US" b="0" dirty="0"/>
              <a:t>Google, Bing, Yahoo) </a:t>
            </a:r>
            <a:r>
              <a:rPr lang="ru-RU" b="0" dirty="0"/>
              <a:t>та </a:t>
            </a:r>
            <a:r>
              <a:rPr lang="ru-RU" b="0" dirty="0" err="1"/>
              <a:t>залучення</a:t>
            </a:r>
            <a:r>
              <a:rPr lang="ru-RU" b="0" dirty="0"/>
              <a:t> </a:t>
            </a:r>
            <a:r>
              <a:rPr lang="ru-RU" b="0" dirty="0" err="1" smtClean="0"/>
              <a:t>трафіку</a:t>
            </a:r>
            <a:r>
              <a:rPr lang="ru-RU" b="0" dirty="0" smtClean="0"/>
              <a:t>.</a:t>
            </a:r>
            <a:r>
              <a:rPr lang="ru-RU" dirty="0" smtClean="0"/>
              <a:t> 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uk-UA" b="0" dirty="0">
              <a:solidFill>
                <a:prstClr val="black"/>
              </a:solidFill>
            </a:endParaRPr>
          </a:p>
        </p:txBody>
      </p:sp>
      <p:sp>
        <p:nvSpPr>
          <p:cNvPr id="9" name="Объект 7"/>
          <p:cNvSpPr txBox="1">
            <a:spLocks/>
          </p:cNvSpPr>
          <p:nvPr/>
        </p:nvSpPr>
        <p:spPr>
          <a:xfrm>
            <a:off x="224634" y="227279"/>
            <a:ext cx="8525979" cy="27520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en-US" sz="3400" b="1" dirty="0">
                <a:latin typeface="Century Gothic" panose="020B0502020202020204" pitchFamily="34" charset="0"/>
              </a:rPr>
              <a:t>SEO</a:t>
            </a:r>
            <a:r>
              <a:rPr lang="en-US" sz="3400" dirty="0">
                <a:latin typeface="Century Gothic" panose="020B0502020202020204" pitchFamily="34" charset="0"/>
              </a:rPr>
              <a:t> (</a:t>
            </a:r>
            <a:r>
              <a:rPr lang="ru-RU" sz="3400" dirty="0" err="1">
                <a:latin typeface="Century Gothic" panose="020B0502020202020204" pitchFamily="34" charset="0"/>
              </a:rPr>
              <a:t>від</a:t>
            </a:r>
            <a:r>
              <a:rPr lang="ru-RU" sz="3400" dirty="0">
                <a:latin typeface="Century Gothic" panose="020B0502020202020204" pitchFamily="34" charset="0"/>
              </a:rPr>
              <a:t> англ. </a:t>
            </a:r>
            <a:r>
              <a:rPr lang="en-US" sz="3400" dirty="0">
                <a:latin typeface="Century Gothic" panose="020B0502020202020204" pitchFamily="34" charset="0"/>
              </a:rPr>
              <a:t>Search Engine Optimization — </a:t>
            </a:r>
            <a:r>
              <a:rPr lang="ru-RU" sz="3400" b="1" dirty="0" err="1">
                <a:latin typeface="Century Gothic" panose="020B0502020202020204" pitchFamily="34" charset="0"/>
              </a:rPr>
              <a:t>пошукова</a:t>
            </a:r>
            <a:r>
              <a:rPr lang="ru-RU" sz="3400" b="1" dirty="0">
                <a:latin typeface="Century Gothic" panose="020B0502020202020204" pitchFamily="34" charset="0"/>
              </a:rPr>
              <a:t> </a:t>
            </a:r>
            <a:r>
              <a:rPr lang="ru-RU" sz="3400" b="1" dirty="0" err="1">
                <a:latin typeface="Century Gothic" panose="020B0502020202020204" pitchFamily="34" charset="0"/>
              </a:rPr>
              <a:t>оптимізація</a:t>
            </a:r>
            <a:r>
              <a:rPr lang="ru-RU" sz="3400" dirty="0">
                <a:latin typeface="Century Gothic" panose="020B0502020202020204" pitchFamily="34" charset="0"/>
              </a:rPr>
              <a:t>) — </a:t>
            </a:r>
            <a:r>
              <a:rPr lang="ru-RU" sz="3400" dirty="0" err="1">
                <a:latin typeface="Century Gothic" panose="020B0502020202020204" pitchFamily="34" charset="0"/>
              </a:rPr>
              <a:t>це</a:t>
            </a:r>
            <a:r>
              <a:rPr lang="ru-RU" sz="3400" dirty="0">
                <a:latin typeface="Century Gothic" panose="020B0502020202020204" pitchFamily="34" charset="0"/>
              </a:rPr>
              <a:t> </a:t>
            </a:r>
            <a:r>
              <a:rPr lang="ru-RU" sz="3400" dirty="0" err="1">
                <a:latin typeface="Century Gothic" panose="020B0502020202020204" pitchFamily="34" charset="0"/>
              </a:rPr>
              <a:t>маркетингове</a:t>
            </a:r>
            <a:r>
              <a:rPr lang="ru-RU" sz="3400" dirty="0">
                <a:latin typeface="Century Gothic" panose="020B0502020202020204" pitchFamily="34" charset="0"/>
              </a:rPr>
              <a:t> </a:t>
            </a:r>
            <a:r>
              <a:rPr lang="ru-RU" sz="3400" dirty="0" err="1">
                <a:latin typeface="Century Gothic" panose="020B0502020202020204" pitchFamily="34" charset="0"/>
              </a:rPr>
              <a:t>поняття</a:t>
            </a:r>
            <a:r>
              <a:rPr lang="ru-RU" sz="3400" dirty="0">
                <a:latin typeface="Century Gothic" panose="020B0502020202020204" pitchFamily="34" charset="0"/>
              </a:rPr>
              <a:t>, </a:t>
            </a:r>
            <a:r>
              <a:rPr lang="ru-RU" sz="3400" dirty="0" err="1">
                <a:latin typeface="Century Gothic" panose="020B0502020202020204" pitchFamily="34" charset="0"/>
              </a:rPr>
              <a:t>що</a:t>
            </a:r>
            <a:r>
              <a:rPr lang="ru-RU" sz="3400" dirty="0">
                <a:latin typeface="Century Gothic" panose="020B0502020202020204" pitchFamily="34" charset="0"/>
              </a:rPr>
              <a:t> </a:t>
            </a:r>
            <a:r>
              <a:rPr lang="ru-RU" sz="3400" dirty="0" err="1">
                <a:latin typeface="Century Gothic" panose="020B0502020202020204" pitchFamily="34" charset="0"/>
              </a:rPr>
              <a:t>охоплює</a:t>
            </a:r>
            <a:r>
              <a:rPr lang="ru-RU" sz="3400" dirty="0">
                <a:latin typeface="Century Gothic" panose="020B0502020202020204" pitchFamily="34" charset="0"/>
              </a:rPr>
              <a:t> </a:t>
            </a:r>
            <a:r>
              <a:rPr lang="ru-RU" sz="3400" dirty="0" err="1">
                <a:latin typeface="Century Gothic" panose="020B0502020202020204" pitchFamily="34" charset="0"/>
              </a:rPr>
              <a:t>цілий</a:t>
            </a:r>
            <a:r>
              <a:rPr lang="ru-RU" sz="3400" dirty="0">
                <a:latin typeface="Century Gothic" panose="020B0502020202020204" pitchFamily="34" charset="0"/>
              </a:rPr>
              <a:t> </a:t>
            </a:r>
            <a:r>
              <a:rPr lang="ru-RU" sz="3400" dirty="0" smtClean="0">
                <a:latin typeface="Century Gothic" panose="020B0502020202020204" pitchFamily="34" charset="0"/>
              </a:rPr>
              <a:t>комплекс </a:t>
            </a:r>
            <a:r>
              <a:rPr lang="ru-RU" sz="3400" dirty="0" err="1" smtClean="0">
                <a:latin typeface="Century Gothic" panose="020B0502020202020204" pitchFamily="34" charset="0"/>
              </a:rPr>
              <a:t>заходів</a:t>
            </a:r>
            <a:r>
              <a:rPr lang="ru-RU" sz="3400" dirty="0">
                <a:latin typeface="Century Gothic" panose="020B0502020202020204" pitchFamily="34" charset="0"/>
              </a:rPr>
              <a:t>.</a:t>
            </a:r>
            <a:br>
              <a:rPr lang="ru-RU" sz="3400" dirty="0">
                <a:latin typeface="Century Gothic" panose="020B0502020202020204" pitchFamily="34" charset="0"/>
              </a:rPr>
            </a:br>
            <a:r>
              <a:rPr lang="ru-RU" sz="3400" dirty="0" smtClean="0">
                <a:latin typeface="Century Gothic" panose="020B0502020202020204" pitchFamily="34" charset="0"/>
              </a:rPr>
              <a:t> </a:t>
            </a:r>
            <a:r>
              <a:rPr lang="ru-RU" sz="3400" dirty="0" err="1">
                <a:latin typeface="Century Gothic" panose="020B0502020202020204" pitchFamily="34" charset="0"/>
              </a:rPr>
              <a:t>процес</a:t>
            </a:r>
            <a:r>
              <a:rPr lang="ru-RU" sz="3400" dirty="0">
                <a:latin typeface="Century Gothic" panose="020B0502020202020204" pitchFamily="34" charset="0"/>
              </a:rPr>
              <a:t> </a:t>
            </a:r>
            <a:r>
              <a:rPr lang="ru-RU" sz="3400" dirty="0" err="1">
                <a:latin typeface="Century Gothic" panose="020B0502020202020204" pitchFamily="34" charset="0"/>
              </a:rPr>
              <a:t>коригування</a:t>
            </a:r>
            <a:r>
              <a:rPr lang="ru-RU" sz="3400" dirty="0">
                <a:latin typeface="Century Gothic" panose="020B0502020202020204" pitchFamily="34" charset="0"/>
              </a:rPr>
              <a:t> </a:t>
            </a:r>
            <a:r>
              <a:rPr lang="en-US" sz="3400" dirty="0">
                <a:latin typeface="Century Gothic" panose="020B0502020202020204" pitchFamily="34" charset="0"/>
              </a:rPr>
              <a:t>HTML-</a:t>
            </a:r>
            <a:r>
              <a:rPr lang="ru-RU" sz="3400" dirty="0">
                <a:latin typeface="Century Gothic" panose="020B0502020202020204" pitchFamily="34" charset="0"/>
              </a:rPr>
              <a:t>коду, </a:t>
            </a:r>
            <a:r>
              <a:rPr lang="ru-RU" sz="3400" dirty="0" err="1">
                <a:latin typeface="Century Gothic" panose="020B0502020202020204" pitchFamily="34" charset="0"/>
              </a:rPr>
              <a:t>структури</a:t>
            </a:r>
            <a:r>
              <a:rPr lang="ru-RU" sz="3400" dirty="0">
                <a:latin typeface="Century Gothic" panose="020B0502020202020204" pitchFamily="34" charset="0"/>
              </a:rPr>
              <a:t> та текстового </a:t>
            </a:r>
            <a:r>
              <a:rPr lang="ru-RU" sz="3400" dirty="0" smtClean="0">
                <a:latin typeface="Century Gothic" panose="020B0502020202020204" pitchFamily="34" charset="0"/>
              </a:rPr>
              <a:t>наповнення (</a:t>
            </a:r>
            <a:r>
              <a:rPr lang="ru-RU" sz="3400" dirty="0">
                <a:latin typeface="Century Gothic" panose="020B0502020202020204" pitchFamily="34" charset="0"/>
              </a:rPr>
              <a:t>контенту) сайта; контроль </a:t>
            </a:r>
            <a:r>
              <a:rPr lang="ru-RU" sz="3400" dirty="0" err="1">
                <a:latin typeface="Century Gothic" panose="020B0502020202020204" pitchFamily="34" charset="0"/>
              </a:rPr>
              <a:t>зовнішніх</a:t>
            </a:r>
            <a:r>
              <a:rPr lang="ru-RU" sz="3400" dirty="0">
                <a:latin typeface="Century Gothic" panose="020B0502020202020204" pitchFamily="34" charset="0"/>
              </a:rPr>
              <a:t> </a:t>
            </a:r>
            <a:r>
              <a:rPr lang="ru-RU" sz="3400" dirty="0" err="1">
                <a:latin typeface="Century Gothic" panose="020B0502020202020204" pitchFamily="34" charset="0"/>
              </a:rPr>
              <a:t>чинників</a:t>
            </a:r>
            <a:r>
              <a:rPr lang="ru-RU" sz="3400" dirty="0">
                <a:latin typeface="Century Gothic" panose="020B0502020202020204" pitchFamily="34" charset="0"/>
              </a:rPr>
              <a:t> на </a:t>
            </a:r>
            <a:r>
              <a:rPr lang="ru-RU" sz="3400" dirty="0" err="1">
                <a:latin typeface="Century Gothic" panose="020B0502020202020204" pitchFamily="34" charset="0"/>
              </a:rPr>
              <a:t>відповідність</a:t>
            </a:r>
            <a:r>
              <a:rPr lang="ru-RU" sz="3400" dirty="0">
                <a:latin typeface="Century Gothic" panose="020B0502020202020204" pitchFamily="34" charset="0"/>
              </a:rPr>
              <a:t> </a:t>
            </a:r>
            <a:r>
              <a:rPr lang="ru-RU" sz="3400" dirty="0" err="1">
                <a:latin typeface="Century Gothic" panose="020B0502020202020204" pitchFamily="34" charset="0"/>
              </a:rPr>
              <a:t>вимогам</a:t>
            </a:r>
            <a:r>
              <a:rPr lang="ru-RU" sz="3400" dirty="0">
                <a:latin typeface="Century Gothic" panose="020B0502020202020204" pitchFamily="34" charset="0"/>
              </a:rPr>
              <a:t> алгоритму </a:t>
            </a:r>
            <a:r>
              <a:rPr lang="ru-RU" sz="3400" dirty="0" err="1">
                <a:latin typeface="Century Gothic" panose="020B0502020202020204" pitchFamily="34" charset="0"/>
              </a:rPr>
              <a:t>пошукових</a:t>
            </a:r>
            <a:r>
              <a:rPr lang="ru-RU" sz="3400" dirty="0">
                <a:latin typeface="Century Gothic" panose="020B0502020202020204" pitchFamily="34" charset="0"/>
              </a:rPr>
              <a:t> </a:t>
            </a:r>
            <a:r>
              <a:rPr lang="ru-RU" sz="3400" dirty="0" smtClean="0">
                <a:latin typeface="Century Gothic" panose="020B0502020202020204" pitchFamily="34" charset="0"/>
              </a:rPr>
              <a:t>систем.</a:t>
            </a:r>
            <a:endParaRPr lang="ru-RU" sz="3400" dirty="0">
              <a:latin typeface="Century Gothic" panose="020B0502020202020204" pitchFamily="34" charset="0"/>
            </a:endParaRPr>
          </a:p>
        </p:txBody>
      </p:sp>
      <p:sp>
        <p:nvSpPr>
          <p:cNvPr id="12" name="Объект 7"/>
          <p:cNvSpPr txBox="1">
            <a:spLocks/>
          </p:cNvSpPr>
          <p:nvPr/>
        </p:nvSpPr>
        <p:spPr>
          <a:xfrm>
            <a:off x="259241" y="4716579"/>
            <a:ext cx="5968943" cy="1876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indent="0" algn="just">
              <a:spcBef>
                <a:spcPct val="20000"/>
              </a:spcBef>
              <a:buFont typeface="Arial" pitchFamily="34" charset="0"/>
              <a:buNone/>
              <a:defRPr sz="3200" b="1">
                <a:solidFill>
                  <a:schemeClr val="dk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dk1"/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dk1"/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dk1"/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dk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2400" dirty="0" err="1"/>
              <a:t>Завдання</a:t>
            </a:r>
            <a:r>
              <a:rPr lang="ru-RU" sz="2400" dirty="0"/>
              <a:t> SEO </a:t>
            </a:r>
            <a:r>
              <a:rPr lang="ru-RU" sz="2400" b="0" dirty="0"/>
              <a:t>— </a:t>
            </a:r>
            <a:r>
              <a:rPr lang="ru-RU" sz="2400" b="0" dirty="0" err="1"/>
              <a:t>підняти</a:t>
            </a:r>
            <a:r>
              <a:rPr lang="ru-RU" sz="2400" b="0" dirty="0"/>
              <a:t> веб-ресурс у топ за результатами </a:t>
            </a:r>
            <a:r>
              <a:rPr lang="ru-RU" sz="2400" b="0" dirty="0" err="1"/>
              <a:t>пошукової</a:t>
            </a:r>
            <a:r>
              <a:rPr lang="ru-RU" sz="2400" b="0" dirty="0"/>
              <a:t> </a:t>
            </a:r>
            <a:r>
              <a:rPr lang="ru-RU" sz="2400" b="0" dirty="0" err="1"/>
              <a:t>видачі</a:t>
            </a:r>
            <a:r>
              <a:rPr lang="ru-RU" sz="2400" b="0" dirty="0"/>
              <a:t> за </a:t>
            </a:r>
            <a:r>
              <a:rPr lang="ru-RU" sz="2400" b="0" dirty="0" err="1"/>
              <a:t>конкурентними</a:t>
            </a:r>
            <a:r>
              <a:rPr lang="ru-RU" sz="2400" b="0" dirty="0"/>
              <a:t> </a:t>
            </a:r>
            <a:r>
              <a:rPr lang="ru-RU" sz="2400" b="0" dirty="0" err="1"/>
              <a:t>запитами</a:t>
            </a:r>
            <a:r>
              <a:rPr lang="ru-RU" sz="2400" b="0" dirty="0"/>
              <a:t> </a:t>
            </a:r>
            <a:r>
              <a:rPr lang="ru-RU" sz="2400" b="0" dirty="0" err="1"/>
              <a:t>користувачів</a:t>
            </a:r>
            <a:r>
              <a:rPr lang="ru-RU" sz="2400" b="0" dirty="0" smtClean="0"/>
              <a:t>.</a:t>
            </a:r>
            <a:endParaRPr lang="ru-RU" sz="2400" b="0" dirty="0">
              <a:solidFill>
                <a:prstClr val="black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6804" y="4819779"/>
            <a:ext cx="1834308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4114</TotalTime>
  <Words>601</Words>
  <Application>Microsoft Office PowerPoint</Application>
  <PresentationFormat>Экран (4:3)</PresentationFormat>
  <Paragraphs>69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Arial Narrow</vt:lpstr>
      <vt:lpstr>Calibri</vt:lpstr>
      <vt:lpstr>Century Gothic</vt:lpstr>
      <vt:lpstr>Тема Office</vt:lpstr>
      <vt:lpstr>Поняття пошукової оптимізації та просування веб-сайтів  </vt:lpstr>
      <vt:lpstr>Повторюємо</vt:lpstr>
      <vt:lpstr>Презентация PowerPoint</vt:lpstr>
      <vt:lpstr>Презентация PowerPoint</vt:lpstr>
      <vt:lpstr>Презентация PowerPoint</vt:lpstr>
      <vt:lpstr>Робота пошукової системи</vt:lpstr>
      <vt:lpstr>Цікаво</vt:lpstr>
      <vt:lpstr>Цікаво</vt:lpstr>
      <vt:lpstr>Презентация PowerPoint</vt:lpstr>
      <vt:lpstr>Презентация PowerPoint</vt:lpstr>
      <vt:lpstr>Пошукова оптимізація </vt:lpstr>
      <vt:lpstr>Презентация PowerPoint</vt:lpstr>
      <vt:lpstr>Пошукова оптимізація </vt:lpstr>
      <vt:lpstr>Презентация PowerPoint</vt:lpstr>
      <vt:lpstr>Класи пошукової оптимізації</vt:lpstr>
      <vt:lpstr>Методи просування сайта</vt:lpstr>
      <vt:lpstr>Презентация PowerPoint</vt:lpstr>
      <vt:lpstr>Вірусний маркетинг </vt:lpstr>
      <vt:lpstr>Презентация PowerPoint</vt:lpstr>
      <vt:lpstr>Презентация PowerPoint</vt:lpstr>
      <vt:lpstr>Домашня робота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teacher309</dc:creator>
  <cp:lastModifiedBy>1</cp:lastModifiedBy>
  <cp:revision>260</cp:revision>
  <dcterms:created xsi:type="dcterms:W3CDTF">2016-02-18T08:50:27Z</dcterms:created>
  <dcterms:modified xsi:type="dcterms:W3CDTF">2020-03-23T19:09:28Z</dcterms:modified>
</cp:coreProperties>
</file>