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093" y="862295"/>
            <a:ext cx="6433751" cy="3105665"/>
          </a:xfrm>
        </p:spPr>
        <p:txBody>
          <a:bodyPr>
            <a:prstTxWarp prst="textSto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Маніпулятивний </a:t>
            </a:r>
            <a:r>
              <a:rPr lang="uk-UA" sz="7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вплив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медіа</a:t>
            </a:r>
            <a:endParaRPr lang="en-US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oletovyie-lesa-v-Bassenah-f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58" y="436605"/>
            <a:ext cx="2281880" cy="2644346"/>
          </a:xfrm>
          <a:prstGeom prst="rect">
            <a:avLst/>
          </a:prstGeom>
        </p:spPr>
      </p:pic>
      <p:pic>
        <p:nvPicPr>
          <p:cNvPr id="5" name="Рисунок 4" descr="зм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4707" y="174540"/>
            <a:ext cx="1714500" cy="1714500"/>
          </a:xfrm>
          <a:prstGeom prst="rect">
            <a:avLst/>
          </a:prstGeom>
        </p:spPr>
      </p:pic>
      <p:pic>
        <p:nvPicPr>
          <p:cNvPr id="6" name="Рисунок 5" descr="ViralFakes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968" y="3624649"/>
            <a:ext cx="2685535" cy="2685536"/>
          </a:xfrm>
          <a:prstGeom prst="rect">
            <a:avLst/>
          </a:prstGeom>
        </p:spPr>
      </p:pic>
      <p:pic>
        <p:nvPicPr>
          <p:cNvPr id="7" name="Рисунок 6" descr="ViralFakes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8335" y="774357"/>
            <a:ext cx="2331307" cy="2331308"/>
          </a:xfrm>
          <a:prstGeom prst="rect">
            <a:avLst/>
          </a:prstGeom>
        </p:spPr>
      </p:pic>
      <p:pic>
        <p:nvPicPr>
          <p:cNvPr id="8" name="Рисунок 7" descr="ViralFakes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8475" y="3674075"/>
            <a:ext cx="3443416" cy="248782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545492" y="2471351"/>
            <a:ext cx="370703" cy="428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786184" y="1968843"/>
            <a:ext cx="403654" cy="362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443784" y="2734962"/>
            <a:ext cx="453081" cy="403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53081" y="5832389"/>
            <a:ext cx="502508" cy="436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21362" y="5667632"/>
            <a:ext cx="486033" cy="453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ralFakes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73" y="527736"/>
            <a:ext cx="3781168" cy="2487313"/>
          </a:xfrm>
          <a:prstGeom prst="rect">
            <a:avLst/>
          </a:prstGeom>
        </p:spPr>
      </p:pic>
      <p:pic>
        <p:nvPicPr>
          <p:cNvPr id="3" name="Рисунок 2" descr="ViralFakes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6670" y="518984"/>
            <a:ext cx="3319850" cy="2059460"/>
          </a:xfrm>
          <a:prstGeom prst="rect">
            <a:avLst/>
          </a:prstGeom>
        </p:spPr>
      </p:pic>
      <p:pic>
        <p:nvPicPr>
          <p:cNvPr id="4" name="Рисунок 3" descr="Сирота-из-Сирии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940" y="3665839"/>
            <a:ext cx="3805881" cy="2496064"/>
          </a:xfrm>
          <a:prstGeom prst="rect">
            <a:avLst/>
          </a:prstGeom>
        </p:spPr>
      </p:pic>
      <p:pic>
        <p:nvPicPr>
          <p:cNvPr id="5" name="Рисунок 4" descr="f6006386e2bea5ccbc4620e4198eec27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112" y="2817340"/>
            <a:ext cx="2899719" cy="1977082"/>
          </a:xfrm>
          <a:prstGeom prst="rect">
            <a:avLst/>
          </a:prstGeom>
        </p:spPr>
      </p:pic>
      <p:pic>
        <p:nvPicPr>
          <p:cNvPr id="6" name="Рисунок 5" descr="cf2699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2129" y="4909751"/>
            <a:ext cx="2238707" cy="1762897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619666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Україні для перевірки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фейків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існує сайт 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stopfake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3B3B3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«Мова ворожнечі»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ворожнечі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формою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049" y="3229232"/>
            <a:ext cx="5684108" cy="3218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vseosvita.ua/0100a3ph-5ea4/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" y="857725"/>
            <a:ext cx="7950835" cy="59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Практичне завдання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Знайдіть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інтернеті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приклади: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Маніпулювання;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Фейка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«мови ворожнечі».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  <p:pic>
        <p:nvPicPr>
          <p:cNvPr id="4" name="Рисунок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984" y="2850293"/>
            <a:ext cx="3328988" cy="3546002"/>
          </a:xfrm>
          <a:prstGeom prst="rect">
            <a:avLst/>
          </a:prstGeom>
        </p:spPr>
      </p:pic>
      <p:pic>
        <p:nvPicPr>
          <p:cNvPr id="5" name="Рисунок 4" descr="Social-MediaBullH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528" y="4341341"/>
            <a:ext cx="3584325" cy="189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</a:t>
            </a: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завдання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260" y="2199005"/>
            <a:ext cx="7974330" cy="3637915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Прочитати стр.110-113, вивчити терміни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Середній рівень: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розпізнати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фейк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 У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чому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його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небезпека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 Як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розумієте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поняття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«пропаганда»?</a:t>
            </a:r>
          </a:p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Достатній рівень: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Напишіть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есе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 тему «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Чому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маніпуляції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медіапросторі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небезпечні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для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окремої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людини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суспільства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загалом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?»</a:t>
            </a:r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mediagramotn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337898"/>
            <a:ext cx="7886700" cy="33267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904" y="617836"/>
            <a:ext cx="8682723" cy="589005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«Займіть позицію» </a:t>
            </a:r>
            <a:b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dirty="0" smtClean="0"/>
              <a:t> «Так»     «Ні»      «Не можу сказати»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Медіа транслюють лише достовірну інформацію?</a:t>
            </a:r>
            <a:endParaRPr lang="ru-RU" dirty="0" smtClean="0"/>
          </a:p>
          <a:p>
            <a:r>
              <a:rPr lang="uk-UA" dirty="0" smtClean="0"/>
              <a:t>2. Медіа не нав’язують ставлень, а лише висвітлюють факти?</a:t>
            </a:r>
            <a:endParaRPr lang="ru-RU" dirty="0" smtClean="0"/>
          </a:p>
          <a:p>
            <a:r>
              <a:rPr lang="uk-UA" dirty="0" smtClean="0"/>
              <a:t>3. Медіа об’єктивно показують усі категорії людей?</a:t>
            </a:r>
            <a:endParaRPr lang="ru-RU" dirty="0" smtClean="0"/>
          </a:p>
          <a:p>
            <a:r>
              <a:rPr lang="uk-UA" dirty="0" smtClean="0"/>
              <a:t>4. Медіа формують ставлення людей до проблем, подій, людей?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mediagramotn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465" y="4938583"/>
            <a:ext cx="3599936" cy="17834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Робота з термінами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Маніпулювання</a:t>
            </a:r>
            <a:r>
              <a:rPr lang="uk-UA" dirty="0" smtClean="0"/>
              <a:t> — це такий спосіб застосування влади, за якого здійснюється вплив на поведінку людей без пояснення того, чого від них очікують.</a:t>
            </a:r>
            <a:endParaRPr lang="ru-RU" dirty="0" smtClean="0"/>
          </a:p>
          <a:p>
            <a:r>
              <a:rPr lang="uk-UA" b="1" dirty="0" err="1" smtClean="0"/>
              <a:t>Фейк</a:t>
            </a:r>
            <a:r>
              <a:rPr lang="uk-UA" b="1" dirty="0" smtClean="0"/>
              <a:t> -</a:t>
            </a:r>
            <a:r>
              <a:rPr lang="uk-UA" dirty="0" smtClean="0"/>
              <a:t> (від англ. </a:t>
            </a:r>
            <a:r>
              <a:rPr lang="uk-UA" dirty="0" err="1" smtClean="0"/>
              <a:t>fake</a:t>
            </a:r>
            <a:r>
              <a:rPr lang="uk-UA" dirty="0" smtClean="0"/>
              <a:t> — несправжній) те, чого не існує насправді, обман, фальсифікація.</a:t>
            </a:r>
            <a:r>
              <a:rPr lang="uk-UA" i="1" dirty="0" smtClean="0"/>
              <a:t> </a:t>
            </a:r>
            <a:r>
              <a:rPr lang="uk-UA" dirty="0" smtClean="0"/>
              <a:t>Навмисно </a:t>
            </a:r>
            <a:r>
              <a:rPr lang="uk-UA" dirty="0" err="1" smtClean="0"/>
              <a:t>зманіпульована</a:t>
            </a:r>
            <a:r>
              <a:rPr lang="uk-UA" dirty="0" smtClean="0"/>
              <a:t> новина. </a:t>
            </a:r>
            <a:endParaRPr lang="ru-RU" dirty="0"/>
          </a:p>
        </p:txBody>
      </p:sp>
      <p:pic>
        <p:nvPicPr>
          <p:cNvPr id="4" name="Рисунок 3" descr="150566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114" y="4367599"/>
            <a:ext cx="38100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розпізнати маніпуляції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image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32" y="1721708"/>
            <a:ext cx="7916563" cy="41189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Приклади маніпуляцій у медіа: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400" dirty="0" smtClean="0"/>
              <a:t>надання неповної інформації; навмисне приховування певного аспекту інформації; зміщення акцентів у повідомленні;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символами, використання лозунгів, «мови плакату»;</a:t>
            </a:r>
            <a:endParaRPr lang="ru-RU" sz="2400" dirty="0" smtClean="0"/>
          </a:p>
          <a:p>
            <a:pPr lvl="0"/>
            <a:r>
              <a:rPr lang="uk-UA" sz="2400" dirty="0" smtClean="0"/>
              <a:t>висмикування з контексту;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маніпулювання емоціями, цінностями, узагальненнями;</a:t>
            </a:r>
            <a:endParaRPr lang="ru-RU" sz="2400" dirty="0" smtClean="0"/>
          </a:p>
          <a:p>
            <a:pPr lvl="0"/>
            <a:r>
              <a:rPr lang="uk-UA" sz="2400" dirty="0" smtClean="0"/>
              <a:t>маніпуляція з цифрами (соціологією).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1240578445204fa25509ae528721715_articles_main_big_5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962" y="4975502"/>
            <a:ext cx="3005768" cy="1738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Правило  «С» 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сенсації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сміх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сльози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секс,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скандал,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страх,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смерть.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Social-MediaBullHo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281" y="1309815"/>
            <a:ext cx="5288692" cy="44319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того щоб убезпечити себе від маніпуляцій, можна поставити собі такі запитання щодо отриманої інформації: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Содержимое 29"/>
          <p:cNvSpPr>
            <a:spLocks noGrp="1"/>
          </p:cNvSpPr>
          <p:nvPr>
            <p:ph idx="1"/>
          </p:nvPr>
        </p:nvSpPr>
        <p:spPr>
          <a:xfrm>
            <a:off x="634623" y="2173086"/>
            <a:ext cx="7886700" cy="4351338"/>
          </a:xfrm>
        </p:spPr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96440" y="4217417"/>
            <a:ext cx="6817775" cy="738188"/>
            <a:chOff x="1248" y="1328"/>
            <a:chExt cx="7153" cy="465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442" y="1328"/>
              <a:ext cx="695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     На кого розрахована ця інформація?</a:t>
              </a:r>
            </a:p>
            <a:p>
              <a:r>
                <a:rPr lang="uk-UA" dirty="0" smtClean="0"/>
                <a:t>      Яку програму в ній закладе</a:t>
              </a:r>
              <a:r>
                <a:rPr lang="uk-UA" sz="2400" dirty="0" smtClean="0"/>
                <a:t>но?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5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4</a:t>
              </a:r>
              <a:r>
                <a:rPr lang="uk-UA" sz="2400" b="1" dirty="0" smtClean="0">
                  <a:solidFill>
                    <a:srgbClr val="FFFFFF"/>
                  </a:solidFill>
                </a:rPr>
                <a:t>  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872873" y="1855905"/>
            <a:ext cx="6224588" cy="804863"/>
            <a:chOff x="1248" y="2030"/>
            <a:chExt cx="3921" cy="507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77" y="2072"/>
              <a:ext cx="349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Чи є факти в інформації, або це оцінка чи точка зору?</a:t>
              </a:r>
              <a:endParaRPr lang="ru-RU" dirty="0" smtClean="0"/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820216" y="2569595"/>
            <a:ext cx="6640061" cy="738188"/>
            <a:chOff x="1039" y="2546"/>
            <a:chExt cx="7875" cy="465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01" y="2546"/>
              <a:ext cx="71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 smtClean="0"/>
                <a:t> </a:t>
              </a:r>
              <a:r>
                <a:rPr lang="uk-UA" dirty="0" smtClean="0"/>
                <a:t>Чи не надто сенсаційною або емоційною є інформація? Чи можна їй довіряти?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039" y="2654"/>
              <a:ext cx="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  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96440" y="3261746"/>
            <a:ext cx="5981701" cy="923926"/>
            <a:chOff x="1248" y="3044"/>
            <a:chExt cx="3768" cy="582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656" y="3044"/>
              <a:ext cx="336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dirty="0" smtClean="0"/>
                <a:t>Наскільки достовірним є джерело,яку репутацію має? Чи зможу я перевірити інформацію з інших джерел?</a:t>
              </a:r>
              <a:endParaRPr lang="ru-RU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29" name="Рисунок 28" descr="2771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688" y="4523988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299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Маніпулятивний вплив медіа</vt:lpstr>
      <vt:lpstr>Презентация PowerPoint</vt:lpstr>
      <vt:lpstr>Презентация PowerPoint</vt:lpstr>
      <vt:lpstr>«Займіть позицію»   «Так»     «Ні»      «Не можу сказати» </vt:lpstr>
      <vt:lpstr>Робота з термінами</vt:lpstr>
      <vt:lpstr>Як розпізнати маніпуляції </vt:lpstr>
      <vt:lpstr>Приклади маніпуляцій у медіа: </vt:lpstr>
      <vt:lpstr>Правило  «С» :</vt:lpstr>
      <vt:lpstr>Для того щоб убезпечити себе від маніпуляцій, можна поставити собі такі запитання щодо отриманої інформації: </vt:lpstr>
      <vt:lpstr>Презентация PowerPoint</vt:lpstr>
      <vt:lpstr>Презентация PowerPoint</vt:lpstr>
      <vt:lpstr>«Мова ворожнечі» </vt:lpstr>
      <vt:lpstr>Презентация PowerPoint</vt:lpstr>
      <vt:lpstr>Практичне завдання </vt:lpstr>
      <vt:lpstr>Домашне завдання </vt:lpstr>
      <vt:lpstr>Дякую за увагу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24</cp:revision>
  <dcterms:created xsi:type="dcterms:W3CDTF">2018-09-04T12:10:47Z</dcterms:created>
  <dcterms:modified xsi:type="dcterms:W3CDTF">2020-03-24T16:24:05Z</dcterms:modified>
</cp:coreProperties>
</file>