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8" r:id="rId2"/>
    <p:sldId id="262" r:id="rId3"/>
    <p:sldId id="272" r:id="rId4"/>
    <p:sldId id="263" r:id="rId5"/>
    <p:sldId id="273" r:id="rId6"/>
    <p:sldId id="264" r:id="rId7"/>
    <p:sldId id="275" r:id="rId8"/>
    <p:sldId id="276" r:id="rId9"/>
    <p:sldId id="265" r:id="rId10"/>
    <p:sldId id="266" r:id="rId11"/>
    <p:sldId id="267" r:id="rId12"/>
    <p:sldId id="261" r:id="rId13"/>
    <p:sldId id="268" r:id="rId14"/>
    <p:sldId id="271" r:id="rId15"/>
    <p:sldId id="278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990" y="-6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3" Type="http://schemas.openxmlformats.org/officeDocument/2006/relationships/image" Target="../media/image22.wmf"/><Relationship Id="rId7" Type="http://schemas.openxmlformats.org/officeDocument/2006/relationships/image" Target="../media/image26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6" Type="http://schemas.openxmlformats.org/officeDocument/2006/relationships/image" Target="../media/image25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13" Type="http://schemas.openxmlformats.org/officeDocument/2006/relationships/image" Target="../media/image24.wmf"/><Relationship Id="rId18" Type="http://schemas.openxmlformats.org/officeDocument/2006/relationships/oleObject" Target="../embeddings/oleObject8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26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7.bin"/><Relationship Id="rId1" Type="http://schemas.openxmlformats.org/officeDocument/2006/relationships/vmlDrawing" Target="../drawings/vmlDrawing1.vml"/><Relationship Id="rId6" Type="http://schemas.openxmlformats.org/officeDocument/2006/relationships/image" Target="../media/image21.wmf"/><Relationship Id="rId11" Type="http://schemas.openxmlformats.org/officeDocument/2006/relationships/image" Target="../media/image28.jpeg"/><Relationship Id="rId5" Type="http://schemas.openxmlformats.org/officeDocument/2006/relationships/oleObject" Target="../embeddings/oleObject2.bin"/><Relationship Id="rId15" Type="http://schemas.openxmlformats.org/officeDocument/2006/relationships/image" Target="../media/image25.wmf"/><Relationship Id="rId10" Type="http://schemas.openxmlformats.org/officeDocument/2006/relationships/image" Target="../media/image23.wmf"/><Relationship Id="rId19" Type="http://schemas.openxmlformats.org/officeDocument/2006/relationships/image" Target="../media/image27.wmf"/><Relationship Id="rId4" Type="http://schemas.openxmlformats.org/officeDocument/2006/relationships/image" Target="../media/image20.wmf"/><Relationship Id="rId9" Type="http://schemas.openxmlformats.org/officeDocument/2006/relationships/oleObject" Target="../embeddings/oleObject4.bin"/><Relationship Id="rId14" Type="http://schemas.openxmlformats.org/officeDocument/2006/relationships/oleObject" Target="../embeddings/oleObject6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hyperlink" Target="mailto:dimaslyuta@gmail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Флора\Desktop\Все для презентаций\Картинки\38GpPO_20180426_OFFICIAL_054_04031-1024x75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14282" y="404664"/>
            <a:ext cx="871543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Імпульс тіла. Закон збереження імпульсу.</a:t>
            </a:r>
          </a:p>
          <a:p>
            <a:pPr algn="ctr"/>
            <a:r>
              <a:rPr lang="uk-UA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Реактивний рух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804248" y="6093296"/>
            <a:ext cx="21254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МГШМ -12 Ф</a:t>
            </a:r>
            <a:r>
              <a:rPr lang="uk-UA" dirty="0" err="1" smtClean="0"/>
              <a:t>ізика</a:t>
            </a:r>
            <a:endParaRPr lang="uk-UA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357158" y="1"/>
            <a:ext cx="8358246" cy="692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3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300" b="1" dirty="0" smtClean="0">
              <a:solidFill>
                <a:srgbClr val="00000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3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214282" y="500042"/>
            <a:ext cx="8286808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200" b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Реактивний рух.</a:t>
            </a:r>
            <a:endParaRPr kumimoji="0" lang="ru-RU" sz="3200" b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Законом збереження імпульсу пояснюється реактивний рух.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Реактивний рух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— це рух тіла, який виникає в результаті відокремлення від нього частини або викиду ним речовини з деякою швидкістю відносно тіла.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2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Демонстрація 4</a:t>
            </a:r>
            <a:r>
              <a:rPr kumimoji="0" lang="uk-UA" sz="32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Надути повітряну кульку, а потім відпустити. Кулька буде рухатись за рахунок газів, що з неї «витікають».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533" name="Picture 5" descr="ÐÐ°ÑÑÐ¸Ð½ÐºÐ¸ Ð¿Ð¾ Ð·Ð°Ð¿ÑÐ¾ÑÑ ÐºÑÐ»ÑÐºÐ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0364" y="3857628"/>
            <a:ext cx="3143240" cy="26789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357158" y="1"/>
            <a:ext cx="8358246" cy="692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3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300" b="1" dirty="0" smtClean="0">
              <a:solidFill>
                <a:srgbClr val="00000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3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</p:txBody>
      </p:sp>
      <p:pic>
        <p:nvPicPr>
          <p:cNvPr id="24578" name="Picture 2" descr="ÐÐ°ÑÑÐ¸Ð½ÐºÐ¸ Ð¿Ð¾ Ð·Ð°Ð¿ÑÐ¾ÑÑ ÑÐºÐ°Ð¶ÐµÐ½Ð¸Ð¹ Ð¾Ð³ÑÑÐ¾Ðº ÑÐ¾ÑÐ¾"/>
          <p:cNvPicPr>
            <a:picLocks noChangeAspect="1" noChangeArrowheads="1"/>
          </p:cNvPicPr>
          <p:nvPr/>
        </p:nvPicPr>
        <p:blipFill>
          <a:blip r:embed="rId2"/>
          <a:srcRect l="6742" t="1335"/>
          <a:stretch>
            <a:fillRect/>
          </a:stretch>
        </p:blipFill>
        <p:spPr bwMode="auto">
          <a:xfrm>
            <a:off x="500034" y="984885"/>
            <a:ext cx="2723161" cy="3638539"/>
          </a:xfrm>
          <a:prstGeom prst="rect">
            <a:avLst/>
          </a:prstGeom>
          <a:noFill/>
        </p:spPr>
      </p:pic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0" y="0"/>
            <a:ext cx="8215338" cy="984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300" b="1" i="0" u="none" strike="noStrike" cap="none" normalizeH="0" baseline="0" dirty="0" smtClean="0">
              <a:ln>
                <a:noFill/>
              </a:ln>
              <a:solidFill>
                <a:srgbClr val="E36C0A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300" b="1" dirty="0" smtClean="0">
              <a:solidFill>
                <a:srgbClr val="E36C0A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3200" b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</a:t>
            </a:r>
            <a:r>
              <a:rPr kumimoji="0" lang="uk-UA" sz="32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риклади реактивного руху.</a:t>
            </a:r>
            <a:endParaRPr kumimoji="0" lang="uk-UA" sz="32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357158" y="3565311"/>
            <a:ext cx="8429684" cy="289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3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300" dirty="0" smtClean="0">
              <a:solidFill>
                <a:srgbClr val="00000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200" dirty="0" smtClean="0">
              <a:solidFill>
                <a:srgbClr val="00000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Реактивний рух здійснюють літаки, які рухаються зі швидкостями в декілька тисяч кілометрів за годину, с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наряди усім відомих «катюш», бойові та космічні ракети. Навіть є легкі танки для переміщення по воді.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Реактивний рух притаманний деяким істотам, наприклад кальмарам, каракатицям, восьминогам.</a:t>
            </a:r>
            <a:endParaRPr kumimoji="0" lang="uk-U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4582" name="Picture 6" descr="ÐÐ°ÑÑÐ¸Ð½ÐºÐ¸ Ð¿Ð¾ Ð·Ð°Ð¿ÑÐ¾ÑÑ ÑÐ¼Ð¿ÑÐ»ÑÑ ÑÑÐ»Ð°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57620" y="1071545"/>
            <a:ext cx="4524380" cy="33706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Флора\Desktop\Все для презентаций\Картинки\unnamed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0" y="3985398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357158" y="1"/>
            <a:ext cx="8358246" cy="692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3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300" b="1" dirty="0" smtClean="0">
              <a:solidFill>
                <a:srgbClr val="00000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3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357158" y="0"/>
            <a:ext cx="8358246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200" b="1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200" b="1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2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Запитання.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Дайте визначення </a:t>
            </a:r>
            <a:r>
              <a:rPr kumimoji="0" lang="uk-UA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імпульсу тіла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У яких одиницях його вимірюють?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Дайте визначення </a:t>
            </a:r>
            <a:r>
              <a:rPr kumimoji="0" lang="uk-UA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імпульсу сили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У яких одиницях його вимірюють?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Сформулюйте другий закон Ньютона, використовуючи поняття імпульсу сили та імпульсу тіла.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Яку систему можна вважати замкненою? Наведіть приклади.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Які сили називають внутрішніми силами системи?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Сформулюйте закон збереження імпульсу.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Доведіть закон збереження імпульсу для двох тіл.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357158" y="1"/>
            <a:ext cx="8358246" cy="692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3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300" b="1" dirty="0" smtClean="0">
              <a:solidFill>
                <a:srgbClr val="00000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3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357158" y="230832"/>
            <a:ext cx="8286808" cy="2339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200" b="1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2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Задача.</a:t>
            </a:r>
            <a:r>
              <a:rPr kumimoji="0" lang="uk-UA" sz="32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uk-UA" b="1" dirty="0">
                <a:solidFill>
                  <a:srgbClr val="C00000"/>
                </a:solidFill>
                <a:latin typeface="Segoe Print" pitchFamily="2" charset="0"/>
              </a:rPr>
              <a:t>Снаряд масою 20 кг, що летів горизонтально зі швидкістю 100 м/с, влучив у пісок на залізничній платформі і не розірвався. Якої швидкості набула платформа масою 8 т, якщо до падіння снаряда вона рухалася зі швидкістю 0,5 м/с у тому ж напрямі, що і снаряд?</a:t>
            </a:r>
            <a:endParaRPr kumimoji="0" lang="uk-UA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704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07" name="Rectangle 7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1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1331036"/>
              </p:ext>
            </p:extLst>
          </p:nvPr>
        </p:nvGraphicFramePr>
        <p:xfrm>
          <a:off x="251520" y="3429000"/>
          <a:ext cx="1108142" cy="17278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4" name="Формула" r:id="rId3" imgW="863280" imgH="1346040" progId="Equation.3">
                  <p:embed/>
                </p:oleObj>
              </mc:Choice>
              <mc:Fallback>
                <p:oleObj name="Формула" r:id="rId3" imgW="863280" imgH="1346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3429000"/>
                        <a:ext cx="1108142" cy="172782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3521468"/>
              </p:ext>
            </p:extLst>
          </p:nvPr>
        </p:nvGraphicFramePr>
        <p:xfrm>
          <a:off x="2123728" y="3573016"/>
          <a:ext cx="2111957" cy="3521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5" name="Формула" r:id="rId5" imgW="1625400" imgH="228600" progId="Equation.3">
                  <p:embed/>
                </p:oleObj>
              </mc:Choice>
              <mc:Fallback>
                <p:oleObj name="Формула" r:id="rId5" imgW="16254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3728" y="3573016"/>
                        <a:ext cx="2111957" cy="35216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76647"/>
              </p:ext>
            </p:extLst>
          </p:nvPr>
        </p:nvGraphicFramePr>
        <p:xfrm>
          <a:off x="2123728" y="4081201"/>
          <a:ext cx="2111957" cy="3455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6" name="Формула" r:id="rId7" imgW="1612800" imgH="228600" progId="Equation.3">
                  <p:embed/>
                </p:oleObj>
              </mc:Choice>
              <mc:Fallback>
                <p:oleObj name="Формула" r:id="rId7" imgW="16128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3728" y="4081201"/>
                        <a:ext cx="2111957" cy="34559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6737945"/>
              </p:ext>
            </p:extLst>
          </p:nvPr>
        </p:nvGraphicFramePr>
        <p:xfrm>
          <a:off x="2117550" y="4565720"/>
          <a:ext cx="1897977" cy="7508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7" name="Формула" r:id="rId9" imgW="1091880" imgH="431640" progId="Equation.3">
                  <p:embed/>
                </p:oleObj>
              </mc:Choice>
              <mc:Fallback>
                <p:oleObj name="Формула" r:id="rId9" imgW="109188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7550" y="4565720"/>
                        <a:ext cx="1897977" cy="75089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5" name="Picture 7" descr="C:\Users\Администратор\Pictures\img081 - Копия - Копия.jp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347864" y="3088197"/>
            <a:ext cx="1344418" cy="268795"/>
          </a:xfrm>
          <a:prstGeom prst="rect">
            <a:avLst/>
          </a:prstGeom>
          <a:noFill/>
        </p:spPr>
      </p:pic>
      <p:graphicFrame>
        <p:nvGraphicFramePr>
          <p:cNvPr id="16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0749765"/>
              </p:ext>
            </p:extLst>
          </p:nvPr>
        </p:nvGraphicFramePr>
        <p:xfrm>
          <a:off x="4932040" y="3573016"/>
          <a:ext cx="1632160" cy="6086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8" name="Формула" r:id="rId12" imgW="1091880" imgH="393480" progId="Equation.3">
                  <p:embed/>
                </p:oleObj>
              </mc:Choice>
              <mc:Fallback>
                <p:oleObj name="Формула" r:id="rId12" imgW="10918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2040" y="3573016"/>
                        <a:ext cx="1632160" cy="608674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3069354"/>
              </p:ext>
            </p:extLst>
          </p:nvPr>
        </p:nvGraphicFramePr>
        <p:xfrm>
          <a:off x="5004048" y="4199070"/>
          <a:ext cx="1665413" cy="4554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9" name="Формула" r:id="rId14" imgW="1587240" imgH="419040" progId="Equation.3">
                  <p:embed/>
                </p:oleObj>
              </mc:Choice>
              <mc:Fallback>
                <p:oleObj name="Формула" r:id="rId14" imgW="158724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4048" y="4199070"/>
                        <a:ext cx="1665413" cy="45544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7943482"/>
              </p:ext>
            </p:extLst>
          </p:nvPr>
        </p:nvGraphicFramePr>
        <p:xfrm>
          <a:off x="5004048" y="4730869"/>
          <a:ext cx="516399" cy="2455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0" name="Формула" r:id="rId16" imgW="431640" imgH="203040" progId="Equation.3">
                  <p:embed/>
                </p:oleObj>
              </mc:Choice>
              <mc:Fallback>
                <p:oleObj name="Формула" r:id="rId16" imgW="43164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4048" y="4730869"/>
                        <a:ext cx="516399" cy="245501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Прямоугольник 18"/>
          <p:cNvSpPr/>
          <p:nvPr/>
        </p:nvSpPr>
        <p:spPr>
          <a:xfrm>
            <a:off x="1739291" y="5665873"/>
            <a:ext cx="279699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600" dirty="0" smtClean="0"/>
              <a:t>Відповідь:</a:t>
            </a:r>
            <a:endParaRPr lang="ru-RU" sz="1600" dirty="0"/>
          </a:p>
        </p:txBody>
      </p:sp>
      <p:graphicFrame>
        <p:nvGraphicFramePr>
          <p:cNvPr id="20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711051"/>
              </p:ext>
            </p:extLst>
          </p:nvPr>
        </p:nvGraphicFramePr>
        <p:xfrm>
          <a:off x="2922892" y="5724674"/>
          <a:ext cx="849943" cy="2209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1" name="Формула" r:id="rId18" imgW="799920" imgH="203040" progId="Equation.3">
                  <p:embed/>
                </p:oleObj>
              </mc:Choice>
              <mc:Fallback>
                <p:oleObj name="Формула" r:id="rId18" imgW="79992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2892" y="5724674"/>
                        <a:ext cx="849943" cy="220951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" name="Прямая соединительная линия 2"/>
          <p:cNvCxnSpPr/>
          <p:nvPr/>
        </p:nvCxnSpPr>
        <p:spPr>
          <a:xfrm>
            <a:off x="1475656" y="3356992"/>
            <a:ext cx="0" cy="21396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179512" y="4941168"/>
            <a:ext cx="12961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357158" y="1"/>
            <a:ext cx="8358246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uk-UA" sz="1400" b="1" dirty="0" smtClean="0"/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uk-UA" sz="1400" b="1" dirty="0" smtClean="0"/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uk-UA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Підбиття підсумків уроку</a:t>
            </a:r>
            <a:endParaRPr kumimoji="0" lang="uk-UA" sz="32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82" y="1000108"/>
          <a:ext cx="8358246" cy="5643602"/>
        </p:xfrm>
        <a:graphic>
          <a:graphicData uri="http://schemas.openxmlformats.org/drawingml/2006/table">
            <a:tbl>
              <a:tblPr/>
              <a:tblGrid>
                <a:gridCol w="2428892"/>
                <a:gridCol w="5929354"/>
              </a:tblGrid>
              <a:tr h="1315082">
                <a:tc>
                  <a:txBody>
                    <a:bodyPr/>
                    <a:lstStyle/>
                    <a:p>
                      <a:pPr lvl="1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>
                          <a:latin typeface="Times New Roman"/>
                          <a:ea typeface="Times New Roman"/>
                          <a:cs typeface="Times New Roman"/>
                        </a:rPr>
                        <a:t>Імпульс сили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latin typeface="Times New Roman"/>
                          <a:ea typeface="Times New Roman"/>
                          <a:cs typeface="Times New Roman"/>
                        </a:rPr>
                        <a:t>— фізична величина, яка є мірою дії сили за деякий інтервал часу і чисельно визначається добутком сили на час її дії: 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15082">
                <a:tc>
                  <a:txBody>
                    <a:bodyPr/>
                    <a:lstStyle/>
                    <a:p>
                      <a:pPr lvl="1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>
                          <a:latin typeface="Times New Roman"/>
                          <a:ea typeface="Times New Roman"/>
                          <a:cs typeface="Times New Roman"/>
                        </a:rPr>
                        <a:t>Імпульс тіла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latin typeface="Times New Roman"/>
                          <a:ea typeface="Times New Roman"/>
                          <a:cs typeface="Times New Roman"/>
                        </a:rPr>
                        <a:t>— фізична величина, яка є мірою механічного руху і чисельно визначається добутком маси тіла на швидкість його руху: 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uk-UA" sz="2000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6525">
                <a:tc>
                  <a:txBody>
                    <a:bodyPr/>
                    <a:lstStyle/>
                    <a:p>
                      <a:pPr lvl="1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>
                          <a:latin typeface="Times New Roman"/>
                          <a:ea typeface="Times New Roman"/>
                          <a:cs typeface="Times New Roman"/>
                        </a:rPr>
                        <a:t>Ізольована (або замкнена) система тіл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latin typeface="Times New Roman"/>
                          <a:ea typeface="Times New Roman"/>
                          <a:cs typeface="Times New Roman"/>
                        </a:rPr>
                        <a:t>— це система тіл, які взаємодіють тільки між собою і не взаємодіють з тілами, які не входять в цю систему.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6913">
                <a:tc>
                  <a:txBody>
                    <a:bodyPr/>
                    <a:lstStyle/>
                    <a:p>
                      <a:pPr lvl="1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>
                          <a:latin typeface="Times New Roman"/>
                          <a:ea typeface="Times New Roman"/>
                          <a:cs typeface="Times New Roman"/>
                        </a:rPr>
                        <a:t>Закон збереження імпульсу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latin typeface="Times New Roman"/>
                          <a:ea typeface="Times New Roman"/>
                          <a:cs typeface="Times New Roman"/>
                        </a:rPr>
                        <a:t>Векторна сума імпульсів тіл, які входять у замкнену систему, залишається сталою: 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i="1" dirty="0">
                <a:latin typeface="+mn-lt"/>
              </a:rPr>
              <a:t>Домашнє завдання</a:t>
            </a:r>
            <a:endParaRPr lang="ru-RU" b="1" i="1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447800"/>
            <a:ext cx="8538152" cy="4800600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uk-UA" sz="2000" b="1" u="sng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Підручник: Фізика 10 </a:t>
            </a:r>
            <a:r>
              <a:rPr lang="uk-UA" sz="2000" b="1" u="sng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кл</a:t>
            </a:r>
            <a:r>
              <a:rPr lang="uk-UA" sz="2000" b="1" u="sng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Стандарт. За </a:t>
            </a:r>
            <a:r>
              <a:rPr lang="uk-UA" sz="2000" b="1" u="sng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редацією</a:t>
            </a:r>
            <a:r>
              <a:rPr lang="uk-UA" sz="2000" b="1" u="sng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В.Г. </a:t>
            </a:r>
            <a:r>
              <a:rPr lang="uk-UA" sz="2000" b="1" u="sng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Баряхтара</a:t>
            </a:r>
            <a:r>
              <a:rPr lang="uk-UA" sz="2000" b="1" u="sng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С.О. Довгого:   </a:t>
            </a:r>
          </a:p>
          <a:p>
            <a:r>
              <a:rPr lang="uk-UA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Повторити:  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§</a:t>
            </a:r>
            <a:r>
              <a:rPr lang="uk-UA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17</a:t>
            </a:r>
            <a:endParaRPr lang="uk-UA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Розв'язати: Вправа 17 № 1-2</a:t>
            </a:r>
            <a:endParaRPr lang="uk-UA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uk-UA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uk-UA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uk-UA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uk-UA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uk-UA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uk-UA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Розв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язки</a:t>
            </a:r>
            <a:r>
              <a:rPr lang="uk-UA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надіслати: 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dimaslyuta@gmail.com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uk-UA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пошта.</a:t>
            </a:r>
            <a:endParaRPr lang="en-US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uk-UA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</a:t>
            </a:r>
            <a:r>
              <a:rPr lang="en-US" b="1" u="sng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0660098440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Viber, Telegram</a:t>
            </a:r>
            <a:endParaRPr lang="uk-UA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6" descr="E:\Новая папка\картинки\WMF\VOL_WMF\BOOK1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19872" y="3356992"/>
            <a:ext cx="2166054" cy="140644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21307672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357158" y="1"/>
            <a:ext cx="8358246" cy="692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3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300" b="1" dirty="0" smtClean="0">
              <a:solidFill>
                <a:srgbClr val="00000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3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357157" y="0"/>
            <a:ext cx="8358247" cy="2831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3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300" b="1" dirty="0" smtClean="0">
              <a:solidFill>
                <a:srgbClr val="00000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2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Демонстрація 1.</a:t>
            </a:r>
            <a:r>
              <a:rPr kumimoji="0" lang="uk-UA" sz="32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горизонтальну поверхню покласти сталеву кульку. Швидко пронести над нею магніт.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Кулька ледве зрушить з місця (рис. 1, а). Повторити дослід, проносячи магніт уже повільно. Кулька почне рухатись за магнітом (рис. 1, б).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https://fizmat.7mile.net/fizika-10/16-impuls-tila-zakon-zberezhennia-impulsu-reaktyvnyi-rukh.files/image002.jpg"/>
          <p:cNvPicPr/>
          <p:nvPr/>
        </p:nvPicPr>
        <p:blipFill rotWithShape="1">
          <a:blip r:embed="rId2"/>
          <a:srcRect b="10527"/>
          <a:stretch/>
        </p:blipFill>
        <p:spPr bwMode="auto">
          <a:xfrm>
            <a:off x="1992820" y="3429000"/>
            <a:ext cx="5086919" cy="2234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42844" y="428604"/>
            <a:ext cx="87154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5400" b="1" dirty="0" smtClean="0">
                <a:solidFill>
                  <a:srgbClr val="0070C0"/>
                </a:solidFill>
              </a:rPr>
              <a:t>Імпульс тіла </a:t>
            </a:r>
            <a:endParaRPr lang="ru-RU" sz="5400" b="1" dirty="0">
              <a:solidFill>
                <a:srgbClr val="0070C0"/>
              </a:solidFill>
            </a:endParaRPr>
          </a:p>
        </p:txBody>
      </p:sp>
      <p:pic>
        <p:nvPicPr>
          <p:cNvPr id="31746" name="Picture 2" descr="ÐÐ°ÑÑÐ¸Ð½ÐºÐ¸ Ð¿Ð¾ Ð·Ð°Ð¿ÑÐ¾ÑÑ ÑÐ¼Ð¿ÑÐ»ÑÑ ÑÑÐ»Ð°"/>
          <p:cNvPicPr>
            <a:picLocks noChangeAspect="1" noChangeArrowheads="1"/>
          </p:cNvPicPr>
          <p:nvPr/>
        </p:nvPicPr>
        <p:blipFill>
          <a:blip r:embed="rId2"/>
          <a:srcRect l="8571" t="21429" r="3571" b="11428"/>
          <a:stretch>
            <a:fillRect/>
          </a:stretch>
        </p:blipFill>
        <p:spPr bwMode="auto">
          <a:xfrm>
            <a:off x="539552" y="1484784"/>
            <a:ext cx="5667162" cy="3248252"/>
          </a:xfrm>
          <a:prstGeom prst="rect">
            <a:avLst/>
          </a:prstGeom>
          <a:noFill/>
        </p:spPr>
      </p:pic>
      <p:pic>
        <p:nvPicPr>
          <p:cNvPr id="31748" name="Picture 4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3"/>
          <a:srcRect t="37032"/>
          <a:stretch>
            <a:fillRect/>
          </a:stretch>
        </p:blipFill>
        <p:spPr bwMode="auto">
          <a:xfrm>
            <a:off x="5508104" y="4984430"/>
            <a:ext cx="3027756" cy="134955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357158" y="1"/>
            <a:ext cx="8358246" cy="692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3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300" b="1" dirty="0" smtClean="0">
              <a:solidFill>
                <a:srgbClr val="00000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3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285720" y="0"/>
            <a:ext cx="8286808" cy="3031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3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300" b="1" dirty="0" smtClean="0">
              <a:solidFill>
                <a:srgbClr val="00000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300" b="1" dirty="0" smtClean="0">
              <a:solidFill>
                <a:srgbClr val="00000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2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Демонстрація 2.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край стола покласти аркуш паперу і поставити, на нього склянку з водою. Якщо повільно тягти папір, т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 склянка рухається разом з ним (рис. 2, а). Якщо ж аркуш смикнути різко, він висмикнеться з-під склянки, а склянка залишиться на місці (рис. 2, </a:t>
            </a:r>
            <a:r>
              <a:rPr kumimoji="0" lang="uk-UA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б).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https://fizmat.7mile.net/fizika-10/16-impuls-tila-zakon-zberezhennia-impulsu-reaktyvnyi-rukh.files/image004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3071810"/>
            <a:ext cx="5286412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42844" y="428604"/>
            <a:ext cx="87154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5400" b="1" dirty="0" smtClean="0">
                <a:solidFill>
                  <a:srgbClr val="0070C0"/>
                </a:solidFill>
              </a:rPr>
              <a:t>Імпульс сили </a:t>
            </a:r>
            <a:endParaRPr lang="ru-RU" sz="5400" b="1" dirty="0">
              <a:solidFill>
                <a:srgbClr val="0070C0"/>
              </a:solidFill>
            </a:endParaRPr>
          </a:p>
        </p:txBody>
      </p:sp>
      <p:pic>
        <p:nvPicPr>
          <p:cNvPr id="30724" name="Picture 4" descr="ÐÐ°ÑÑÐ¸Ð½ÐºÐ¸ Ð¿Ð¾ Ð·Ð°Ð¿ÑÐ¾ÑÑ ÑÐ¼Ð¿ÑÐ»ÑÑ ÑÑÐ»Ð°"/>
          <p:cNvPicPr>
            <a:picLocks noChangeAspect="1" noChangeArrowheads="1"/>
          </p:cNvPicPr>
          <p:nvPr/>
        </p:nvPicPr>
        <p:blipFill>
          <a:blip r:embed="rId2"/>
          <a:srcRect l="5179" t="9302" r="4710" b="9302"/>
          <a:stretch>
            <a:fillRect/>
          </a:stretch>
        </p:blipFill>
        <p:spPr bwMode="auto">
          <a:xfrm>
            <a:off x="1979712" y="1844824"/>
            <a:ext cx="4152524" cy="1670556"/>
          </a:xfrm>
          <a:prstGeom prst="rect">
            <a:avLst/>
          </a:prstGeom>
          <a:noFill/>
        </p:spPr>
      </p:pic>
      <p:pic>
        <p:nvPicPr>
          <p:cNvPr id="30726" name="Picture 6" descr="ÐÐ°ÑÑÐ¸Ð½ÐºÐ¸ Ð¿Ð¾ Ð·Ð°Ð¿ÑÐ¾ÑÑ ÑÐ¼Ð¿ÑÐ»ÑÑ ÑÑÐ»Ð°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57356" y="3857628"/>
            <a:ext cx="5000620" cy="247530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357158" y="1"/>
            <a:ext cx="8358246" cy="692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3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300" b="1" dirty="0" smtClean="0">
              <a:solidFill>
                <a:srgbClr val="00000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3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539552" y="94320"/>
            <a:ext cx="7675786" cy="19236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3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300" b="1" dirty="0" smtClean="0">
              <a:solidFill>
                <a:srgbClr val="00000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3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2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Демонстрація 3.</a:t>
            </a:r>
            <a:r>
              <a:rPr kumimoji="0" lang="uk-UA" sz="32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 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Пружний удар двох кульок однакової маси, підвішених на нитках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Рисунок 7" descr="https://fizmat.7mile.net/fizika-10/16-impuls-tila-zakon-zberezhennia-impulsu-reaktyvnyi-rukh.files/image026.jpg"/>
          <p:cNvPicPr/>
          <p:nvPr/>
        </p:nvPicPr>
        <p:blipFill rotWithShape="1">
          <a:blip r:embed="rId2"/>
          <a:srcRect b="12662"/>
          <a:stretch/>
        </p:blipFill>
        <p:spPr bwMode="auto">
          <a:xfrm>
            <a:off x="2339752" y="2665900"/>
            <a:ext cx="3288428" cy="2496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01079" y="188640"/>
            <a:ext cx="5410944" cy="1143000"/>
          </a:xfrm>
        </p:spPr>
        <p:txBody>
          <a:bodyPr>
            <a:normAutofit/>
          </a:bodyPr>
          <a:lstStyle/>
          <a:p>
            <a:r>
              <a:rPr lang="uk-UA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Пружний удар</a:t>
            </a:r>
            <a:endParaRPr lang="ru-RU" b="1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7544" y="1196752"/>
            <a:ext cx="828092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b="1" i="1" dirty="0">
                <a:latin typeface="Times New Roman" pitchFamily="18" charset="0"/>
                <a:cs typeface="Times New Roman" pitchFamily="18" charset="0"/>
              </a:rPr>
              <a:t>Пружний удар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– зіткнення тіл,за якого деформація тіл виявляється оборотною,тобто повністю зникає після припинення взаємодії.</a:t>
            </a:r>
          </a:p>
          <a:p>
            <a:endParaRPr lang="uk-UA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Приклади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: зіткнення більярдних куль, атомних ядер і елементарних частинок.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endParaRPr lang="uk-UA" sz="2000" dirty="0" smtClean="0">
              <a:solidFill>
                <a:schemeClr val="bg1">
                  <a:lumMod val="95000"/>
                </a:schemeClr>
              </a:solidFill>
            </a:endParaRPr>
          </a:p>
          <a:p>
            <a:endParaRPr lang="ru-RU" sz="2000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5" name="Picture 3" descr="C:\Documents and Settings\Admin\Рабочий стол\Billard_3D_Deluxe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3284984"/>
            <a:ext cx="4213225" cy="309721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/>
        </p:spPr>
      </p:pic>
      <p:pic>
        <p:nvPicPr>
          <p:cNvPr id="6" name="Picture 4" descr="C:\Documents and Settings\Admin\Рабочий стол\000021.jp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6">
                <a:tint val="45000"/>
                <a:satMod val="400000"/>
              </a:schemeClr>
            </a:duotone>
            <a:extLst/>
          </a:blip>
          <a:srcRect/>
          <a:stretch>
            <a:fillRect/>
          </a:stretch>
        </p:blipFill>
        <p:spPr bwMode="auto">
          <a:xfrm>
            <a:off x="4716016" y="3284984"/>
            <a:ext cx="4194051" cy="309634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/>
        </p:spPr>
      </p:pic>
    </p:spTree>
    <p:extLst>
      <p:ext uri="{BB962C8B-B14F-4D97-AF65-F5344CB8AC3E}">
        <p14:creationId xmlns:p14="http://schemas.microsoft.com/office/powerpoint/2010/main" val="692300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7260" y="188640"/>
            <a:ext cx="7149480" cy="936104"/>
          </a:xfrm>
        </p:spPr>
        <p:txBody>
          <a:bodyPr>
            <a:normAutofit/>
          </a:bodyPr>
          <a:lstStyle/>
          <a:p>
            <a:r>
              <a:rPr lang="uk-UA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Абсолютно </a:t>
            </a:r>
            <a:r>
              <a:rPr lang="uk-UA" b="1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непружний</a:t>
            </a:r>
            <a:r>
              <a:rPr lang="uk-UA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удар</a:t>
            </a:r>
            <a:endParaRPr lang="ru-RU" b="1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1124744"/>
            <a:ext cx="856895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Абсолютно </a:t>
            </a:r>
            <a:r>
              <a:rPr lang="uk-UA" sz="2400" b="1" i="1" dirty="0" err="1">
                <a:latin typeface="Times New Roman" pitchFamily="18" charset="0"/>
                <a:cs typeface="Times New Roman" pitchFamily="18" charset="0"/>
              </a:rPr>
              <a:t>непружний</a:t>
            </a:r>
            <a:r>
              <a:rPr lang="uk-UA" sz="2400" b="1" i="1" dirty="0">
                <a:latin typeface="Times New Roman" pitchFamily="18" charset="0"/>
                <a:cs typeface="Times New Roman" pitchFamily="18" charset="0"/>
              </a:rPr>
              <a:t> удар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– зіткнення тіл,у результаті якого тіла рухаються як єдине ціле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Приклади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непружної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взаємодії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зіткнення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пластилінових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кульок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автозчеплення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вагонів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solidFill>
                <a:schemeClr val="bg1">
                  <a:lumMod val="95000"/>
                </a:schemeClr>
              </a:solidFill>
              <a:latin typeface="Monotype Corsiva" pitchFamily="66" charset="0"/>
            </a:endParaRPr>
          </a:p>
        </p:txBody>
      </p:sp>
      <p:pic>
        <p:nvPicPr>
          <p:cNvPr id="5" name="Picture 3" descr="C:\Documents and Settings\Admin\Рабочий стол\b8e0d7e52acdda1761ab3841df62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3717032"/>
            <a:ext cx="4137025" cy="266858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/>
        </p:spPr>
      </p:pic>
      <p:pic>
        <p:nvPicPr>
          <p:cNvPr id="6" name="Picture 2" descr="C:\Documents and Settings\Admin\Рабочий стол\Scepka.GIF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6">
                <a:tint val="45000"/>
                <a:satMod val="400000"/>
              </a:schemeClr>
            </a:duotone>
            <a:extLst/>
          </a:blip>
          <a:srcRect/>
          <a:stretch>
            <a:fillRect/>
          </a:stretch>
        </p:blipFill>
        <p:spPr bwMode="auto">
          <a:xfrm>
            <a:off x="4572000" y="3717032"/>
            <a:ext cx="4472186" cy="266928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/>
        </p:spPr>
      </p:pic>
    </p:spTree>
    <p:extLst>
      <p:ext uri="{BB962C8B-B14F-4D97-AF65-F5344CB8AC3E}">
        <p14:creationId xmlns:p14="http://schemas.microsoft.com/office/powerpoint/2010/main" val="635150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357158" y="1"/>
            <a:ext cx="8358246" cy="692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3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300" b="1" dirty="0" smtClean="0">
              <a:solidFill>
                <a:srgbClr val="00000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3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https://fizmat.7mile.net/fizika-10/16-impuls-tila-zakon-zberezhennia-impulsu-reaktyvnyi-rukh.files/image033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55776" y="2564904"/>
            <a:ext cx="3520412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357158" y="928670"/>
            <a:ext cx="771530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Закон збереження імпульсу.</a:t>
            </a:r>
            <a:r>
              <a:rPr lang="uk-UA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1.Векторна сума імпульсів тіл, які входять у замкнену систему, залишається сталою: 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3"/>
          <a:srcRect l="7500" t="64286" r="-9286" b="-32858"/>
          <a:stretch>
            <a:fillRect/>
          </a:stretch>
        </p:blipFill>
        <p:spPr bwMode="auto">
          <a:xfrm>
            <a:off x="382161" y="4214818"/>
            <a:ext cx="8618995" cy="38882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сность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Ясност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354</TotalTime>
  <Words>314</Words>
  <Application>Microsoft Office PowerPoint</Application>
  <PresentationFormat>Экран (4:3)</PresentationFormat>
  <Paragraphs>94</Paragraphs>
  <Slides>15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7" baseType="lpstr">
      <vt:lpstr>Ясность</vt:lpstr>
      <vt:lpstr>Формула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Пружний удар</vt:lpstr>
      <vt:lpstr>Абсолютно непружний удар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Домашнє завдання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Фізика 9 клас</dc:title>
  <dc:creator>USer</dc:creator>
  <cp:lastModifiedBy>_Заместитель по УПР</cp:lastModifiedBy>
  <cp:revision>30</cp:revision>
  <dcterms:created xsi:type="dcterms:W3CDTF">2019-04-08T11:12:08Z</dcterms:created>
  <dcterms:modified xsi:type="dcterms:W3CDTF">2020-03-26T08:13:01Z</dcterms:modified>
</cp:coreProperties>
</file>