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1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8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3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3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60350"/>
            <a:ext cx="7772400" cy="1470025"/>
          </a:xfrm>
        </p:spPr>
        <p:txBody>
          <a:bodyPr anchor="b"/>
          <a:lstStyle>
            <a:lvl1pPr algn="r"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1293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mtClean="0"/>
            </a:lvl1pPr>
          </a:lstStyle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mtClean="0"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4454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5435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3541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1639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5645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223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19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992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090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6206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4029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B83A-3DBF-4463-AC78-81D186EEF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0227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D1F0-858B-47D9-BDF9-40F6981E8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1142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7FC9-277F-473B-BA2C-35CDD5C079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3730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1CAF-BD41-4766-82A6-680255F6A8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62607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EB89-36AA-4416-8E7F-88E1EC7C3B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6863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6DC3-F303-4FE6-98AF-7ED61E129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9879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55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ED35-134F-47E2-B775-25ED352097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488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C615-454D-491F-9E4D-8F3428CBD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39537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4F31-5F41-4840-9909-7EC709A04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4980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DF56-F83F-46EE-9F0A-51F5385FB6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41252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7878-833B-4A21-BE6C-204590D8A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267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EAE6-1752-4194-BD1B-D28B6C2EA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6821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2A75-17B1-4ECE-893E-CC723302E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3392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3B52-47C1-4020-A194-E0F28AC63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60856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8959-8591-43E6-8270-E7678541D3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9460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4C69-A9DC-4300-8F60-A46ECB41B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0258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79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CF4C-81B5-4970-84E1-479DFC248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0231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2607-A39A-4C59-9A9D-BE52DDECA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4023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29EA-727A-4B27-9159-9ECC334051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35560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F15D-3124-42F3-B229-D84AE3676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7071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C0E5-3470-453B-B69B-2577C2D95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732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2F2-8AD2-4129-86AC-12EF724B7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5552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16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57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156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7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80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43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517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31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3618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7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3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60350"/>
            <a:ext cx="7772400" cy="1470025"/>
          </a:xfrm>
        </p:spPr>
        <p:txBody>
          <a:bodyPr anchor="b"/>
          <a:lstStyle>
            <a:lvl1pPr algn="r"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12938" y="1751013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fld id="{DA195FBC-6C9A-4E12-B4EE-89FD9045653A}" type="datetimeFigureOut">
              <a:rPr lang="en-GB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mtClean="0"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mtClean="0"/>
            </a:lvl1pPr>
          </a:lstStyle>
          <a:p>
            <a:fld id="{127FE8F0-9DD3-4C5E-9579-B4B6D0B4C7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28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6883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6811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4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7385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88366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51066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11847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3675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69836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65919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5FBC-6C9A-4E12-B4EE-89FD9045653A}" type="datetimeFigureOut">
              <a:rPr lang="en-GB" smtClean="0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FE8F0-9DD3-4C5E-9579-B4B6D0B4C77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05435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44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DA195FBC-6C9A-4E12-B4EE-89FD9045653A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127FE8F0-9DD3-4C5E-9579-B4B6D0B4C7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9642D03D-4980-4BD9-97E6-2CAF15A27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0AB50BA9-6A47-4EAD-AF91-F8F351A5B1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410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4813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4813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4107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itle-Bar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DA195FBC-6C9A-4E12-B4EE-89FD9045653A}" type="datetimeFigureOut">
              <a:rPr lang="en-GB">
                <a:solidFill>
                  <a:srgbClr val="FFFFFF"/>
                </a:solidFill>
              </a:rPr>
              <a:pPr/>
              <a:t>26/03/2020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127FE8F0-9DD3-4C5E-9579-B4B6D0B4C7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976323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296" y="5589240"/>
            <a:ext cx="1800547" cy="10794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МГШМ - 32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Ф</a:t>
            </a:r>
            <a:r>
              <a:rPr lang="uk-UA" sz="16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ізика</a:t>
            </a:r>
            <a:endParaRPr lang="en-GB" sz="1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268760"/>
            <a:ext cx="8712968" cy="338467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i="1" cap="all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Елементарні частинки </a:t>
            </a:r>
            <a:r>
              <a:rPr lang="uk-UA" sz="6000" i="1" cap="all" dirty="0" smtClean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та </a:t>
            </a:r>
            <a:r>
              <a:rPr lang="uk-UA" sz="6000" i="1" cap="all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їх властивості</a:t>
            </a:r>
            <a:endParaRPr lang="en-GB" sz="6000" i="1" cap="all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8844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856984" cy="5328592"/>
          </a:xfrm>
        </p:spPr>
        <p:txBody>
          <a:bodyPr/>
          <a:lstStyle/>
          <a:p>
            <a:pPr algn="l"/>
            <a:r>
              <a:rPr lang="uk-UA" dirty="0">
                <a:latin typeface="Bookman Old Style" panose="02050604050505020204" pitchFamily="18" charset="0"/>
              </a:rPr>
              <a:t>До групи лептонів належать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електрон, мюон</a:t>
            </a:r>
            <a:r>
              <a:rPr lang="uk-UA" i="1" dirty="0">
                <a:latin typeface="Bookman Old Style" panose="02050604050505020204" pitchFamily="18" charset="0"/>
              </a:rPr>
              <a:t>, </a:t>
            </a:r>
            <a:r>
              <a:rPr lang="uk-UA" dirty="0">
                <a:latin typeface="Bookman Old Style" panose="02050604050505020204" pitchFamily="18" charset="0"/>
              </a:rPr>
              <a:t>електронне і </a:t>
            </a:r>
            <a:r>
              <a:rPr lang="uk-UA" dirty="0" err="1">
                <a:latin typeface="Bookman Old Style" panose="02050604050505020204" pitchFamily="18" charset="0"/>
              </a:rPr>
              <a:t>мюонне</a:t>
            </a:r>
            <a:r>
              <a:rPr lang="uk-UA" dirty="0"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нейтрино</a:t>
            </a:r>
            <a:r>
              <a:rPr lang="uk-UA" i="1" dirty="0">
                <a:latin typeface="Bookman Old Style" panose="02050604050505020204" pitchFamily="18" charset="0"/>
              </a:rPr>
              <a:t> </a:t>
            </a:r>
            <a:r>
              <a:rPr lang="uk-UA" dirty="0">
                <a:latin typeface="Bookman Old Style" panose="02050604050505020204" pitchFamily="18" charset="0"/>
              </a:rPr>
              <a:t>і відповідні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античастинки</a:t>
            </a:r>
            <a:r>
              <a:rPr lang="uk-UA" dirty="0">
                <a:latin typeface="Bookman Old Style" panose="02050604050505020204" pitchFamily="18" charset="0"/>
              </a:rPr>
              <a:t>. Усі лептони є </a:t>
            </a:r>
            <a:r>
              <a:rPr lang="uk-UA" dirty="0" err="1">
                <a:latin typeface="Bookman Old Style" panose="02050604050505020204" pitchFamily="18" charset="0"/>
              </a:rPr>
              <a:t>ферміонами</a:t>
            </a:r>
            <a:r>
              <a:rPr lang="uk-UA" dirty="0">
                <a:latin typeface="Bookman Old Style" panose="02050604050505020204" pitchFamily="18" charset="0"/>
              </a:rPr>
              <a:t>, тому що їхній спін дорівнює 1/2. Вони не беруть участі в сильних (ядерних) взаємодіях.</a:t>
            </a:r>
            <a:endParaRPr lang="en-GB" dirty="0">
              <a:latin typeface="Bookman Old Style" panose="02050604050505020204" pitchFamily="18" charset="0"/>
            </a:endParaRPr>
          </a:p>
          <a:p>
            <a:pPr algn="l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Мюони</a:t>
            </a:r>
            <a:r>
              <a:rPr lang="uk-UA" dirty="0">
                <a:latin typeface="Bookman Old Style" panose="02050604050505020204" pitchFamily="18" charset="0"/>
              </a:rPr>
              <a:t> належать до нестабільних частинок, час їхнього життя складає 2,2·10 </a:t>
            </a:r>
            <a:r>
              <a:rPr lang="uk-UA" baseline="30000" dirty="0">
                <a:latin typeface="Bookman Old Style" panose="02050604050505020204" pitchFamily="18" charset="0"/>
              </a:rPr>
              <a:t>-6</a:t>
            </a:r>
            <a:r>
              <a:rPr lang="uk-UA" dirty="0">
                <a:latin typeface="Bookman Old Style" panose="02050604050505020204" pitchFamily="18" charset="0"/>
              </a:rPr>
              <a:t> с Вони зазнають спонтанного розпаду відповідно до наступної схеми: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3528392" cy="1057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6508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Класифікація елементарних частинок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928991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Адрони</a:t>
            </a:r>
            <a:r>
              <a:rPr lang="uk-UA" sz="3200" dirty="0">
                <a:latin typeface="Bookman Old Style" panose="02050604050505020204" pitchFamily="18" charset="0"/>
              </a:rPr>
              <a:t>, на відміну від лептонів, можуть брати участь у сильній ядерній взаємодії. До цієї групи належать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нуклони</a:t>
            </a:r>
            <a:r>
              <a:rPr lang="uk-UA" sz="3200" i="1" dirty="0">
                <a:latin typeface="Bookman Old Style" panose="02050604050505020204" pitchFamily="18" charset="0"/>
              </a:rPr>
              <a:t> </a:t>
            </a:r>
            <a:r>
              <a:rPr lang="uk-UA" sz="3200" dirty="0">
                <a:latin typeface="Bookman Old Style" panose="02050604050505020204" pitchFamily="18" charset="0"/>
              </a:rPr>
              <a:t>(протон і нейтрон),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мезони</a:t>
            </a:r>
            <a:r>
              <a:rPr lang="uk-UA" sz="3200" i="1" dirty="0">
                <a:latin typeface="Bookman Old Style" panose="02050604050505020204" pitchFamily="18" charset="0"/>
              </a:rPr>
              <a:t> </a:t>
            </a:r>
            <a:r>
              <a:rPr lang="uk-UA" sz="3200" dirty="0">
                <a:latin typeface="Bookman Old Style" panose="02050604050505020204" pitchFamily="18" charset="0"/>
              </a:rPr>
              <a:t>(група частинок j масою меншою, ніж маса протона) і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гіперони</a:t>
            </a:r>
            <a:r>
              <a:rPr lang="uk-UA" sz="3200" i="1" dirty="0">
                <a:latin typeface="Bookman Old Style" panose="02050604050505020204" pitchFamily="18" charset="0"/>
              </a:rPr>
              <a:t> </a:t>
            </a:r>
            <a:r>
              <a:rPr lang="uk-UA" sz="3200" dirty="0">
                <a:latin typeface="Bookman Old Style" panose="02050604050505020204" pitchFamily="18" charset="0"/>
              </a:rPr>
              <a:t>(група частинок із масою більшою, ніж маса протона</a:t>
            </a:r>
            <a:r>
              <a:rPr lang="uk-UA" sz="3200" dirty="0" smtClean="0">
                <a:latin typeface="Bookman Old Style" panose="02050604050505020204" pitchFamily="18" charset="0"/>
              </a:rPr>
              <a:t>).</a:t>
            </a:r>
          </a:p>
          <a:p>
            <a:pPr marL="0" indent="0" algn="l">
              <a:buNone/>
            </a:pPr>
            <a:r>
              <a:rPr lang="uk-UA" sz="3200" dirty="0">
                <a:latin typeface="Bookman Old Style" panose="02050604050505020204" pitchFamily="18" charset="0"/>
              </a:rPr>
              <a:t>Мезони бувають двох типів:</a:t>
            </a:r>
            <a:endParaRPr lang="en-GB" sz="3200" dirty="0">
              <a:latin typeface="Bookman Old Style" panose="02050604050505020204" pitchFamily="18" charset="0"/>
            </a:endParaRPr>
          </a:p>
          <a:p>
            <a:pPr algn="l"/>
            <a:r>
              <a:rPr lang="uk-UA" sz="32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π-мезони</a:t>
            </a:r>
            <a:r>
              <a:rPr lang="uk-UA" sz="3200" dirty="0">
                <a:latin typeface="Bookman Old Style" panose="02050604050505020204" pitchFamily="18" charset="0"/>
              </a:rPr>
              <a:t> (</a:t>
            </a:r>
            <a:r>
              <a:rPr lang="uk-UA" sz="3200" dirty="0" err="1">
                <a:latin typeface="Bookman Old Style" panose="02050604050505020204" pitchFamily="18" charset="0"/>
              </a:rPr>
              <a:t>піони</a:t>
            </a:r>
            <a:r>
              <a:rPr lang="uk-UA" sz="3200" dirty="0">
                <a:latin typeface="Bookman Old Style" panose="02050604050505020204" pitchFamily="18" charset="0"/>
              </a:rPr>
              <a:t>);</a:t>
            </a:r>
            <a:endParaRPr lang="en-GB" sz="3200" dirty="0">
              <a:latin typeface="Bookman Old Style" panose="02050604050505020204" pitchFamily="18" charset="0"/>
            </a:endParaRPr>
          </a:p>
          <a:p>
            <a:pPr algn="l"/>
            <a:r>
              <a:rPr lang="uk-UA" sz="32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К-мезони</a:t>
            </a:r>
            <a:r>
              <a:rPr lang="uk-UA" sz="3200" dirty="0">
                <a:latin typeface="Bookman Old Style" panose="02050604050505020204" pitchFamily="18" charset="0"/>
              </a:rPr>
              <a:t> (</a:t>
            </a:r>
            <a:r>
              <a:rPr lang="uk-UA" sz="3200" dirty="0" err="1">
                <a:latin typeface="Bookman Old Style" panose="02050604050505020204" pitchFamily="18" charset="0"/>
              </a:rPr>
              <a:t>каони</a:t>
            </a:r>
            <a:r>
              <a:rPr lang="uk-UA" sz="3200" dirty="0">
                <a:latin typeface="Bookman Old Style" panose="02050604050505020204" pitchFamily="18" charset="0"/>
              </a:rPr>
              <a:t>).</a:t>
            </a:r>
            <a:endParaRPr lang="en-GB" sz="3200" dirty="0">
              <a:latin typeface="Bookman Old Style" panose="02050604050505020204" pitchFamily="18" charset="0"/>
            </a:endParaRPr>
          </a:p>
          <a:p>
            <a:endParaRPr lang="en-GB" sz="32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6508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Класифікація елементарних частинок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412776"/>
                <a:ext cx="8856984" cy="532859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uk-UA" dirty="0" smtClean="0">
                    <a:latin typeface="Bookman Old Style" panose="02050604050505020204" pitchFamily="18" charset="0"/>
                  </a:rPr>
                  <a:t>Квантова теорія передбачала існування античастинок задовго до експериментального доказу цього факту. Наявність у кожної елементарної частинки античастинки підтверджується принципом зарядового спряження. Справді, кожній частинці, m винятком фотона і </a:t>
                </a:r>
                <a:r>
                  <a:rPr lang="uk-UA" dirty="0" err="1">
                    <a:latin typeface="Bookman Old Style" panose="02050604050505020204" pitchFamily="18" charset="0"/>
                  </a:rPr>
                  <a:t>π°-мезо</a:t>
                </a:r>
                <a:r>
                  <a:rPr lang="uk-UA" dirty="0">
                    <a:latin typeface="Bookman Old Style" panose="02050604050505020204" pitchFamily="18" charset="0"/>
                  </a:rPr>
                  <a:t>на, відповідає античастинка.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algn="l"/>
                <a:r>
                  <a:rPr lang="uk-UA" dirty="0">
                    <a:latin typeface="Bookman Old Style" panose="02050604050505020204" pitchFamily="18" charset="0"/>
                  </a:rPr>
                  <a:t>Процес зіткнення частинки з античастинкою, у результаті чого виникають інші елементарні частинки або фотони, одержав назву </a:t>
                </a:r>
                <a:r>
                  <a:rPr lang="uk-UA" b="1" i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анігіляція.</a:t>
                </a:r>
                <a:r>
                  <a:rPr lang="uk-UA" i="1" dirty="0"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Першим прикладом анігіляції у фізиці стала взаємодія електрона й позитрона з утворенням двох у-квантів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GB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  <m:e>
                          <m:r>
                            <a:rPr lang="en-US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  <m:r>
                            <a:rPr lang="en-US" sz="3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  <m:e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sz="35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</m:e>
                          </m:sPre>
                        </m:e>
                      </m:sPre>
                      <m:r>
                        <a:rPr lang="ru-RU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35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GB" sz="3500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412776"/>
                <a:ext cx="8856984" cy="5328592"/>
              </a:xfrm>
              <a:blipFill rotWithShape="1">
                <a:blip r:embed="rId2"/>
                <a:stretch>
                  <a:fillRect l="-688" t="-572" r="-144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6508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Античастинки</a:t>
            </a:r>
            <a:endParaRPr lang="en-GB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7504" y="1124744"/>
                <a:ext cx="8928992" cy="5616624"/>
              </a:xfrm>
            </p:spPr>
            <p:txBody>
              <a:bodyPr/>
              <a:lstStyle/>
              <a:p>
                <a:r>
                  <a:rPr lang="uk-UA" dirty="0" smtClean="0">
                    <a:latin typeface="Bookman Old Style" panose="02050604050505020204" pitchFamily="18" charset="0"/>
                  </a:rPr>
                  <a:t>Розглянемо схему розпаду мюона: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3600" b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GB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Pre>
                      <m:sPre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</m:sPre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Pre>
                      <m:sPre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sPre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Pre>
                      <m:sPre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PrePr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sPre>
                  </m:oMath>
                </a14:m>
                <a:endParaRPr lang="en-GB" sz="3600" b="1" dirty="0" smtClean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На підставі цієї схеми можна зробити висновок, що мюон складається з трьох елементарних частинок, але це твердження не буде правильним. Досить узяти до уваги той факт, що для деяких частинок існує кілька схем розпаду.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Розпад частинки </a:t>
                </a:r>
                <a:r>
                  <a:rPr lang="uk-UA" dirty="0">
                    <a:latin typeface="Bookman Old Style" panose="02050604050505020204" pitchFamily="18" charset="0"/>
                  </a:rPr>
                  <a:t>— перетворення її на деяку сукупність нових частинок, породжених у результаті її знищення.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Bookman Old Style" panose="0205060405050502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928992" cy="5616624"/>
              </a:xfrm>
              <a:blipFill rotWithShape="1">
                <a:blip r:embed="rId2"/>
                <a:stretch>
                  <a:fillRect t="-1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Перетворення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елементарних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частинок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856984" cy="5472608"/>
          </a:xfrm>
        </p:spPr>
        <p:txBody>
          <a:bodyPr/>
          <a:lstStyle/>
          <a:p>
            <a:pPr algn="l"/>
            <a:r>
              <a:rPr lang="uk-UA" sz="2700" dirty="0">
                <a:solidFill>
                  <a:srgbClr val="FFFF00"/>
                </a:solidFill>
                <a:latin typeface="Bookman Old Style" panose="02050604050505020204" pitchFamily="18" charset="0"/>
              </a:rPr>
              <a:t>Взаємні перетворення елементарних частинок мають свої закономірності, що перегукуються із законами класичної фізики. Так, дуже важливим є той факт, що для елементарних частинок також можуть бути застосовані закони збереження їхніх фундаментальних характеристик. Наприклад, для елементарних частинок виконується закон збереження електричного заряду: при будь-якому взаємному перетворенні частинок алгебраїчні суми електричних зарядів вихідних і кінцевих частинок рівні. Це дозволяє відразу виключити з аналізу ті схеми, де ця умова не виконується.</a:t>
            </a:r>
            <a:endParaRPr lang="en-GB" sz="27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endParaRPr lang="en-GB" sz="27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Перетворення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елементарних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частинок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484784"/>
                <a:ext cx="8784976" cy="5256584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latin typeface="Bookman Old Style" panose="02050604050505020204" pitchFamily="18" charset="0"/>
                  </a:rPr>
                  <a:t>Але як іде справа у світі мікрооб'єктів з описом їхнього руху і стану? Відомо, що в класичній механіці на це питання відповідають закони збереження енергії (1), імпульсу (2) і моменту імпульсу (3):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i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AU=Q-A, </a:t>
                </a:r>
                <a:r>
                  <a:rPr lang="uk-UA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(1)</a:t>
                </a:r>
                <a:endParaRPr lang="en-GB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де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AU </a:t>
                </a:r>
                <a:r>
                  <a:rPr lang="uk-UA" i="1" dirty="0">
                    <a:latin typeface="Bookman Old Style" panose="02050604050505020204" pitchFamily="18" charset="0"/>
                  </a:rPr>
                  <a:t>— </a:t>
                </a:r>
                <a:r>
                  <a:rPr lang="uk-UA" dirty="0">
                    <a:latin typeface="Bookman Old Style" panose="02050604050505020204" pitchFamily="18" charset="0"/>
                  </a:rPr>
                  <a:t>зміна внутрішньої енергії системи;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uk-UA" i="1" dirty="0"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теплота, що надається системі;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А</a:t>
                </a:r>
                <a:r>
                  <a:rPr lang="uk-UA" i="1" dirty="0"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робота, здійснена системою над зовнішніми тілами</a:t>
                </a:r>
                <a:r>
                  <a:rPr lang="uk-UA" dirty="0" smtClean="0">
                    <a:latin typeface="Bookman Old Style" panose="02050604050505020204" pitchFamily="18" charset="0"/>
                  </a:rPr>
                  <a:t>.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 smtClean="0">
                  <a:latin typeface="Bookman Old Style" panose="02050604050505020204" pitchFamily="18" charset="0"/>
                </a:endParaRPr>
              </a:p>
              <a:p>
                <a:r>
                  <a:rPr lang="uk-UA" dirty="0" smtClean="0">
                    <a:latin typeface="Bookman Old Style" panose="02050604050505020204" pitchFamily="18" charset="0"/>
                  </a:rPr>
                  <a:t>де </a:t>
                </a:r>
                <a:r>
                  <a:rPr lang="uk-UA" b="1" i="1" dirty="0" smtClean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т</a:t>
                </a:r>
                <a:r>
                  <a:rPr lang="en-US" b="1" i="1" baseline="-25000" dirty="0" err="1" smtClean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1</a:t>
                </a:r>
                <a:r>
                  <a:rPr lang="uk-UA" b="1" i="1" dirty="0" smtClean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т</a:t>
                </a:r>
                <a:r>
                  <a:rPr lang="uk-UA" b="1" i="1" baseline="-25000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2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маса тіл 1 і 2;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b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V</a:t>
                </a:r>
                <a:r>
                  <a:rPr lang="uk-UA" b="1" baseline="-25000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1</a:t>
                </a:r>
                <a:r>
                  <a:rPr lang="uk-UA" b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, V</a:t>
                </a:r>
                <a:r>
                  <a:rPr lang="uk-UA" b="1" i="1" baseline="-25000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2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uk-UA" dirty="0">
                    <a:latin typeface="Bookman Old Style" panose="02050604050505020204" pitchFamily="18" charset="0"/>
                  </a:rPr>
                  <a:t>— швидкість тіл 1 і 2.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i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L — </a:t>
                </a:r>
                <a:r>
                  <a:rPr lang="uk-UA" b="1" dirty="0" err="1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const</a:t>
                </a:r>
                <a:r>
                  <a:rPr lang="uk-UA" dirty="0">
                    <a:latin typeface="Bookman Old Style" panose="02050604050505020204" pitchFamily="18" charset="0"/>
                  </a:rPr>
                  <a:t>, (3)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r>
                  <a:rPr lang="uk-UA" dirty="0">
                    <a:latin typeface="Bookman Old Style" panose="02050604050505020204" pitchFamily="18" charset="0"/>
                  </a:rPr>
                  <a:t>де </a:t>
                </a:r>
                <a:r>
                  <a:rPr lang="uk-UA" b="1" i="1" dirty="0">
                    <a:solidFill>
                      <a:srgbClr val="00B050"/>
                    </a:solidFill>
                    <a:latin typeface="Bookman Old Style" panose="02050604050505020204" pitchFamily="18" charset="0"/>
                  </a:rPr>
                  <a:t>L</a:t>
                </a:r>
                <a:r>
                  <a:rPr lang="uk-UA" i="1" dirty="0">
                    <a:latin typeface="Bookman Old Style" panose="02050604050505020204" pitchFamily="18" charset="0"/>
                  </a:rPr>
                  <a:t> — </a:t>
                </a:r>
                <a:r>
                  <a:rPr lang="uk-UA" dirty="0">
                    <a:latin typeface="Bookman Old Style" panose="02050604050505020204" pitchFamily="18" charset="0"/>
                  </a:rPr>
                  <a:t>момент імпульсу замкненої системи.</a:t>
                </a:r>
                <a:endParaRPr lang="en-GB" dirty="0">
                  <a:latin typeface="Bookman Old Style" panose="0205060405050502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484784"/>
                <a:ext cx="8784976" cy="5256584"/>
              </a:xfrm>
              <a:blipFill rotWithShape="1">
                <a:blip r:embed="rId2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 anchor="ctr"/>
          <a:lstStyle/>
          <a:p>
            <a:pPr algn="l"/>
            <a:r>
              <a:rPr lang="uk-UA" sz="4000" dirty="0">
                <a:solidFill>
                  <a:srgbClr val="FFFF00"/>
                </a:solidFill>
                <a:latin typeface="Bookman Old Style" panose="02050604050505020204" pitchFamily="18" charset="0"/>
              </a:rPr>
              <a:t>У мікросвіті здійснюються чотири типи фундаментальних взаємодій. З них тільки дві (гравітаційна і електромагнітна) відповідають процесам макросвіту.</a:t>
            </a:r>
            <a:endParaRPr lang="en-GB" sz="40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508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Взаємодії елементарних 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частинок</a:t>
            </a:r>
            <a:endParaRPr lang="en-GB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332183"/>
            <a:ext cx="9144000" cy="685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28936" y="0"/>
            <a:ext cx="766908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Гравітаційна взаємодія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дож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3214710" cy="2787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ритя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4337010" cy="288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39952" y="1628800"/>
            <a:ext cx="391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Сила тяжіння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006329"/>
            <a:ext cx="3546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4F81BD">
                    <a:lumMod val="50000"/>
                  </a:srgbClr>
                </a:solidFill>
                <a:latin typeface="Georgia" pitchFamily="18" charset="0"/>
              </a:rPr>
              <a:t>  </a:t>
            </a:r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Сила </a:t>
            </a:r>
          </a:p>
          <a:p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всесвітнього</a:t>
            </a:r>
          </a:p>
          <a:p>
            <a:r>
              <a:rPr lang="uk-UA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тяжіння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1740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Електромагнітна взаємодія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маг.jpg"/>
          <p:cNvPicPr>
            <a:picLocks noChangeAspect="1"/>
          </p:cNvPicPr>
          <p:nvPr/>
        </p:nvPicPr>
        <p:blipFill>
          <a:blip r:embed="rId3" cstate="print"/>
          <a:srcRect l="61583"/>
          <a:stretch>
            <a:fillRect/>
          </a:stretch>
        </p:blipFill>
        <p:spPr>
          <a:xfrm>
            <a:off x="683568" y="1470082"/>
            <a:ext cx="1876429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магнит.jpg"/>
          <p:cNvPicPr>
            <a:picLocks noChangeAspect="1"/>
          </p:cNvPicPr>
          <p:nvPr/>
        </p:nvPicPr>
        <p:blipFill>
          <a:blip r:embed="rId4" cstate="print"/>
          <a:srcRect r="44141" b="38281"/>
          <a:stretch>
            <a:fillRect/>
          </a:stretch>
        </p:blipFill>
        <p:spPr>
          <a:xfrm>
            <a:off x="5935791" y="1460544"/>
            <a:ext cx="200501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магн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219191"/>
            <a:ext cx="2338390" cy="234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тела2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661" y="3749388"/>
            <a:ext cx="520046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elektrizaciya-tel.png"/>
          <p:cNvPicPr>
            <a:picLocks noChangeAspect="1"/>
          </p:cNvPicPr>
          <p:nvPr/>
        </p:nvPicPr>
        <p:blipFill>
          <a:blip r:embed="rId7" cstate="print"/>
          <a:srcRect r="50000"/>
          <a:stretch>
            <a:fillRect/>
          </a:stretch>
        </p:blipFill>
        <p:spPr>
          <a:xfrm>
            <a:off x="5959940" y="3643314"/>
            <a:ext cx="2517324" cy="264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5583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652295" y="428604"/>
            <a:ext cx="571182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Слабка взаємодія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286124"/>
            <a:ext cx="59987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Сильна  взаємодія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218" name="AutoShape 2" descr="data:image/jpeg;base64,/9j/4AAQSkZJRgABAQAAAQABAAD/2wCEAAkGBhMSERUUExQUFRQUGBcYFRgYFBYXFxUXFBQVHRYVFxcXHCYfFxwkGhUVIC8gJCcpLCwsFR4xNTAqNSYrLCkBCQoKDgwOGg8PGi8lHyQvLCwqKjAsLDU1NS01LCosMiosLS0sLCo1LSwsLCwsLSwpLCosKSwsLCwsLCkpLCwsLP/AABEIAJUAoAMBIgACEQEDEQH/xAAcAAABBQEBAQAAAAAAAAAAAAAFAQIEBgcAAwj/xAA9EAACAQMBBQUGBAMHBQAAAAABAgMABBEhBQYSMUETIlFhgQcyQnGRoRRisfAzUoIjU3KSssHRFSRDY+H/xAAbAQABBQEBAAAAAAAAAAAAAAAFAAEDBAYCB//EADARAAEDAgQDBgYDAQAAAAAAAAEAAgMEEQUSITEGQVETIjJhcbEUgZGhwfAVI9Hh/9oADAMBAAIRAxEAPwDbq4V2a7NOo0086dmm5pCadMnGkFM4qFX29lpCcSXESnw4xn6CuXODdynAui9NJoVY72Wk5xFcRO3gHGfoarO2t45bqRorVzHAhKyzKe9Iw5xxHoB1b6V3F/abMUM0rYG5nq17T3ht7f8AjSomeQJ7x/pGtC19otl/eN8+ykx9cUDsNmRxDCIB4nmx8yx1PrU0Vd+FHMoMcVN+63T99VaNm7cguBmKVH8gwJ9V5ipnFVBvtjRTDvoM9GHddT4qw1BFStg7xPDL+Gu3U5VmgmJC8apjKSdOMDXPWoZICwXCvU1c2Y5SLFXXNcGqhbV9rlpGSsIe4YcyvdT0dufpQxPbHITn8Hp5Ta/6aHuqGNNro9Hh1VK3M2M29FqINJVL2F7U7S4YRvxQSEgBZBoSegcaE1cg1SMka/ZVZInxOyvFj5p+KQim5peKpFGnUmaTNIaSS9M0lKRTcUkk1xk1D2xtaK2iaWZuFF5+JPRVHUnkBUt6x72rbxB7xYOMCO2AJGp45ZB0Uc+Fcf5qZ1wNBqrFLB20oYTYcz0CG7yb63N2x7zRRZ7sSMRp0MjDVj5chVfW3GdABnyqTHA7jiS2uXB6iPh9e9SyOI/4iSwnlmWMhf8AMNKoSUlQe85pW8o63Cqe0UL23+WvqUPubQtwxqo45HWNCByLHU58hWtbO2esMaRL7qKFHngc/Ws5jukgvLV5SqpmRuLmv8PTHnroRR259o4/8MDOOjOeAeg1NX6GSOniJebElYrienqsSrmxU7C5rWjYaXPmryiV6pDWdx+0uYEcVurD8smD9xVp2Dv5a3GVJMUgGSsnd06lTyYfKrTa6J+xWdmwKspW3mjIHVHhEKBb1C1aJo53jHEG4ASOINw6Mo5g+dR22jNetmNmgtehAxLPjmwJ/hp4Y1Ne9psOGM92Ncn4iOJj82bJNXGgkaoO+Rsbu7uFldpexuqgyIsgABDHHeGnXxoo8BwCV1xoQcitIl2VG4w0cbDqCinP2oHebixBSbYmB+g1eI+RjbQDzXBobNhjTcsOq9DoeN/CyojsBzCpi2wIwwyD48tKt25G+MlrcCG4kdreUhY2di3YydBk68B5eRoCqEl0YBJIzwyJzAPRlJ5qw1BqPLacQwevI+B6H64oNZ0L8p3C2E7YMTp8zdbi7T++y+g80hNUDcHf2WZI0vAqu5ZY5RokrIcGMjkr6Z8DV8H0otyXm50JHTRPBp1MU9KdmkkvbNIaQNTHlAGToBqfkOdJJA9594TBwxRAPcSAlQT3Y1GhlfyB0A6nSqnY7CjSRpWAknkOZJWA4mJ54/lHkK7ZN21wXuX96diR4CNCRGoHQY1+ZNF4gKJwxiNt+azNbUvmkLGnujRM7PWoG27qKC3eSXVANVxnjJ0CYPMknFGUjrPfaPe8U8cAzwxr2jDpxtoufHABPrXE8/ZMLlbwrDDW1LIBpc6ny5qmLbrxs/CF4iSqA5WPPwrUkJ4V6dnroMVJghFZF8jnm7l75BBHSxiOMWAXgI20/wCaZcWauCrjI8fA+RoosHTFO/D1yDZcve1wyuFwUT3O3iYSR2suvEMQya5PCD3HHjjkavixZrJbgMuJE0aIiRT5pqR8iMj1rWtmXHaxpJjh41Vsc8cQBxnrWjoKkyR2duF5BxJg8dJVZ4hZj9befNeixV0kFTEj0rnjq9nWe+H0VH322XhBcoMvD74/niJwwPmvvD1qvlOo5dD4+Bq/7fgJt5hkAmN+fL3TWbLdf2EXCMvIEWNRrl2AAA/fIUJxJmZzS3c6ey2/CtU6OKSN57rdfe6sW59is9gY5M8PayhT8Xv5Dg9CGJxV63U200qvDLgy25CMcn+0Ur3JdeRYc/MUO2RscW8EcQ+Aa682OrknzYmk2M/BtGRNCJ4FI6cJgY5z45D1fc3+seSzTJM1S8jZxJ+6uAel7WmUqNVVX1JJ0odtjP4abh59lJj58DYohUTaV7HFE7ykLGqkuT4df1p72StdUTd4KLaDhOR2a+WdNfvXpcb02kRCvPGG8AeIjHiFzWaXG0JWiEPGywKWCKO6zIWJUSEa6DpUSKALoFA6jAxUdRigbpGERw7gmaUdpUPy35bn5rWbPfOyc4W5jJPIHK/6gKou++P+oucghooiMHOmo/UfegMkAOmMjwIzUN7bgkV9QvutkkhR05+6M1QfWunaWELS0XDv8ZUtqGPzNGhv0Ol0WjQc6IWy8qgWxGcaUSt2obdamZTre2z60s9uak21wBiku5ga5uhWd2ZBryPCsBj3W+XunrWi7rg/hLcMCCIkzkY+EdKyvbm0FUpGeIiRhxhRkiMHvY+eMetWVvaiBjgtXIGgy6qRjkMUaoZWRMJebX2WY4hgnrJGRwRl2W9yB1totMgIFdIRVC2d7UYmYCWKSL82OJfUry+lWCTey2ERl7eMxrzIYE56LwjUk+FEWTMfsVkp6WeDuyMI+SHe0HbKwWUpz35B2ca9WZ9CMeQyazvdzb5t2EjW/G6qFiBYKsS4wSOZLHqafvBt1r2btGBVFyIV6qOrN+Y/blUHhzQyqrbu7nJbnBOHAKYuqSQX6kDpyurivtOlzrbKR1xLr9xii26O+NvNeu0n9k7IkUIkGOLvFnw3LJOBjqAKzyNNf/lehiDKVP15H556fOoGVsmxKuT8LUfihuHetwvoVTTwPKs/9nG9jPm1uXBkTHYu2jSpj3cn3nX64rQhmiTH523WMnp3wPMbxqE8P1rI/anvG0lx+FQ4jh4Wkx8cpGVB8lHTxPlWumsA3onEl9dSZBzMyjHhHhf1FRVJtGbIpgMLZawZhcAE/RDgmalRwa15oMkaUThgyB/xQZeiyS5VFW19cV42to87NHAvGeUjtpEmnJj8TflFE3sHnkWCMlS3ekcf+OPrw/mYjhHqelXbZ2zUhjEcaBFXkB9yfE+JozQUIk/sftyWA4i4ndSH4en8fM9P+rN7nYUtkFEuHh6TqDhCfhddcDPI17QtnHCQwPIg5/StO7HoR9RoagXe6lq/OFAddUHZtrz1TBq5UYbFIbt0QfDeL54oxHUNzW57KnBj1B+lC9o7dUHhTDyeAOi/4iP0q8S7lWcaM7I7KqliHlkZcKCeRbFZfsyzXhBChQxL48FY5UegoVUULadty661eEYv/KylsbC0NFyT7BOihYksx4nPvHp5AeAFeyKKkxQgcv2K9ktMnNDnG+q17MkTbBRETn+8VDu9nj3099dR4Njpjxx1o8LQfKvKWz6ina/LqFHIY5hld+nqhdthwCOv7IqdDbiocQ4Z2H868QxpqND60ct4+VM+wOiYTHLruNCmR2w8Kc1v4UTgs8+QpJbfGaYFVO31QOf+yKSjnFJG4wcEcLjOD5ivoJGyARyOvoRmsE2ocRsfI6fMaVueyoOCCFBnCxoOZPJB1NFaM90rJ8RAGRjudvypmKxTffZSw7QnVQAkgWYAdOPIfH9QJ9a2wGqzvtuoLyMMmlzED2RJwpzzjfxU/Y61bkZnaWoPhtWKWobIdtishhTPl4UVthyoNZ3ysSBkMhKupOqsDgjz1B1opbz6j5UDe0tNivRHPbKzOw3BRbcuLLXUh14peAa8liUAfcmrdHFVR3FmwLiPqsxfnriRQQfXBq5wmtdTEdgy3QLwzFGu+Pmz75ivQL6169hTolqSFzTudZdxRghV/eiA/g7gLqeykx/lNZFCuVTHVV/QVut3AGUqeTAg/IjFYvcbOaCR4WHegbAONGib+G/npofMULxFhewOHJbrhCdkM0kR3da3yun2yHPjRC2tsnWoluPOiVs+DQArczOK9UsqjSQ+FFUk0+XhQ+5bXTrXAVSN7r6qt3i/9xEOuH/2oxbChstlIWNyIna3wYw6jiIIPefg5lM5GR4VJsrgPqjK48jqPIg6j1q5LTSNa0lp2TQVsE5e1jxe+ov6D8KwQSivK4kFD1usc8KB4nH1qDLtvjJWEdo3LPwKPEt1+QqqGElMWhpvdFdnbIa8njgTOCVeVv7uJWyWJ6EkYHzrbU5VQ/ZGh/CTFsdp27hmAxxBQOEHyAOBV8QUdgjDGALEYnUmec35aBPxXk4ODjnrj540r1IphTzqwhi+aF2eHAJyrhnBZSQchzn71Ot0uBoHRgOXGpBx81otvLsdra8ljYBeJ3mixqGjkYnTzBzkVDjfAJ8ATn0PP6UInBa8gr0qlMc1M2RvTW3kn7u3s8U09yyI0K8MUpTi4u6cl1HxBc4PkdOVafazBgCMEEA5zzBGQar+6lgq2cKFdHTiYHqZcsc/PNOtdlT2rf8AbjtYCc9kz4aM/wDqZtOHnoTWnhjEcYaOi8Vrak1dTJKd7n6f6rVDJUhZaq772RR6SrNEfB4nPPlquQfQ1Hn9oVohwGdmxkKsb5x46jQedcyWaLnZSwNlcQ1rSSfJW+aTSsd3z2kLm7EludIlMfGR3ZsMc48VByM+OcV77b3xmu8oMwwnQqDmSQeDOPdHiBQuLQjAwAMDwGBQaqrWkZGbcyt/gGATMkFTUgtt4Rz9T/iZabWUnhbKOOjcifI8jReOQ/vlQ38GrjDAMPP96VHOxlB7rSL/AIXOKFkNOq2TmyDTQ/b8FWAXYUZJC455OB96Wz2RLfY4OJLfI45CCpkXqkQ566gty10oJsOOCC8jedTJEe53zx9m7EcD4PTOnlmtqSPNFaGmicM5NyFhsfxWpppDTsbluN+o8lBtbBY1VEAVVACgcgANAKFbS3MtJm4nhQsfiXKt88qRVn7LSvF4sUbD7rB5XMOZpN1lT7nQwzvE6mTCiSN2YniRjjBBPvKdPPSvaaBEGAAoGpxgAAc+VG99ISlxbyD4w8TAa5+JT8hg5NDNkbJa+uREuTChBuXHIAHIjB8W645Cs/VQk1OVux1XouD19qASyHUXHrbZaB7NtntHs+MkYMzPKc88SN3c+HdAq1AV0SgAADAGgHQAchTjV4Cwss5I8vcXHmlxSUhOlNOgFJRqsb97pm8jRoyFnh4jHn3XDDvRsegOOfQ1lG0LJ1R4pEaKRkI7Nxwseeqk6OPMGt9ZckVG2psaG4TgmjV18COXmp5qflXEkTX7orQ4nJSgs3aeSou7swe2hYcuzUfIqMMPqDRyMeNA7DZwsbh7TlF/EtixOqsTxx5OhKn1wRR+MaUWDszQVhHxdlM5vn9lIj1GlZLvzk7RmLd0osaoPylc59SftWtQ1lu/EDf9Qk4uTpGyHGAVVSCB44NDq0ExFbLhZzRXNv0PsgEcOTU6CHQV5Rx9R1ojbxaDlWbOi9TlksnRW2K57XFFbW3FNuoq4zod25LrKr7XtsxP3ckDI88HP+1bNsy4WSNHU5V1UgjkQVFZHtgHsyo96QiNfIyHhz6ZJrWrGBYkSNdFRQox04QB/tR7DQcrisVxZI0yxdbH6IiFrwkSncdQto7SSJOJs8wABqWY+6qjqSaJgWWPe64sEA2rsD8bfxQs7okUTSvwHU8bBQufhyBzq8bL2PFbxiOFAiDkAPuTzJ8zUPdvY7RB5JcGecgvjkij3IgeoUE5PUk0aqs92YorECyMMSAUtJTq4XaTFcKUCuxSTWTWHKnV1JmkkoW19jxXMTRSrxK3oVI5Mp+FgetU94bqz0mRriEaCaMZcDp2sfPP5hmr7mkqRjy3ZRywslFnhUVN67X++QHwbKn1BGlV3fe5W8jjNrxzTQMWUIjFSpGHUtjAyB9q1eWyjb3kRvMop/UV6JGAMAADwAx+ldumzCxC4p6cQSNkY43BuF8+WrggMuqsNP8Ag+Y5H5VPg5YNaTvP7PY7jMkJEExOWIXKSeUiDT+oa1SL3dO9hOGtmf8ANAQ6nz4Tgj1oNLRu3Z9F6JT43BO0dp3XLre4wPGmT3Gf3+8U622PdNotpOT+ZQgB8yxo/sn2byyNm8cLH1hjOeLyeTw8l+tQMopCe9oo5sRpotQb+irmwt27m9cTwhOztnyglyEuJBnkR8K9G5Zq5fjbtPfsZ85+B43X55yM1cbGxSFFjjUIiDCqOQA6CvfFGoT2TcrVi64trZe0kHp6KlIL+U4S2EIPxTSA4/oTJP1ovsXdcRP2srmecjHGwAVB/LGnJR58zR6lrp0hduq0cMcfhCbw0tcQK4VwpUlOFNzTqSSQUgNdXUkyWm0tdSTpcVwFdXUkk6kFdXUySQilFJXUkkuK4ikrqSdLSZrq6nTJaQmurqSSQ12aWup0kmKRjS11JJ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rcRect r="65061"/>
          <a:stretch>
            <a:fillRect/>
          </a:stretch>
        </p:blipFill>
        <p:spPr>
          <a:xfrm rot="5400000">
            <a:off x="5341453" y="3589381"/>
            <a:ext cx="206149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вант.jpg"/>
          <p:cNvPicPr>
            <a:picLocks noChangeAspect="1"/>
          </p:cNvPicPr>
          <p:nvPr/>
        </p:nvPicPr>
        <p:blipFill>
          <a:blip r:embed="rId4" cstate="print"/>
          <a:srcRect b="22436"/>
          <a:stretch>
            <a:fillRect/>
          </a:stretch>
        </p:blipFill>
        <p:spPr>
          <a:xfrm>
            <a:off x="4716016" y="1288753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квант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309077"/>
            <a:ext cx="2928958" cy="1977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ядр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071942"/>
            <a:ext cx="2880320" cy="2195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92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727" y="32657"/>
            <a:ext cx="8885179" cy="124678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Елементарні частинки </a:t>
            </a:r>
            <a:r>
              <a:rPr lang="uk-UA" dirty="0">
                <a:latin typeface="Bookman Old Style" panose="02050604050505020204" pitchFamily="18" charset="0"/>
              </a:rPr>
              <a:t>— найпростіші частинки в складі атома. Сучасний рівень знань не дозволяє точно встановити їхню структуру. Але властивості багатьох частинок вивчені досить добре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7" y="3140968"/>
            <a:ext cx="4248472" cy="3101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888432" cy="3101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 для самоконтролю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08050"/>
            <a:ext cx="8857108" cy="5833318"/>
          </a:xfrm>
        </p:spPr>
        <p:txBody>
          <a:bodyPr/>
          <a:lstStyle/>
          <a:p>
            <a:r>
              <a:rPr lang="uk-UA" dirty="0" smtClean="0"/>
              <a:t>1. Що називають елементарними частинками?</a:t>
            </a:r>
          </a:p>
          <a:p>
            <a:r>
              <a:rPr lang="uk-UA" dirty="0" smtClean="0"/>
              <a:t>2. Хто запропонував </a:t>
            </a:r>
            <a:r>
              <a:rPr lang="uk-UA" dirty="0" smtClean="0">
                <a:latin typeface="Bookman Old Style" panose="02050604050505020204" pitchFamily="18" charset="0"/>
              </a:rPr>
              <a:t>нову </a:t>
            </a:r>
            <a:r>
              <a:rPr lang="uk-UA" dirty="0">
                <a:latin typeface="Bookman Old Style" panose="02050604050505020204" pitchFamily="18" charset="0"/>
              </a:rPr>
              <a:t>частинку «нейтрино</a:t>
            </a:r>
            <a:r>
              <a:rPr lang="uk-UA" dirty="0" smtClean="0">
                <a:latin typeface="Bookman Old Style" panose="02050604050505020204" pitchFamily="18" charset="0"/>
              </a:rPr>
              <a:t>»?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3. Що таке спін </a:t>
            </a:r>
            <a:r>
              <a:rPr lang="uk-UA" dirty="0">
                <a:latin typeface="Bookman Old Style" panose="02050604050505020204" pitchFamily="18" charset="0"/>
              </a:rPr>
              <a:t>елементарної </a:t>
            </a:r>
            <a:r>
              <a:rPr lang="uk-UA" dirty="0" smtClean="0">
                <a:latin typeface="Bookman Old Style" panose="02050604050505020204" pitchFamily="18" charset="0"/>
              </a:rPr>
              <a:t>частинки?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4. На які частинки поділяється частинка </a:t>
            </a:r>
            <a:r>
              <a:rPr lang="uk-UA" dirty="0">
                <a:latin typeface="Bookman Old Style" panose="02050604050505020204" pitchFamily="18" charset="0"/>
              </a:rPr>
              <a:t>при </a:t>
            </a:r>
            <a:r>
              <a:rPr lang="uk-UA" dirty="0" smtClean="0">
                <a:latin typeface="Bookman Old Style" panose="02050604050505020204" pitchFamily="18" charset="0"/>
              </a:rPr>
              <a:t>розподілі?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5. На які групи поділяються елементарні частинки?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6. Що таке анігіляція?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7. </a:t>
            </a:r>
            <a:r>
              <a:rPr lang="uk-UA" dirty="0">
                <a:latin typeface="Bookman Old Style" panose="02050604050505020204" pitchFamily="18" charset="0"/>
              </a:rPr>
              <a:t>Ч</a:t>
            </a:r>
            <a:r>
              <a:rPr lang="uk-UA" dirty="0" smtClean="0">
                <a:latin typeface="Bookman Old Style" panose="02050604050505020204" pitchFamily="18" charset="0"/>
              </a:rPr>
              <a:t>отири </a:t>
            </a:r>
            <a:r>
              <a:rPr lang="uk-UA" dirty="0">
                <a:latin typeface="Bookman Old Style" panose="02050604050505020204" pitchFamily="18" charset="0"/>
              </a:rPr>
              <a:t>типи фундаментальних взаємодій</a:t>
            </a:r>
            <a:endParaRPr lang="en-GB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60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460" y="404664"/>
            <a:ext cx="4114800" cy="701040"/>
          </a:xfrm>
        </p:spPr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2960" y="1845734"/>
            <a:ext cx="8145706" cy="4023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Підручник: Фізика 11 </a:t>
            </a:r>
            <a:r>
              <a:rPr lang="uk-UA" sz="2000" b="1" u="sng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 Є.В. Коршак , О.І.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яшенко, В.Ф. Савченко:  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Вправа 33 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1833" y="3154193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80749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6552728" cy="29523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latin typeface="Bookman Old Style" panose="02050604050505020204" pitchFamily="18" charset="0"/>
              </a:rPr>
              <a:t>Здавна вчені намагалися знайти найменші «цеглинки» матерії, які б допомогли зрозуміти ієрархічну структуру будови речовини. Спочатку, у давніх греків, це були атоми як неподільні частинки, з яких складаються, всі тіла (Демокрит, </a:t>
            </a:r>
            <a:r>
              <a:rPr lang="uk-UA" dirty="0" err="1" smtClean="0">
                <a:latin typeface="Bookman Old Style" panose="02050604050505020204" pitchFamily="18" charset="0"/>
              </a:rPr>
              <a:t>Епікур</a:t>
            </a:r>
            <a:r>
              <a:rPr lang="uk-UA" dirty="0" smtClean="0">
                <a:latin typeface="Bookman Old Style" panose="02050604050505020204" pitchFamily="18" charset="0"/>
              </a:rPr>
              <a:t>). На початку XIX ст. це поняття було конкретизоване в дослідженнях хіміків і набуло значення найдрібнішої частинки речовини, що визначає її хімічні властивості (Я. </a:t>
            </a:r>
            <a:r>
              <a:rPr lang="uk-UA" dirty="0" err="1" smtClean="0">
                <a:latin typeface="Bookman Old Style" panose="02050604050505020204" pitchFamily="18" charset="0"/>
              </a:rPr>
              <a:t>Берцеліус</a:t>
            </a:r>
            <a:r>
              <a:rPr lang="uk-UA" dirty="0" smtClean="0">
                <a:latin typeface="Bookman Old Style" panose="02050604050505020204" pitchFamily="18" charset="0"/>
              </a:rPr>
              <a:t>, Дж. </a:t>
            </a:r>
            <a:r>
              <a:rPr lang="uk-UA" dirty="0" err="1" smtClean="0">
                <a:latin typeface="Bookman Old Style" panose="02050604050505020204" pitchFamily="18" charset="0"/>
              </a:rPr>
              <a:t>Дальтон</a:t>
            </a:r>
            <a:r>
              <a:rPr lang="uk-UA" dirty="0" smtClean="0">
                <a:latin typeface="Bookman Old Style" panose="02050604050505020204" pitchFamily="18" charset="0"/>
              </a:rPr>
              <a:t>, А. </a:t>
            </a:r>
            <a:r>
              <a:rPr lang="uk-UA" dirty="0" err="1" smtClean="0">
                <a:latin typeface="Bookman Old Style" panose="02050604050505020204" pitchFamily="18" charset="0"/>
              </a:rPr>
              <a:t>Авогадро</a:t>
            </a:r>
            <a:r>
              <a:rPr lang="uk-UA" dirty="0" smtClean="0">
                <a:latin typeface="Bookman Old Style" panose="02050604050505020204" pitchFamily="18" charset="0"/>
              </a:rPr>
              <a:t>).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02" y="692696"/>
            <a:ext cx="2095501" cy="275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03" y="3717032"/>
            <a:ext cx="2095500" cy="3038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3"/>
            <a:ext cx="2088232" cy="2402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3"/>
            <a:ext cx="2016224" cy="241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26" y="4365103"/>
            <a:ext cx="1872208" cy="2390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6494630" cy="6480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Трішки історії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7"/>
            <a:ext cx="6383627" cy="22035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Bookman Old Style" panose="02050604050505020204" pitchFamily="18" charset="0"/>
              </a:rPr>
              <a:t>Далі події розвивалися настільки бурхливо, що це дотепер викликає здивування 1932 рік ввійшов в історію фізики за назвою «рік чудес». Першим з'явилося повідомлення англійського фізика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Дж.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Чедвіка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latin typeface="Bookman Old Style" panose="02050604050505020204" pitchFamily="18" charset="0"/>
              </a:rPr>
              <a:t>про відкриття нейтрона п</a:t>
            </a:r>
            <a:r>
              <a:rPr lang="uk-UA" dirty="0" smtClean="0">
                <a:latin typeface="Bookman Old Style" panose="02050604050505020204" pitchFamily="18" charset="0"/>
              </a:rPr>
              <a:t>отім </a:t>
            </a:r>
            <a:r>
              <a:rPr lang="uk-UA" dirty="0">
                <a:latin typeface="Bookman Old Style" panose="02050604050505020204" pitchFamily="18" charset="0"/>
              </a:rPr>
              <a:t>американцеві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К. Андерсону</a:t>
            </a:r>
            <a:r>
              <a:rPr lang="uk-UA" dirty="0">
                <a:latin typeface="Bookman Old Style" panose="02050604050505020204" pitchFamily="18" charset="0"/>
              </a:rPr>
              <a:t> за допомогою камери Вільсона вдалося знайти в космічному випромінюванні </a:t>
            </a:r>
            <a:r>
              <a:rPr lang="uk-UA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позитрон </a:t>
            </a:r>
            <a:r>
              <a:rPr lang="uk-UA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(є*) </a:t>
            </a:r>
            <a:r>
              <a:rPr lang="uk-UA" dirty="0">
                <a:latin typeface="Bookman Old Style" panose="02050604050505020204" pitchFamily="18" charset="0"/>
              </a:rPr>
              <a:t>— античастинку електрона</a:t>
            </a: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381250" cy="266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1"/>
            <a:ext cx="238125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6282"/>
            <a:ext cx="2952328" cy="286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94" y="3544275"/>
            <a:ext cx="2664296" cy="2937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6273686" cy="64807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Трішки історії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6048672" cy="266429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Bookman Old Style" panose="02050604050505020204" pitchFamily="18" charset="0"/>
              </a:rPr>
              <a:t>Одночасно широко розгорнулися дослідження, покликані визначити властивості цих нових частинок. Було з'ясовано, що вільний нейтрон перетворюється не на дві частинки — протон і електрон, а на три — протон, електрон і якусь нову частинку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uk-UA" i="1" dirty="0">
                <a:latin typeface="Bookman Old Style" panose="02050604050505020204" pitchFamily="18" charset="0"/>
              </a:rPr>
              <a:t>.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Фермі</a:t>
            </a:r>
            <a:r>
              <a:rPr lang="uk-UA" dirty="0">
                <a:latin typeface="Bookman Old Style" panose="02050604050505020204" pitchFamily="18" charset="0"/>
              </a:rPr>
              <a:t> дав їй назву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«нейтрино» (n), </a:t>
            </a:r>
            <a:r>
              <a:rPr lang="uk-UA" dirty="0">
                <a:latin typeface="Bookman Old Style" panose="02050604050505020204" pitchFamily="18" charset="0"/>
              </a:rPr>
              <a:t>а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В. Паулі </a:t>
            </a:r>
            <a:r>
              <a:rPr lang="uk-UA" dirty="0">
                <a:latin typeface="Bookman Old Style" panose="02050604050505020204" pitchFamily="18" charset="0"/>
              </a:rPr>
              <a:t>теоретично обґрунтував її властивості</a:t>
            </a:r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73457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3"/>
            <a:ext cx="273457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5"/>
            <a:ext cx="4752528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24644"/>
            <a:ext cx="5760640" cy="64807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Трішки історії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5" y="-34784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Т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аблиця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елементарних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частинок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556792"/>
            <a:ext cx="5184576" cy="473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99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8928992" cy="5184576"/>
          </a:xfrm>
        </p:spPr>
        <p:txBody>
          <a:bodyPr>
            <a:normAutofit/>
          </a:bodyPr>
          <a:lstStyle/>
          <a:p>
            <a:pPr algn="l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Спін елементарної частинки </a:t>
            </a:r>
            <a:r>
              <a:rPr lang="uk-UA" dirty="0">
                <a:latin typeface="Bookman Old Style" panose="02050604050505020204" pitchFamily="18" charset="0"/>
              </a:rPr>
              <a:t>— квантова величина, яка не має аналога в класичній механіці й електродинаміці. Це власна невід'ємна властивість елементарної частинки, настільки ж фундаментальна, як заряд або маса. її можна пояснити як момент імпульсу елементарної частинки, що не пов'язаний з її рухом і не залежить від зовнішніх умов</a:t>
            </a:r>
            <a:r>
              <a:rPr lang="uk-UA" dirty="0" smtClean="0">
                <a:latin typeface="Bookman Old Style" panose="02050604050505020204" pitchFamily="18" charset="0"/>
              </a:rPr>
              <a:t>.</a:t>
            </a:r>
          </a:p>
          <a:p>
            <a:pPr algn="l"/>
            <a:endParaRPr lang="en-GB" dirty="0">
              <a:latin typeface="Bookman Old Style" panose="02050604050505020204" pitchFamily="18" charset="0"/>
            </a:endParaRPr>
          </a:p>
          <a:p>
            <a:pPr algn="l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Спін мікрооб'єкта</a:t>
            </a:r>
            <a:r>
              <a:rPr lang="uk-UA" dirty="0">
                <a:latin typeface="Bookman Old Style" panose="02050604050505020204" pitchFamily="18" charset="0"/>
              </a:rPr>
              <a:t>, наприклад ядра, складається зі спінів нуклонів і орбітальних моментів імпульсу нуклонів, обумовлених рухом нуклонів усередині ядра.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508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Спін елементарних частинок і мікрооб'єктів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928992" cy="31683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Вивчення спіну елементарних частинок дозволило зробити висновки про їх поведінку серед інших частинок. Спін частинок може бути цілим або дробовим. Це і є підставою для розподілу частинок на бозони і </a:t>
            </a:r>
            <a:r>
              <a:rPr lang="uk-UA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ферміони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  <a:endParaRPr lang="en-GB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Бозони</a:t>
            </a:r>
            <a:r>
              <a:rPr lang="uk-UA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— частинки з цілочисловим або нульовим спіном. Вони описуються симетричними хвильовими функціями і підкоряються статистичному розподілу </a:t>
            </a:r>
            <a:r>
              <a:rPr lang="uk-UA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Бозе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 — Ейнштейна.</a:t>
            </a:r>
            <a:endParaRPr lang="en-GB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uk-UA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Ферміони</a:t>
            </a:r>
            <a:r>
              <a:rPr lang="uk-UA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— загальна назва частинок із </a:t>
            </a:r>
            <a:r>
              <a:rPr lang="uk-UA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нецілочисловим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 спіном. Вони описуються несиметричними хвильовими функціями і підкоряються статистичному розподілу Фермі — Дірака. Складні утворення (ядра атомів), складені з непарного числа </a:t>
            </a:r>
            <a:r>
              <a:rPr lang="uk-UA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фермюнів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, є </a:t>
            </a:r>
            <a:r>
              <a:rPr lang="uk-UA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ферміонами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, тобто мають </a:t>
            </a:r>
            <a:r>
              <a:rPr lang="uk-UA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нецілочисловий</a:t>
            </a:r>
            <a:r>
              <a:rPr lang="uk-UA" dirty="0">
                <a:solidFill>
                  <a:srgbClr val="FFFF00"/>
                </a:solidFill>
                <a:latin typeface="Bookman Old Style" panose="02050604050505020204" pitchFamily="18" charset="0"/>
              </a:rPr>
              <a:t> сумарний спін</a:t>
            </a:r>
            <a:r>
              <a:rPr lang="uk-UA" dirty="0">
                <a:latin typeface="Bookman Old Style" panose="02050604050505020204" pitchFamily="18" charset="0"/>
              </a:rPr>
              <a:t>.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6185"/>
            <a:ext cx="4248471" cy="212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396185"/>
            <a:ext cx="4274075" cy="212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508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Бозони. </a:t>
            </a:r>
            <a:r>
              <a:rPr lang="uk-UA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Ферміони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Bookman Old Style" panose="02050604050505020204" pitchFamily="18" charset="0"/>
              </a:rPr>
              <a:t>Елементарні частинки поєднують у три групи:</a:t>
            </a:r>
            <a:endParaRPr lang="en-GB" dirty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фотони;</a:t>
            </a:r>
            <a:endParaRPr lang="en-GB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лептони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; </a:t>
            </a:r>
            <a:endParaRPr lang="en-GB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адрони.</a:t>
            </a:r>
            <a:endParaRPr lang="en-GB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Bookman Old Style" panose="02050604050505020204" pitchFamily="18" charset="0"/>
              </a:rPr>
              <a:t>Група фотонів містить у собі тільки одну частинку — фотон, який є носієм електромагнітної взаємодії.</a:t>
            </a:r>
            <a:endParaRPr lang="en-GB" dirty="0"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6508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Класифікація елементарних частинок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38125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0" y="4725144"/>
            <a:ext cx="252028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232248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Елементарні частинки та їх властивості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kBlue (NXPowerLite)">
  <a:themeElements>
    <a:clrScheme name="m62-graph-paper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m62-graph-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raph-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arkBlue (NXPowerLite)">
  <a:themeElements>
    <a:clrScheme name="m62-graph-paper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m62-graph-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graph-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raph-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raph-paper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Елементарні частинки та їх властивості</Template>
  <TotalTime>29</TotalTime>
  <Words>1124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Елементарні частинки та їх властивості</vt:lpstr>
      <vt:lpstr>3_Тема Office</vt:lpstr>
      <vt:lpstr>DarkBlue (NXPowerLite)</vt:lpstr>
      <vt:lpstr>1_Default Design</vt:lpstr>
      <vt:lpstr>2_Default Design</vt:lpstr>
      <vt:lpstr>1_It’s not the design of your template</vt:lpstr>
      <vt:lpstr>1_DarkBlue (NXPowerLite)</vt:lpstr>
      <vt:lpstr>BlackTie</vt:lpstr>
      <vt:lpstr>Елементарні частинки та їх властивості</vt:lpstr>
      <vt:lpstr>Презентация PowerPoint</vt:lpstr>
      <vt:lpstr>Трішки історії </vt:lpstr>
      <vt:lpstr>Трішки історії </vt:lpstr>
      <vt:lpstr>Трішки історії </vt:lpstr>
      <vt:lpstr>Таблиця елементарних частинок</vt:lpstr>
      <vt:lpstr>Спін елементарних частинок і мікрооб'єктів </vt:lpstr>
      <vt:lpstr>Бозони. Ферміони </vt:lpstr>
      <vt:lpstr>Класифікація елементарних частинок </vt:lpstr>
      <vt:lpstr>Класифікація елементарних частинок </vt:lpstr>
      <vt:lpstr>Класифікація елементарних частинок </vt:lpstr>
      <vt:lpstr>Античастинки</vt:lpstr>
      <vt:lpstr>Перетворення елементарних частинок</vt:lpstr>
      <vt:lpstr>Перетворення елементарних частинок</vt:lpstr>
      <vt:lpstr>Презентация PowerPoint</vt:lpstr>
      <vt:lpstr>Взаємодії елементарних частинок</vt:lpstr>
      <vt:lpstr>Презентация PowerPoint</vt:lpstr>
      <vt:lpstr>Презентация PowerPoint</vt:lpstr>
      <vt:lpstr>Презентация PowerPoint</vt:lpstr>
      <vt:lpstr>Питання для самоконтролю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Елементарні частинки та їх властивості</dc:title>
  <dc:creator>Диана</dc:creator>
  <cp:lastModifiedBy>_Заместитель по УПР</cp:lastModifiedBy>
  <cp:revision>7</cp:revision>
  <dcterms:created xsi:type="dcterms:W3CDTF">2015-06-15T18:43:09Z</dcterms:created>
  <dcterms:modified xsi:type="dcterms:W3CDTF">2020-03-26T08:15:56Z</dcterms:modified>
</cp:coreProperties>
</file>