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60" r:id="rId5"/>
    <p:sldId id="263" r:id="rId6"/>
    <p:sldId id="262" r:id="rId7"/>
    <p:sldId id="261"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627F"/>
    <a:srgbClr val="04105A"/>
    <a:srgbClr val="ED613E"/>
    <a:srgbClr val="BF3C48"/>
    <a:srgbClr val="856E45"/>
    <a:srgbClr val="6F267F"/>
    <a:srgbClr val="FECB00"/>
    <a:srgbClr val="729F11"/>
    <a:srgbClr val="111E31"/>
    <a:srgbClr val="F7E8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0" d="100"/>
          <a:sy n="80" d="100"/>
        </p:scale>
        <p:origin x="-1474" y="-18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943914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341494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1788002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1455464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E7815E-F7B8-4E93-9F6C-89F6C3C8DBB8}"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2852076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E7815E-F7B8-4E93-9F6C-89F6C3C8DBB8}" type="datetimeFigureOut">
              <a:rPr lang="en-US" smtClean="0"/>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365074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E7815E-F7B8-4E93-9F6C-89F6C3C8DBB8}" type="datetimeFigureOut">
              <a:rPr lang="en-US" smtClean="0"/>
              <a:t>3/26/2020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2171097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E7815E-F7B8-4E93-9F6C-89F6C3C8DBB8}" type="datetimeFigureOut">
              <a:rPr lang="en-US" smtClean="0"/>
              <a:t>3/26/2020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2391073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7815E-F7B8-4E93-9F6C-89F6C3C8DBB8}" type="datetimeFigureOut">
              <a:rPr lang="en-US" smtClean="0"/>
              <a:t>3/26/2020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3246137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E7815E-F7B8-4E93-9F6C-89F6C3C8DBB8}" type="datetimeFigureOut">
              <a:rPr lang="en-US" smtClean="0"/>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1748878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E7815E-F7B8-4E93-9F6C-89F6C3C8DBB8}" type="datetimeFigureOut">
              <a:rPr lang="en-US" smtClean="0"/>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2167276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88" y="0"/>
            <a:ext cx="9143024"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7815E-F7B8-4E93-9F6C-89F6C3C8DBB8}" type="datetimeFigureOut">
              <a:rPr lang="en-US" smtClean="0"/>
              <a:t>3/26/2020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37FF7-5919-41BF-8DD0-96FAEA1BD99B}" type="slidenum">
              <a:rPr lang="en-US" smtClean="0"/>
              <a:t>‹#›</a:t>
            </a:fld>
            <a:endParaRPr lang="en-US"/>
          </a:p>
        </p:txBody>
      </p:sp>
    </p:spTree>
    <p:extLst>
      <p:ext uri="{BB962C8B-B14F-4D97-AF65-F5344CB8AC3E}">
        <p14:creationId xmlns:p14="http://schemas.microsoft.com/office/powerpoint/2010/main" val="2857459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5514" y="285750"/>
            <a:ext cx="7000059" cy="2134426"/>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uk-UA"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Векторний графічний редактор як інструмент для </a:t>
            </a:r>
            <a:r>
              <a:rPr lang="uk-UA"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дизайну</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
        <p:nvSpPr>
          <p:cNvPr id="3" name="Subtitle 2"/>
          <p:cNvSpPr>
            <a:spLocks noGrp="1"/>
          </p:cNvSpPr>
          <p:nvPr>
            <p:ph type="subTitle" idx="1"/>
          </p:nvPr>
        </p:nvSpPr>
        <p:spPr>
          <a:xfrm>
            <a:off x="3968496" y="3391726"/>
            <a:ext cx="4992624" cy="1655762"/>
          </a:xfrm>
        </p:spPr>
        <p:txBody>
          <a:bodyPr/>
          <a:lstStyle/>
          <a:p>
            <a:r>
              <a:rPr lang="uk-UA" dirty="0" smtClean="0">
                <a:solidFill>
                  <a:srgbClr val="47627F"/>
                </a:solidFill>
              </a:rPr>
              <a:t>С – 21 </a:t>
            </a:r>
          </a:p>
          <a:p>
            <a:r>
              <a:rPr lang="uk-UA" dirty="0" smtClean="0">
                <a:solidFill>
                  <a:srgbClr val="47627F"/>
                </a:solidFill>
              </a:rPr>
              <a:t>Інформатика</a:t>
            </a:r>
            <a:endParaRPr lang="en-US" dirty="0">
              <a:solidFill>
                <a:srgbClr val="47627F"/>
              </a:solidFill>
            </a:endParaRPr>
          </a:p>
        </p:txBody>
      </p:sp>
    </p:spTree>
    <p:extLst>
      <p:ext uri="{BB962C8B-B14F-4D97-AF65-F5344CB8AC3E}">
        <p14:creationId xmlns:p14="http://schemas.microsoft.com/office/powerpoint/2010/main" val="2399436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4525" y="365126"/>
            <a:ext cx="6600825" cy="1325563"/>
          </a:xfrm>
        </p:spPr>
        <p:txBody>
          <a:bodyPr>
            <a:normAutofit fontScale="90000"/>
          </a:bodyPr>
          <a:lstStyle/>
          <a:p>
            <a:r>
              <a:rPr lang="uk-UA" dirty="0" smtClean="0"/>
              <a:t>Порівняння векторних і растрових редакторів</a:t>
            </a:r>
            <a:r>
              <a:rPr lang="ru-RU" dirty="0"/>
              <a:t/>
            </a:r>
            <a:br>
              <a:rPr lang="ru-RU" dirty="0"/>
            </a:br>
            <a:endParaRPr lang="uk-UA" dirty="0"/>
          </a:p>
        </p:txBody>
      </p:sp>
      <p:sp>
        <p:nvSpPr>
          <p:cNvPr id="3" name="Объект 2"/>
          <p:cNvSpPr>
            <a:spLocks noGrp="1"/>
          </p:cNvSpPr>
          <p:nvPr>
            <p:ph idx="1"/>
          </p:nvPr>
        </p:nvSpPr>
        <p:spPr>
          <a:xfrm>
            <a:off x="1276349" y="1435100"/>
            <a:ext cx="7724775" cy="2994025"/>
          </a:xfrm>
        </p:spPr>
        <p:txBody>
          <a:bodyPr>
            <a:normAutofit fontScale="92500" lnSpcReduction="20000"/>
          </a:bodyPr>
          <a:lstStyle/>
          <a:p>
            <a:pPr marL="0" indent="0" algn="just">
              <a:buNone/>
            </a:pPr>
            <a:r>
              <a:rPr lang="uk-UA" sz="1800" dirty="0"/>
              <a:t>Останнім часом векторні і растрові редактори все більш перетинаються, тому їх не слід протиставляти один одному. Можливості векторних і растрових програм часто доповнюють один одного. </a:t>
            </a:r>
            <a:endParaRPr lang="uk-UA" sz="1800" dirty="0" smtClean="0"/>
          </a:p>
          <a:p>
            <a:pPr marL="0" indent="0" algn="just">
              <a:buNone/>
            </a:pPr>
            <a:r>
              <a:rPr lang="uk-UA" sz="1800" dirty="0" smtClean="0"/>
              <a:t>Векторні </a:t>
            </a:r>
            <a:r>
              <a:rPr lang="uk-UA" sz="1800" dirty="0"/>
              <a:t>редактори більш придатні для створення макетів сторінок, </a:t>
            </a:r>
            <a:r>
              <a:rPr lang="uk-UA" sz="1800" dirty="0" err="1"/>
              <a:t>типографіки</a:t>
            </a:r>
            <a:r>
              <a:rPr lang="uk-UA" sz="1800" dirty="0"/>
              <a:t> логотипів, чітко окреслених ілюстрацій (наприклад, мультиплікації, </a:t>
            </a:r>
            <a:r>
              <a:rPr lang="uk-UA" sz="1800" dirty="0" err="1"/>
              <a:t>кліпарт</a:t>
            </a:r>
            <a:r>
              <a:rPr lang="uk-UA" sz="1800" dirty="0"/>
              <a:t> Растрові редактори більше підходять для обробки і ретушування фотографій, створення </a:t>
            </a:r>
            <a:r>
              <a:rPr lang="uk-UA" sz="1800" dirty="0" err="1"/>
              <a:t>фотореалістичних</a:t>
            </a:r>
            <a:r>
              <a:rPr lang="uk-UA" sz="1800" dirty="0"/>
              <a:t> ілюстрацій, колажів, малювання за допомогою графічного планшета. </a:t>
            </a:r>
            <a:endParaRPr lang="uk-UA" sz="1800" dirty="0" smtClean="0"/>
          </a:p>
          <a:p>
            <a:pPr marL="0" indent="0" algn="just">
              <a:buNone/>
            </a:pPr>
            <a:r>
              <a:rPr lang="uk-UA" sz="1800" dirty="0" smtClean="0"/>
              <a:t>Останні </a:t>
            </a:r>
            <a:r>
              <a:rPr lang="uk-UA" sz="1800" dirty="0"/>
              <a:t>версії растрових редакторів (таких як </a:t>
            </a:r>
            <a:r>
              <a:rPr lang="arn-CL" sz="1800" b="1" i="1" dirty="0"/>
              <a:t>GIMP</a:t>
            </a:r>
            <a:r>
              <a:rPr lang="arn-CL" sz="1800" dirty="0"/>
              <a:t> </a:t>
            </a:r>
            <a:r>
              <a:rPr lang="uk-UA" sz="1800" dirty="0"/>
              <a:t>або </a:t>
            </a:r>
            <a:r>
              <a:rPr lang="arn-CL" sz="1800" b="1" i="1" dirty="0"/>
              <a:t>Photoshop) </a:t>
            </a:r>
            <a:r>
              <a:rPr lang="uk-UA" sz="1800" b="1" i="1" dirty="0"/>
              <a:t>надають користувачеві і векторні інструменти, а векторні редактори (</a:t>
            </a:r>
            <a:r>
              <a:rPr lang="arn-CL" sz="1800" b="1" i="1" dirty="0"/>
              <a:t>CorelDRAW, Adobe </a:t>
            </a:r>
            <a:r>
              <a:rPr lang="arn-CL" sz="1800" dirty="0"/>
              <a:t>Illustrator, Xara Xtreme, Adobe Fireworks, Inkscape, Alchemy, SK1 </a:t>
            </a:r>
            <a:r>
              <a:rPr lang="uk-UA" sz="1800" dirty="0"/>
              <a:t>та ін.) </a:t>
            </a:r>
            <a:r>
              <a:rPr lang="uk-UA" sz="1800" dirty="0" smtClean="0"/>
              <a:t>мають </a:t>
            </a:r>
            <a:r>
              <a:rPr lang="uk-UA" sz="1800" dirty="0"/>
              <a:t>можливості роботи з растром, поки ще кілька </a:t>
            </a:r>
            <a:r>
              <a:rPr lang="uk-UA" sz="1800" dirty="0" smtClean="0"/>
              <a:t>обмежені </a:t>
            </a:r>
            <a:r>
              <a:rPr lang="uk-UA" sz="1800" dirty="0"/>
              <a:t>в порівнянні з растровими редакторами.</a:t>
            </a:r>
            <a:endParaRPr lang="uk-UA" sz="1800" dirty="0"/>
          </a:p>
        </p:txBody>
      </p:sp>
      <p:pic>
        <p:nvPicPr>
          <p:cNvPr id="7170" name="Picture 2" descr="Ð§ÐµÐ¼ Ð¾ÑÐ»Ð¸ÑÐ°ÐµÑÑÑ ÑÐ°ÑÑÑÐ¾Ð²Ð°Ñ Ð¸ Ð²ÐµÐºÑÐ¾ÑÐ½Ð°Ñ Ð³ÑÐ°ÑÐ¸ÐºÐ° Ð¸ Ð³Ð´Ðµ Ð¾Ð½Ð¸ Ð¸ÑÐ¿Ð¾Ð»ÑÐ·ÑÑÑÑ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25" y="4204295"/>
            <a:ext cx="3956050" cy="2348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789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5950" y="365126"/>
            <a:ext cx="6629400" cy="1325563"/>
          </a:xfrm>
        </p:spPr>
        <p:txBody>
          <a:bodyPr>
            <a:normAutofit fontScale="90000"/>
          </a:bodyPr>
          <a:lstStyle/>
          <a:p>
            <a:r>
              <a:rPr lang="uk-UA" dirty="0" smtClean="0"/>
              <a:t>Редактори для роботи з векторною графікою</a:t>
            </a:r>
            <a:r>
              <a:rPr lang="ru-RU" dirty="0"/>
              <a:t/>
            </a:r>
            <a:br>
              <a:rPr lang="ru-RU" dirty="0"/>
            </a:br>
            <a:endParaRPr lang="uk-UA" dirty="0"/>
          </a:p>
        </p:txBody>
      </p:sp>
      <p:sp>
        <p:nvSpPr>
          <p:cNvPr id="3" name="Объект 2"/>
          <p:cNvSpPr>
            <a:spLocks noGrp="1"/>
          </p:cNvSpPr>
          <p:nvPr>
            <p:ph idx="1"/>
          </p:nvPr>
        </p:nvSpPr>
        <p:spPr>
          <a:xfrm>
            <a:off x="1362074" y="1377950"/>
            <a:ext cx="7172325" cy="850900"/>
          </a:xfrm>
        </p:spPr>
        <p:txBody>
          <a:bodyPr>
            <a:normAutofit lnSpcReduction="10000"/>
          </a:bodyPr>
          <a:lstStyle/>
          <a:p>
            <a:r>
              <a:rPr lang="uk-UA" dirty="0"/>
              <a:t>Найпопулярнішими редакторами векторної графіки є </a:t>
            </a:r>
            <a:r>
              <a:rPr lang="arn-CL" b="1" dirty="0"/>
              <a:t>Coreldraw</a:t>
            </a:r>
            <a:r>
              <a:rPr lang="arn-CL" dirty="0"/>
              <a:t> </a:t>
            </a:r>
            <a:r>
              <a:rPr lang="uk-UA" dirty="0"/>
              <a:t>і </a:t>
            </a:r>
            <a:r>
              <a:rPr lang="arn-CL" b="1" dirty="0"/>
              <a:t>Adobe Illustrator.</a:t>
            </a:r>
            <a:endParaRPr lang="uk-UA" dirty="0"/>
          </a:p>
        </p:txBody>
      </p:sp>
      <p:pic>
        <p:nvPicPr>
          <p:cNvPr id="8194" name="Picture 2" descr="https://lh5.googleusercontent.com/0fCugXxRMVa_kK3pbb6esztnTrBAd4uoogORTQvf8wycbu33XZ4AyogSScETqlVgWERy4WPaY1m6roEtPd3q8VKb_eCOfgbbQtI7pEcqM7oLLmdbCaU=w4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25" y="2349499"/>
            <a:ext cx="4495800" cy="355282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lh4.googleusercontent.com/UJZsllxIJ2OGJEQGadx5sVJrwurO7lcUb1srbwfs3JJNRzTjjf0jK8yGhSQuEZNhhl1YbgFnuGDPVJFgP4d1MriUSpxfwmySNMygb42ICRZ208-MgSQ=w5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7425" y="3228975"/>
            <a:ext cx="544830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33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8324" y="365126"/>
            <a:ext cx="6677025" cy="1325563"/>
          </a:xfrm>
        </p:spPr>
        <p:txBody>
          <a:bodyPr>
            <a:normAutofit fontScale="90000"/>
          </a:bodyPr>
          <a:lstStyle/>
          <a:p>
            <a:r>
              <a:rPr lang="uk-UA" dirty="0"/>
              <a:t>Основні переваги векторного зображення:</a:t>
            </a:r>
            <a:br>
              <a:rPr lang="uk-UA" dirty="0"/>
            </a:br>
            <a:endParaRPr lang="uk-UA" dirty="0"/>
          </a:p>
        </p:txBody>
      </p:sp>
      <p:sp>
        <p:nvSpPr>
          <p:cNvPr id="3" name="Объект 2"/>
          <p:cNvSpPr>
            <a:spLocks noGrp="1"/>
          </p:cNvSpPr>
          <p:nvPr>
            <p:ph idx="1"/>
          </p:nvPr>
        </p:nvSpPr>
        <p:spPr>
          <a:xfrm>
            <a:off x="1066800" y="1825625"/>
            <a:ext cx="7448550" cy="4351338"/>
          </a:xfrm>
        </p:spPr>
        <p:txBody>
          <a:bodyPr>
            <a:normAutofit fontScale="85000" lnSpcReduction="10000"/>
          </a:bodyPr>
          <a:lstStyle/>
          <a:p>
            <a:r>
              <a:rPr lang="uk-UA" dirty="0" smtClean="0"/>
              <a:t>зміна масштабу без втрати якості і практично без збільшення розмірів вихідного файлу;</a:t>
            </a:r>
          </a:p>
          <a:p>
            <a:r>
              <a:rPr lang="uk-UA" dirty="0" smtClean="0"/>
              <a:t>максимальна точність побудованого зображення (координати точок, між якими можуть бути проведені криві, можуть мати точність до сотих доль мікрона);</a:t>
            </a:r>
          </a:p>
          <a:p>
            <a:r>
              <a:rPr lang="uk-UA" dirty="0" smtClean="0"/>
              <a:t>файл з векторним зображенням має набагато менший розмір порівняно з растровим зображенням;</a:t>
            </a:r>
          </a:p>
          <a:p>
            <a:r>
              <a:rPr lang="uk-UA" dirty="0" smtClean="0"/>
              <a:t>малюнок має високу якість при друкуванні, особливо це добре помітно при високоякісному друці;</a:t>
            </a:r>
          </a:p>
          <a:p>
            <a:r>
              <a:rPr lang="uk-UA" dirty="0" smtClean="0"/>
              <a:t>можливість редагування всіх частин векторного зображення;</a:t>
            </a:r>
          </a:p>
          <a:p>
            <a:r>
              <a:rPr lang="uk-UA" dirty="0" smtClean="0"/>
              <a:t>простий експорт векторного малюнка в растровий.</a:t>
            </a:r>
          </a:p>
          <a:p>
            <a:endParaRPr lang="uk-UA" dirty="0"/>
          </a:p>
        </p:txBody>
      </p:sp>
    </p:spTree>
    <p:extLst>
      <p:ext uri="{BB962C8B-B14F-4D97-AF65-F5344CB8AC3E}">
        <p14:creationId xmlns:p14="http://schemas.microsoft.com/office/powerpoint/2010/main" val="1945352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6424" y="365126"/>
            <a:ext cx="6638925" cy="1325563"/>
          </a:xfrm>
        </p:spPr>
        <p:txBody>
          <a:bodyPr>
            <a:normAutofit fontScale="90000"/>
          </a:bodyPr>
          <a:lstStyle/>
          <a:p>
            <a:r>
              <a:rPr lang="uk-UA" dirty="0"/>
              <a:t>Основні недоліки векторного зображення:</a:t>
            </a:r>
            <a:br>
              <a:rPr lang="uk-UA" dirty="0"/>
            </a:br>
            <a:endParaRPr lang="uk-UA" dirty="0"/>
          </a:p>
        </p:txBody>
      </p:sp>
      <p:sp>
        <p:nvSpPr>
          <p:cNvPr id="3" name="Объект 2"/>
          <p:cNvSpPr>
            <a:spLocks noGrp="1"/>
          </p:cNvSpPr>
          <p:nvPr>
            <p:ph idx="1"/>
          </p:nvPr>
        </p:nvSpPr>
        <p:spPr>
          <a:xfrm>
            <a:off x="1504950" y="1577975"/>
            <a:ext cx="6934200" cy="2270125"/>
          </a:xfrm>
        </p:spPr>
        <p:txBody>
          <a:bodyPr>
            <a:normAutofit/>
          </a:bodyPr>
          <a:lstStyle/>
          <a:p>
            <a:r>
              <a:rPr lang="uk-UA" sz="2000" dirty="0"/>
              <a:t>відсутність реалістичності у простих векторних малюнках, реалістичність досягається шляхом застосування різних складних колірних схем;</a:t>
            </a:r>
          </a:p>
          <a:p>
            <a:r>
              <a:rPr lang="uk-UA" sz="2000" dirty="0"/>
              <a:t>неможливість використання ефектів, які застосовують у растровій графіці;</a:t>
            </a:r>
          </a:p>
          <a:p>
            <a:r>
              <a:rPr lang="uk-UA" sz="2000" dirty="0"/>
              <a:t>практично повна неможливість експорту растрового малюнка у векторний.</a:t>
            </a:r>
          </a:p>
          <a:p>
            <a:endParaRPr lang="uk-UA" sz="2000" dirty="0"/>
          </a:p>
        </p:txBody>
      </p:sp>
      <p:pic>
        <p:nvPicPr>
          <p:cNvPr id="9218" name="Picture 2" descr="https://lh3.googleusercontent.com/BiNvzC8-T3PVUuLSf1yqte-kuRWQF_fo29MCVZ-ZI2dmerf2-wZvkaLc2TaBau30ityI1p6uloEF7rXpYk7DGSqFx4bu_CpACANqjGKBcmAqFAt-6A=w5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375" y="3873500"/>
            <a:ext cx="5448300"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559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3100" y="365126"/>
            <a:ext cx="6572250" cy="1325563"/>
          </a:xfrm>
        </p:spPr>
        <p:txBody>
          <a:bodyPr>
            <a:normAutofit fontScale="90000"/>
          </a:bodyPr>
          <a:lstStyle/>
          <a:p>
            <a:r>
              <a:rPr lang="uk-UA" dirty="0"/>
              <a:t>Формати файлів векторної графіки</a:t>
            </a:r>
            <a:br>
              <a:rPr lang="uk-UA" dirty="0"/>
            </a:br>
            <a:endParaRPr lang="uk-UA" dirty="0"/>
          </a:p>
        </p:txBody>
      </p:sp>
      <p:sp>
        <p:nvSpPr>
          <p:cNvPr id="3" name="Объект 2"/>
          <p:cNvSpPr>
            <a:spLocks noGrp="1"/>
          </p:cNvSpPr>
          <p:nvPr>
            <p:ph idx="1"/>
          </p:nvPr>
        </p:nvSpPr>
        <p:spPr>
          <a:xfrm>
            <a:off x="1143000" y="1438275"/>
            <a:ext cx="7905750" cy="5295900"/>
          </a:xfrm>
        </p:spPr>
        <p:txBody>
          <a:bodyPr>
            <a:normAutofit fontScale="40000" lnSpcReduction="20000"/>
          </a:bodyPr>
          <a:lstStyle/>
          <a:p>
            <a:r>
              <a:rPr lang="arn-CL" b="1" dirty="0"/>
              <a:t>CDR</a:t>
            </a:r>
            <a:r>
              <a:rPr lang="arn-CL" dirty="0"/>
              <a:t> (CorelDRAW Document) — </a:t>
            </a:r>
            <a:r>
              <a:rPr lang="uk-UA" dirty="0"/>
              <a:t>зручний для користування у середовищі </a:t>
            </a:r>
            <a:r>
              <a:rPr lang="arn-CL" dirty="0"/>
              <a:t>CorelDRAW. </a:t>
            </a:r>
            <a:r>
              <a:rPr lang="uk-UA" dirty="0"/>
              <a:t>Багато програм (</a:t>
            </a:r>
            <a:r>
              <a:rPr lang="arn-CL" dirty="0"/>
              <a:t>FreeHand, Illustrator, PageMaker) </a:t>
            </a:r>
            <a:r>
              <a:rPr lang="uk-UA" dirty="0"/>
              <a:t>можуть імпортувати файли </a:t>
            </a:r>
            <a:r>
              <a:rPr lang="arn-CL" dirty="0"/>
              <a:t>CDR. 7-</a:t>
            </a:r>
            <a:r>
              <a:rPr lang="uk-UA" dirty="0" err="1"/>
              <a:t>му</a:t>
            </a:r>
            <a:r>
              <a:rPr lang="uk-UA" dirty="0"/>
              <a:t> й 8-му версії </a:t>
            </a:r>
            <a:r>
              <a:rPr lang="arn-CL" dirty="0"/>
              <a:t>CorelDRAW </a:t>
            </a:r>
            <a:r>
              <a:rPr lang="uk-UA" dirty="0"/>
              <a:t>можна вважати професійними. Для цих версій застосовують стискання для векторів і растру окремо, можна впроваджувати шрифти. Файли </a:t>
            </a:r>
            <a:r>
              <a:rPr lang="arn-CL" dirty="0"/>
              <a:t>CDR </a:t>
            </a:r>
            <a:r>
              <a:rPr lang="uk-UA" dirty="0"/>
              <a:t>мають величезне робоче поле 45×45 метрів (цей параметр важливий для зовнішньої реклами), починаючи з 4-ї версії, підтримується </a:t>
            </a:r>
            <a:r>
              <a:rPr lang="uk-UA" dirty="0" err="1"/>
              <a:t>багатосторінковість</a:t>
            </a:r>
            <a:r>
              <a:rPr lang="uk-UA" dirty="0"/>
              <a:t>.</a:t>
            </a:r>
          </a:p>
          <a:p>
            <a:r>
              <a:rPr lang="arn-CL" b="1" dirty="0"/>
              <a:t>WMF</a:t>
            </a:r>
            <a:r>
              <a:rPr lang="arn-CL" dirty="0"/>
              <a:t> (Windows Metafile) — </a:t>
            </a:r>
            <a:r>
              <a:rPr lang="uk-UA" dirty="0" err="1"/>
              <a:t>розповсюдженний</a:t>
            </a:r>
            <a:r>
              <a:rPr lang="uk-UA" dirty="0"/>
              <a:t> формат векторних графічних файлів, який використовують для збереження колекцій зображення </a:t>
            </a:r>
            <a:r>
              <a:rPr lang="arn-CL" dirty="0"/>
              <a:t>Microsoft Clip Gallery.</a:t>
            </a:r>
          </a:p>
          <a:p>
            <a:r>
              <a:rPr lang="arn-CL" b="1" dirty="0"/>
              <a:t>SVG</a:t>
            </a:r>
            <a:r>
              <a:rPr lang="arn-CL" dirty="0"/>
              <a:t> (Scalable Vector Graphics) — </a:t>
            </a:r>
            <a:r>
              <a:rPr lang="uk-UA" i="1" dirty="0"/>
              <a:t>відкритий,</a:t>
            </a:r>
            <a:r>
              <a:rPr lang="uk-UA" dirty="0"/>
              <a:t> тобто на відміну від більшості інших форматів, </a:t>
            </a:r>
            <a:r>
              <a:rPr lang="arn-CL" dirty="0"/>
              <a:t>SVG </a:t>
            </a:r>
            <a:r>
              <a:rPr lang="uk-UA" dirty="0"/>
              <a:t>не є </a:t>
            </a:r>
            <a:r>
              <a:rPr lang="uk-UA" dirty="0" err="1"/>
              <a:t>чієюсь</a:t>
            </a:r>
            <a:r>
              <a:rPr lang="uk-UA" dirty="0"/>
              <a:t> власністю. Ґрунтується на мові розмітки </a:t>
            </a:r>
            <a:r>
              <a:rPr lang="arn-CL" dirty="0"/>
              <a:t>XML, </a:t>
            </a:r>
            <a:r>
              <a:rPr lang="uk-UA" dirty="0"/>
              <a:t>призначений для опису двовимірної векторної графіки. Формат підтримують багато браузерів, його можна використовувати при оформленні </a:t>
            </a:r>
            <a:r>
              <a:rPr lang="uk-UA" dirty="0" err="1"/>
              <a:t>веб-сторінок</a:t>
            </a:r>
            <a:r>
              <a:rPr lang="uk-UA" dirty="0"/>
              <a:t>. На жаль, формат не забезпечує високої якості складних малюнків і має обмеження в галузі його використання.</a:t>
            </a:r>
          </a:p>
          <a:p>
            <a:r>
              <a:rPr lang="arn-CL" b="1" dirty="0"/>
              <a:t>AI</a:t>
            </a:r>
            <a:r>
              <a:rPr lang="arn-CL" dirty="0"/>
              <a:t> (Adobe Illustrator) — </a:t>
            </a:r>
            <a:r>
              <a:rPr lang="uk-UA" dirty="0"/>
              <a:t>векторний формат файлів, створюваних програмою </a:t>
            </a:r>
            <a:r>
              <a:rPr lang="arn-CL" dirty="0"/>
              <a:t>Adobe Illustrator. </a:t>
            </a:r>
            <a:r>
              <a:rPr lang="uk-UA" dirty="0"/>
              <a:t>Формат </a:t>
            </a:r>
            <a:r>
              <a:rPr lang="arn-CL" dirty="0"/>
              <a:t>ai </a:t>
            </a:r>
            <a:r>
              <a:rPr lang="uk-UA" dirty="0"/>
              <a:t>кожної нової версії несумісний зі старшими версіями. Формат забезпечує дуже високу якість малюнків, але за погано сумісний з деякими іншими програмами. Наприклад, різні ефекти </a:t>
            </a:r>
            <a:r>
              <a:rPr lang="arn-CL" dirty="0"/>
              <a:t>Adobe Illustrator </a:t>
            </a:r>
            <a:r>
              <a:rPr lang="uk-UA" dirty="0"/>
              <a:t>та градієнтна заливка можуть не передаватися в інші формати. </a:t>
            </a:r>
            <a:r>
              <a:rPr lang="arn-CL" dirty="0"/>
              <a:t>M</a:t>
            </a:r>
            <a:r>
              <a:rPr lang="uk-UA" dirty="0" err="1"/>
              <a:t>оже</a:t>
            </a:r>
            <a:r>
              <a:rPr lang="uk-UA" dirty="0"/>
              <a:t> містити в одному файлі лише одну сторінку, має маленьке робоче поле — всього 3%</a:t>
            </a:r>
            <a:r>
              <a:rPr lang="arn-CL" dirty="0"/>
              <a:t>times;3 </a:t>
            </a:r>
            <a:r>
              <a:rPr lang="uk-UA" dirty="0"/>
              <a:t>метри. У цілому трішки поступається </a:t>
            </a:r>
            <a:r>
              <a:rPr lang="arn-CL" dirty="0"/>
              <a:t>FreeHand’y </a:t>
            </a:r>
            <a:r>
              <a:rPr lang="uk-UA" dirty="0"/>
              <a:t>і </a:t>
            </a:r>
            <a:r>
              <a:rPr lang="arn-CL" dirty="0"/>
              <a:t>CorelDRAW </a:t>
            </a:r>
            <a:r>
              <a:rPr lang="uk-UA" dirty="0"/>
              <a:t>за ілюстративними можливостями, тим не менше, відрізняється найбільшою стабільністю та сумісністю з </a:t>
            </a:r>
            <a:r>
              <a:rPr lang="arn-CL" dirty="0"/>
              <a:t>PostScript. </a:t>
            </a:r>
            <a:r>
              <a:rPr lang="uk-UA" dirty="0"/>
              <a:t>АІ </a:t>
            </a:r>
            <a:r>
              <a:rPr lang="uk-UA" dirty="0" err="1"/>
              <a:t>підтримють</a:t>
            </a:r>
            <a:r>
              <a:rPr lang="uk-UA" dirty="0"/>
              <a:t> майже всі програми так або інакше зв’язані з векторною графікою. Формат </a:t>
            </a:r>
            <a:r>
              <a:rPr lang="arn-CL" dirty="0"/>
              <a:t>Illustrator’</a:t>
            </a:r>
            <a:r>
              <a:rPr lang="uk-UA" dirty="0" err="1"/>
              <a:t>ра</a:t>
            </a:r>
            <a:r>
              <a:rPr lang="uk-UA" dirty="0"/>
              <a:t> є найкращим посередником під час передачі векторів із однієї програми в іншу, з РС на </a:t>
            </a:r>
            <a:r>
              <a:rPr lang="arn-CL" dirty="0"/>
              <a:t>Macintosh </a:t>
            </a:r>
            <a:r>
              <a:rPr lang="uk-UA" dirty="0"/>
              <a:t>і назад. Крім цього, якщо працювати в основному в </a:t>
            </a:r>
            <a:r>
              <a:rPr lang="arn-CL" dirty="0"/>
              <a:t>Photoshop’</a:t>
            </a:r>
            <a:r>
              <a:rPr lang="uk-UA" dirty="0"/>
              <a:t>і (</a:t>
            </a:r>
            <a:r>
              <a:rPr lang="arn-CL" dirty="0"/>
              <a:t>Web-</a:t>
            </a:r>
            <a:r>
              <a:rPr lang="uk-UA" dirty="0"/>
              <a:t>дизайн, наприклад), то </a:t>
            </a:r>
            <a:r>
              <a:rPr lang="arn-CL" dirty="0"/>
              <a:t>Illustrator </a:t>
            </a:r>
            <a:r>
              <a:rPr lang="uk-UA" dirty="0"/>
              <a:t>стане найкращим помічником, бо з </a:t>
            </a:r>
            <a:r>
              <a:rPr lang="arn-CL" dirty="0"/>
              <a:t>Photoshop’</a:t>
            </a:r>
            <a:r>
              <a:rPr lang="uk-UA" dirty="0"/>
              <a:t>ом однаково організований інтерфейс і гарячі </a:t>
            </a:r>
            <a:r>
              <a:rPr lang="uk-UA" dirty="0" err="1"/>
              <a:t>клавіши</a:t>
            </a:r>
            <a:r>
              <a:rPr lang="uk-UA" dirty="0"/>
              <a:t>. </a:t>
            </a:r>
            <a:r>
              <a:rPr lang="arn-CL" dirty="0"/>
              <a:t>Photoshop </a:t>
            </a:r>
            <a:r>
              <a:rPr lang="uk-UA" dirty="0"/>
              <a:t>розуміє формати </a:t>
            </a:r>
            <a:r>
              <a:rPr lang="arn-CL" dirty="0"/>
              <a:t>Illustrator’a (AI </a:t>
            </a:r>
            <a:r>
              <a:rPr lang="uk-UA" dirty="0"/>
              <a:t>і </a:t>
            </a:r>
            <a:r>
              <a:rPr lang="arn-CL" dirty="0"/>
              <a:t>EPS) </a:t>
            </a:r>
            <a:r>
              <a:rPr lang="uk-UA" dirty="0"/>
              <a:t>напряму.</a:t>
            </a:r>
          </a:p>
          <a:p>
            <a:r>
              <a:rPr lang="arn-CL" b="1" dirty="0"/>
              <a:t>FH</a:t>
            </a:r>
            <a:r>
              <a:rPr lang="arn-CL" dirty="0"/>
              <a:t> (FreeHand Document, </a:t>
            </a:r>
            <a:r>
              <a:rPr lang="uk-UA" dirty="0"/>
              <a:t>остання цифра в розширенні вказує на версію програми) — зрозумілий лише самому </a:t>
            </a:r>
            <a:r>
              <a:rPr lang="arn-CL" dirty="0"/>
              <a:t>FreeHand, Illustrator </a:t>
            </a:r>
            <a:r>
              <a:rPr lang="uk-UA" dirty="0"/>
              <a:t>для </a:t>
            </a:r>
            <a:r>
              <a:rPr lang="arn-CL" dirty="0"/>
              <a:t>Macintosh </a:t>
            </a:r>
            <a:r>
              <a:rPr lang="uk-UA" dirty="0"/>
              <a:t>і декільком програмам від </a:t>
            </a:r>
            <a:r>
              <a:rPr lang="arn-CL" dirty="0"/>
              <a:t>Macromedia. 7 </a:t>
            </a:r>
            <a:r>
              <a:rPr lang="uk-UA" dirty="0"/>
              <a:t>і 8-ма версії мають повну </a:t>
            </a:r>
            <a:r>
              <a:rPr lang="uk-UA" dirty="0" err="1"/>
              <a:t>багатоплатформну</a:t>
            </a:r>
            <a:r>
              <a:rPr lang="uk-UA" dirty="0"/>
              <a:t> сумісність. Підтримує </a:t>
            </a:r>
            <a:r>
              <a:rPr lang="uk-UA" dirty="0" err="1"/>
              <a:t>багатосторінковість</a:t>
            </a:r>
            <a:r>
              <a:rPr lang="uk-UA" dirty="0"/>
              <a:t>. Деякі ефекти </a:t>
            </a:r>
            <a:r>
              <a:rPr lang="arn-CL" dirty="0"/>
              <a:t>FreeHand’</a:t>
            </a:r>
            <a:r>
              <a:rPr lang="uk-UA" dirty="0"/>
              <a:t>у несумісні з </a:t>
            </a:r>
            <a:r>
              <a:rPr lang="arn-CL" dirty="0"/>
              <a:t>PostScript.</a:t>
            </a:r>
          </a:p>
          <a:p>
            <a:r>
              <a:rPr lang="arn-CL" b="1" dirty="0"/>
              <a:t>PDF</a:t>
            </a:r>
            <a:r>
              <a:rPr lang="arn-CL" dirty="0"/>
              <a:t> (Portable Document Format) — </a:t>
            </a:r>
            <a:r>
              <a:rPr lang="uk-UA" dirty="0"/>
              <a:t>запропонований фірмою </a:t>
            </a:r>
            <a:r>
              <a:rPr lang="arn-CL" dirty="0"/>
              <a:t>Adobe </a:t>
            </a:r>
            <a:r>
              <a:rPr lang="uk-UA" dirty="0"/>
              <a:t>як незалежний від платформи формат, у якому можна зберегти ілюстрації (векторні і растрові) і текст та ще й з множиною шрифтів і гіпертекстових посилань. Для роботи з цим форматом компанія </a:t>
            </a:r>
            <a:r>
              <a:rPr lang="arn-CL" dirty="0"/>
              <a:t>Adobe </a:t>
            </a:r>
            <a:r>
              <a:rPr lang="uk-UA" dirty="0"/>
              <a:t>випустила пакет </a:t>
            </a:r>
            <a:r>
              <a:rPr lang="arn-CL" dirty="0"/>
              <a:t>Acrobat. Acrobat Distiller </a:t>
            </a:r>
            <a:r>
              <a:rPr lang="uk-UA" dirty="0"/>
              <a:t>конвертує у </a:t>
            </a:r>
            <a:r>
              <a:rPr lang="arn-CL" dirty="0"/>
              <a:t>PDF PostScript-</a:t>
            </a:r>
            <a:r>
              <a:rPr lang="uk-UA" dirty="0"/>
              <a:t>файли, </a:t>
            </a:r>
            <a:r>
              <a:rPr lang="arn-CL" dirty="0"/>
              <a:t>Acrobat Exchange </a:t>
            </a:r>
            <a:r>
              <a:rPr lang="uk-UA" dirty="0"/>
              <a:t>дозволяє їх редагувати: встановлювати внутрішні посилання, </a:t>
            </a:r>
            <a:r>
              <a:rPr lang="uk-UA" dirty="0" err="1"/>
              <a:t>посилання</a:t>
            </a:r>
            <a:r>
              <a:rPr lang="uk-UA" dirty="0"/>
              <a:t> на зовнішні звукові і </a:t>
            </a:r>
            <a:r>
              <a:rPr lang="uk-UA" dirty="0" err="1"/>
              <a:t>відеофайли</a:t>
            </a:r>
            <a:r>
              <a:rPr lang="uk-UA" dirty="0"/>
              <a:t>, </a:t>
            </a:r>
            <a:r>
              <a:rPr lang="arn-CL" dirty="0"/>
              <a:t>Web-</a:t>
            </a:r>
            <a:r>
              <a:rPr lang="uk-UA" dirty="0"/>
              <a:t>посилання. Початкове завдання </a:t>
            </a:r>
            <a:r>
              <a:rPr lang="arn-CL" dirty="0"/>
              <a:t>PDF — </a:t>
            </a:r>
            <a:r>
              <a:rPr lang="uk-UA" dirty="0"/>
              <a:t>передача мережею у стисненому вигляді проілюстрованих і відформатованих документів — сьогодні значно розширена. Версія 3 спроможна зберігати всі установки для вивідного пристосування, записані у </a:t>
            </a:r>
            <a:r>
              <a:rPr lang="arn-CL" dirty="0"/>
              <a:t>PostScript-</a:t>
            </a:r>
            <a:r>
              <a:rPr lang="uk-UA" dirty="0"/>
              <a:t>файлі. </a:t>
            </a:r>
            <a:r>
              <a:rPr lang="arn-CL" dirty="0"/>
              <a:t>Exchange </a:t>
            </a:r>
            <a:r>
              <a:rPr lang="uk-UA" dirty="0"/>
              <a:t>дозволяє відновлювати з файлів </a:t>
            </a:r>
            <a:r>
              <a:rPr lang="arn-CL" dirty="0"/>
              <a:t>PDF </a:t>
            </a:r>
            <a:r>
              <a:rPr lang="uk-UA" dirty="0"/>
              <a:t>файли </a:t>
            </a:r>
            <a:r>
              <a:rPr lang="arn-CL" dirty="0"/>
              <a:t>PostScript. PDF </a:t>
            </a:r>
            <a:r>
              <a:rPr lang="uk-UA" dirty="0"/>
              <a:t>дозволяє не турбуватися про наявність необхідних шрифтів у отримувача — все закладено прямо у файл.</a:t>
            </a:r>
          </a:p>
          <a:p>
            <a:r>
              <a:rPr lang="arn-CL" b="1" dirty="0"/>
              <a:t>PS</a:t>
            </a:r>
            <a:r>
              <a:rPr lang="arn-CL" dirty="0"/>
              <a:t> (PostScript) — </a:t>
            </a:r>
            <a:r>
              <a:rPr lang="uk-UA" dirty="0"/>
              <a:t>ґрунтується на мові програмування й розмітки сторінок </a:t>
            </a:r>
            <a:r>
              <a:rPr lang="arn-CL" dirty="0"/>
              <a:t>PostScript. </a:t>
            </a:r>
            <a:r>
              <a:rPr lang="uk-UA" dirty="0"/>
              <a:t>Останню створено фірмою </a:t>
            </a:r>
            <a:r>
              <a:rPr lang="arn-CL" dirty="0"/>
              <a:t>Adobe </a:t>
            </a:r>
            <a:r>
              <a:rPr lang="uk-UA" dirty="0"/>
              <a:t>для використання у видавничих </a:t>
            </a:r>
            <a:r>
              <a:rPr lang="uk-UA" dirty="0" smtClean="0"/>
              <a:t>системах</a:t>
            </a:r>
            <a:endParaRPr lang="uk-UA" dirty="0"/>
          </a:p>
        </p:txBody>
      </p:sp>
    </p:spTree>
    <p:extLst>
      <p:ext uri="{BB962C8B-B14F-4D97-AF65-F5344CB8AC3E}">
        <p14:creationId xmlns:p14="http://schemas.microsoft.com/office/powerpoint/2010/main" val="2385472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47850" y="365126"/>
            <a:ext cx="6667500" cy="1325563"/>
          </a:xfrm>
        </p:spPr>
        <p:txBody>
          <a:bodyPr>
            <a:normAutofit fontScale="90000"/>
          </a:bodyPr>
          <a:lstStyle/>
          <a:p>
            <a:r>
              <a:rPr lang="uk-UA" dirty="0"/>
              <a:t>Закріплення </a:t>
            </a:r>
            <a:r>
              <a:rPr lang="uk-UA" dirty="0" err="1"/>
              <a:t>вивченного</a:t>
            </a:r>
            <a:r>
              <a:rPr lang="uk-UA" dirty="0"/>
              <a:t> матеріалу</a:t>
            </a:r>
            <a:br>
              <a:rPr lang="uk-UA" dirty="0"/>
            </a:br>
            <a:endParaRPr lang="uk-UA" dirty="0"/>
          </a:p>
        </p:txBody>
      </p:sp>
      <p:sp>
        <p:nvSpPr>
          <p:cNvPr id="3" name="Объект 2"/>
          <p:cNvSpPr>
            <a:spLocks noGrp="1"/>
          </p:cNvSpPr>
          <p:nvPr>
            <p:ph idx="1"/>
          </p:nvPr>
        </p:nvSpPr>
        <p:spPr>
          <a:xfrm>
            <a:off x="1390650" y="1825625"/>
            <a:ext cx="7124700" cy="4351338"/>
          </a:xfrm>
        </p:spPr>
        <p:txBody>
          <a:bodyPr>
            <a:normAutofit fontScale="85000" lnSpcReduction="20000"/>
          </a:bodyPr>
          <a:lstStyle/>
          <a:p>
            <a:r>
              <a:rPr lang="uk-UA" dirty="0"/>
              <a:t>Що таке векторне зображення?</a:t>
            </a:r>
          </a:p>
          <a:p>
            <a:r>
              <a:rPr lang="uk-UA" dirty="0"/>
              <a:t>Яке призначення редакторів векторної графіки?</a:t>
            </a:r>
          </a:p>
          <a:p>
            <a:r>
              <a:rPr lang="uk-UA" dirty="0"/>
              <a:t>Основний елемент векторної зображення?</a:t>
            </a:r>
          </a:p>
          <a:p>
            <a:r>
              <a:rPr lang="uk-UA" dirty="0"/>
              <a:t>Що таке примітив?</a:t>
            </a:r>
          </a:p>
          <a:p>
            <a:r>
              <a:rPr lang="uk-UA" dirty="0"/>
              <a:t>Які недоліки векторної графіки?</a:t>
            </a:r>
          </a:p>
          <a:p>
            <a:r>
              <a:rPr lang="uk-UA" dirty="0"/>
              <a:t>Які переваги векторної графіки?</a:t>
            </a:r>
          </a:p>
          <a:p>
            <a:r>
              <a:rPr lang="uk-UA" dirty="0"/>
              <a:t>Які зображення краще виконувати у векторному вигляді?</a:t>
            </a:r>
          </a:p>
          <a:p>
            <a:r>
              <a:rPr lang="uk-UA" dirty="0"/>
              <a:t>Що лежить в основі векторної графіки?</a:t>
            </a:r>
          </a:p>
          <a:p>
            <a:r>
              <a:rPr lang="uk-UA" dirty="0"/>
              <a:t>Назвіть формати файлів векторної графіки?</a:t>
            </a:r>
          </a:p>
          <a:p>
            <a:r>
              <a:rPr lang="uk-UA" dirty="0"/>
              <a:t>Назвіть редактори векторної графіки?</a:t>
            </a:r>
          </a:p>
          <a:p>
            <a:pPr marL="0" indent="0">
              <a:buNone/>
            </a:pPr>
            <a:endParaRPr lang="uk-UA" dirty="0"/>
          </a:p>
        </p:txBody>
      </p:sp>
    </p:spTree>
    <p:extLst>
      <p:ext uri="{BB962C8B-B14F-4D97-AF65-F5344CB8AC3E}">
        <p14:creationId xmlns:p14="http://schemas.microsoft.com/office/powerpoint/2010/main" val="2170075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94164" y="365126"/>
            <a:ext cx="6221186" cy="1325563"/>
          </a:xfrm>
        </p:spPr>
        <p:txBody>
          <a:bodyPr/>
          <a:lstStyle/>
          <a:p>
            <a:r>
              <a:rPr lang="uk-UA" dirty="0" smtClean="0"/>
              <a:t>Згадаємо!</a:t>
            </a:r>
            <a:endParaRPr lang="uk-UA" dirty="0"/>
          </a:p>
        </p:txBody>
      </p:sp>
      <p:sp>
        <p:nvSpPr>
          <p:cNvPr id="3" name="Объект 2"/>
          <p:cNvSpPr>
            <a:spLocks noGrp="1"/>
          </p:cNvSpPr>
          <p:nvPr>
            <p:ph idx="1"/>
          </p:nvPr>
        </p:nvSpPr>
        <p:spPr>
          <a:xfrm>
            <a:off x="1355270" y="1825625"/>
            <a:ext cx="7160079" cy="4351338"/>
          </a:xfrm>
        </p:spPr>
        <p:txBody>
          <a:bodyPr/>
          <a:lstStyle/>
          <a:p>
            <a:r>
              <a:rPr lang="uk-UA" dirty="0" smtClean="0"/>
              <a:t>Які види графіки існують?</a:t>
            </a:r>
          </a:p>
          <a:p>
            <a:r>
              <a:rPr lang="uk-UA" dirty="0" smtClean="0"/>
              <a:t>Які особливості растрової графіки?</a:t>
            </a:r>
          </a:p>
          <a:p>
            <a:r>
              <a:rPr lang="uk-UA" dirty="0" smtClean="0"/>
              <a:t>Які формати мають файли растрових зображень?</a:t>
            </a:r>
          </a:p>
          <a:p>
            <a:pPr marL="0" indent="0">
              <a:buNone/>
            </a:pPr>
            <a:endParaRPr lang="uk-UA" dirty="0"/>
          </a:p>
        </p:txBody>
      </p:sp>
      <p:pic>
        <p:nvPicPr>
          <p:cNvPr id="1026" name="Picture 2" descr="C:\Users\Флора\Desktop\Все для презентаций\Картинки\unna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0828" y="3167742"/>
            <a:ext cx="3690257" cy="3690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887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874" y="309928"/>
            <a:ext cx="7016670" cy="896209"/>
          </a:xfrm>
        </p:spPr>
        <p:txBody>
          <a:bodyPr/>
          <a:lstStyle/>
          <a:p>
            <a:r>
              <a:rPr lang="uk-UA" dirty="0"/>
              <a:t>Комп'ютерна графіка</a:t>
            </a:r>
          </a:p>
        </p:txBody>
      </p:sp>
      <p:grpSp>
        <p:nvGrpSpPr>
          <p:cNvPr id="86" name="Group 7"/>
          <p:cNvGrpSpPr>
            <a:grpSpLocks/>
          </p:cNvGrpSpPr>
          <p:nvPr/>
        </p:nvGrpSpPr>
        <p:grpSpPr bwMode="auto">
          <a:xfrm>
            <a:off x="2242502" y="4323313"/>
            <a:ext cx="4859338" cy="513872"/>
            <a:chOff x="1248" y="2030"/>
            <a:chExt cx="3216" cy="418"/>
          </a:xfrm>
        </p:grpSpPr>
        <p:sp>
          <p:nvSpPr>
            <p:cNvPr id="87" name="Line 8"/>
            <p:cNvSpPr>
              <a:spLocks noChangeShapeType="1"/>
            </p:cNvSpPr>
            <p:nvPr/>
          </p:nvSpPr>
          <p:spPr bwMode="gray">
            <a:xfrm>
              <a:off x="1440" y="238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Rectangle 9"/>
            <p:cNvSpPr>
              <a:spLocks noChangeArrowheads="1"/>
            </p:cNvSpPr>
            <p:nvPr/>
          </p:nvSpPr>
          <p:spPr bwMode="gray">
            <a:xfrm rot="3419336">
              <a:off x="1261" y="2017"/>
              <a:ext cx="302" cy="328"/>
            </a:xfrm>
            <a:prstGeom prst="rect">
              <a:avLst/>
            </a:prstGeom>
            <a:gradFill rotWithShape="1">
              <a:gsLst>
                <a:gs pos="0">
                  <a:srgbClr val="99CC00"/>
                </a:gs>
                <a:gs pos="100000">
                  <a:srgbClr val="99CC0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9" name="Text Box 10"/>
            <p:cNvSpPr txBox="1">
              <a:spLocks noChangeArrowheads="1"/>
            </p:cNvSpPr>
            <p:nvPr/>
          </p:nvSpPr>
          <p:spPr bwMode="gray">
            <a:xfrm>
              <a:off x="2256" y="2072"/>
              <a:ext cx="1955" cy="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uk-UA" sz="2400" dirty="0" smtClean="0"/>
                <a:t>Растрову графіку	</a:t>
              </a:r>
              <a:endParaRPr lang="en-US" sz="2400" dirty="0"/>
            </a:p>
          </p:txBody>
        </p:sp>
        <p:sp>
          <p:nvSpPr>
            <p:cNvPr id="90" name="Text Box 11"/>
            <p:cNvSpPr txBox="1">
              <a:spLocks noChangeArrowheads="1"/>
            </p:cNvSpPr>
            <p:nvPr/>
          </p:nvSpPr>
          <p:spPr bwMode="gray">
            <a:xfrm>
              <a:off x="1296" y="2044"/>
              <a:ext cx="2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t>1</a:t>
              </a:r>
            </a:p>
          </p:txBody>
        </p:sp>
      </p:grpSp>
      <p:grpSp>
        <p:nvGrpSpPr>
          <p:cNvPr id="91" name="Group 12"/>
          <p:cNvGrpSpPr>
            <a:grpSpLocks/>
          </p:cNvGrpSpPr>
          <p:nvPr/>
        </p:nvGrpSpPr>
        <p:grpSpPr bwMode="auto">
          <a:xfrm>
            <a:off x="2242502" y="5161512"/>
            <a:ext cx="4859338" cy="513872"/>
            <a:chOff x="1248" y="2640"/>
            <a:chExt cx="3216" cy="418"/>
          </a:xfrm>
        </p:grpSpPr>
        <p:sp>
          <p:nvSpPr>
            <p:cNvPr id="92" name="Line 13"/>
            <p:cNvSpPr>
              <a:spLocks noChangeShapeType="1"/>
            </p:cNvSpPr>
            <p:nvPr/>
          </p:nvSpPr>
          <p:spPr bwMode="gray">
            <a:xfrm>
              <a:off x="1440" y="299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Rectangle 14"/>
            <p:cNvSpPr>
              <a:spLocks noChangeArrowheads="1"/>
            </p:cNvSpPr>
            <p:nvPr/>
          </p:nvSpPr>
          <p:spPr bwMode="gray">
            <a:xfrm rot="3419336">
              <a:off x="1261" y="2627"/>
              <a:ext cx="302" cy="328"/>
            </a:xfrm>
            <a:prstGeom prst="rect">
              <a:avLst/>
            </a:prstGeom>
            <a:gradFill rotWithShape="1">
              <a:gsLst>
                <a:gs pos="0">
                  <a:srgbClr val="006699"/>
                </a:gs>
                <a:gs pos="100000">
                  <a:srgbClr val="0066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0066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94" name="Text Box 15"/>
            <p:cNvSpPr txBox="1">
              <a:spLocks noChangeArrowheads="1"/>
            </p:cNvSpPr>
            <p:nvPr/>
          </p:nvSpPr>
          <p:spPr bwMode="gray">
            <a:xfrm>
              <a:off x="2256" y="2682"/>
              <a:ext cx="1648" cy="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uk-UA" sz="2400" dirty="0" smtClean="0"/>
                <a:t>Векторну графіку </a:t>
              </a:r>
              <a:endParaRPr lang="en-US" sz="2400" dirty="0"/>
            </a:p>
          </p:txBody>
        </p:sp>
        <p:sp>
          <p:nvSpPr>
            <p:cNvPr id="95" name="Text Box 16"/>
            <p:cNvSpPr txBox="1">
              <a:spLocks noChangeArrowheads="1"/>
            </p:cNvSpPr>
            <p:nvPr/>
          </p:nvSpPr>
          <p:spPr bwMode="gray">
            <a:xfrm>
              <a:off x="1296" y="2654"/>
              <a:ext cx="2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t>2</a:t>
              </a:r>
            </a:p>
          </p:txBody>
        </p:sp>
      </p:grpSp>
      <p:grpSp>
        <p:nvGrpSpPr>
          <p:cNvPr id="96" name="Group 17"/>
          <p:cNvGrpSpPr>
            <a:grpSpLocks/>
          </p:cNvGrpSpPr>
          <p:nvPr/>
        </p:nvGrpSpPr>
        <p:grpSpPr bwMode="auto">
          <a:xfrm>
            <a:off x="2242502" y="5999711"/>
            <a:ext cx="4859338" cy="513872"/>
            <a:chOff x="1248" y="3230"/>
            <a:chExt cx="3216" cy="418"/>
          </a:xfrm>
        </p:grpSpPr>
        <p:sp>
          <p:nvSpPr>
            <p:cNvPr id="97" name="Line 18"/>
            <p:cNvSpPr>
              <a:spLocks noChangeShapeType="1"/>
            </p:cNvSpPr>
            <p:nvPr/>
          </p:nvSpPr>
          <p:spPr bwMode="gray">
            <a:xfrm>
              <a:off x="1441" y="3579"/>
              <a:ext cx="3023" cy="1"/>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Rectangle 19"/>
            <p:cNvSpPr>
              <a:spLocks noChangeArrowheads="1"/>
            </p:cNvSpPr>
            <p:nvPr/>
          </p:nvSpPr>
          <p:spPr bwMode="gray">
            <a:xfrm rot="3419336">
              <a:off x="1261" y="3217"/>
              <a:ext cx="302" cy="328"/>
            </a:xfrm>
            <a:prstGeom prst="rect">
              <a:avLst/>
            </a:prstGeom>
            <a:gradFill rotWithShape="1">
              <a:gsLst>
                <a:gs pos="0">
                  <a:srgbClr val="FF9933"/>
                </a:gs>
                <a:gs pos="100000">
                  <a:srgbClr val="FF9933">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9933"/>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99" name="Text Box 20"/>
            <p:cNvSpPr txBox="1">
              <a:spLocks noChangeArrowheads="1"/>
            </p:cNvSpPr>
            <p:nvPr/>
          </p:nvSpPr>
          <p:spPr bwMode="gray">
            <a:xfrm>
              <a:off x="2256" y="3272"/>
              <a:ext cx="1822" cy="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uk-UA" sz="2400" dirty="0" smtClean="0"/>
                <a:t>Фрактальну</a:t>
              </a:r>
              <a:r>
                <a:rPr lang="uk-UA" sz="2400" dirty="0" smtClean="0"/>
                <a:t> графіку</a:t>
              </a:r>
              <a:endParaRPr lang="en-US" sz="2400" dirty="0"/>
            </a:p>
          </p:txBody>
        </p:sp>
        <p:sp>
          <p:nvSpPr>
            <p:cNvPr id="100" name="Text Box 21"/>
            <p:cNvSpPr txBox="1">
              <a:spLocks noChangeArrowheads="1"/>
            </p:cNvSpPr>
            <p:nvPr/>
          </p:nvSpPr>
          <p:spPr bwMode="gray">
            <a:xfrm>
              <a:off x="1296" y="3244"/>
              <a:ext cx="2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t>3</a:t>
              </a:r>
            </a:p>
          </p:txBody>
        </p:sp>
      </p:grpSp>
      <p:sp>
        <p:nvSpPr>
          <p:cNvPr id="3" name="TextBox 2"/>
          <p:cNvSpPr txBox="1"/>
          <p:nvPr/>
        </p:nvSpPr>
        <p:spPr>
          <a:xfrm>
            <a:off x="1632856" y="1069521"/>
            <a:ext cx="7282543" cy="2585323"/>
          </a:xfrm>
          <a:prstGeom prst="rect">
            <a:avLst/>
          </a:prstGeom>
          <a:noFill/>
        </p:spPr>
        <p:txBody>
          <a:bodyPr wrap="square" rtlCol="0">
            <a:spAutoFit/>
          </a:bodyPr>
          <a:lstStyle/>
          <a:p>
            <a:r>
              <a:rPr lang="uk-UA" sz="1600" dirty="0"/>
              <a:t>Комп'ютерна графіка, це наука, що вивчає методи і засоби створення та обробки зображень за допомогою програмно-апаратних обчислювальних комплексів. </a:t>
            </a:r>
          </a:p>
          <a:p>
            <a:r>
              <a:rPr lang="uk-UA" sz="1600" dirty="0"/>
              <a:t>1. Комп'ютерна графіка охоплює всі види та форми представлення зображень, як на екрані монітора, так і на зовнішньому носії (папір, плівка, тощо). </a:t>
            </a:r>
          </a:p>
          <a:p>
            <a:r>
              <a:rPr lang="uk-UA" sz="1600" dirty="0"/>
              <a:t>2. Комп'ютерна графіка застосовується для візуалізації даних у різних сферах людської діяльності: </a:t>
            </a:r>
          </a:p>
          <a:p>
            <a:r>
              <a:rPr lang="uk-UA" sz="1600" dirty="0"/>
              <a:t>· медицина - комп'ютерна томографія; </a:t>
            </a:r>
          </a:p>
          <a:p>
            <a:r>
              <a:rPr lang="uk-UA" sz="1600" dirty="0"/>
              <a:t>· наука - склад речовин, векторні поля графіки процесів; </a:t>
            </a:r>
          </a:p>
          <a:p>
            <a:r>
              <a:rPr lang="uk-UA" sz="1600" dirty="0"/>
              <a:t>· дизайн - реклама, поліграфія, моделювання. </a:t>
            </a:r>
          </a:p>
          <a:p>
            <a:endParaRPr lang="uk-UA" dirty="0"/>
          </a:p>
        </p:txBody>
      </p:sp>
      <p:sp>
        <p:nvSpPr>
          <p:cNvPr id="4" name="TextBox 3"/>
          <p:cNvSpPr txBox="1"/>
          <p:nvPr/>
        </p:nvSpPr>
        <p:spPr>
          <a:xfrm>
            <a:off x="1257299" y="3494314"/>
            <a:ext cx="7405007" cy="646331"/>
          </a:xfrm>
          <a:prstGeom prst="rect">
            <a:avLst/>
          </a:prstGeom>
          <a:noFill/>
        </p:spPr>
        <p:txBody>
          <a:bodyPr wrap="square" rtlCol="0">
            <a:spAutoFit/>
          </a:bodyPr>
          <a:lstStyle/>
          <a:p>
            <a:r>
              <a:rPr lang="uk-UA" b="1" dirty="0" smtClean="0"/>
              <a:t>В залежності від способу формування зображень, комп'ютерну графіку можна поділити на:</a:t>
            </a:r>
            <a:endParaRPr lang="uk-UA" dirty="0"/>
          </a:p>
        </p:txBody>
      </p:sp>
    </p:spTree>
    <p:extLst>
      <p:ext uri="{BB962C8B-B14F-4D97-AF65-F5344CB8AC3E}">
        <p14:creationId xmlns:p14="http://schemas.microsoft.com/office/powerpoint/2010/main" val="4191663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6770" y="365126"/>
            <a:ext cx="6588579" cy="1325563"/>
          </a:xfrm>
        </p:spPr>
        <p:txBody>
          <a:bodyPr/>
          <a:lstStyle/>
          <a:p>
            <a:r>
              <a:rPr lang="uk-UA" dirty="0"/>
              <a:t>Векторне зображення</a:t>
            </a:r>
            <a:br>
              <a:rPr lang="uk-UA" dirty="0"/>
            </a:br>
            <a:endParaRPr lang="uk-UA" dirty="0"/>
          </a:p>
        </p:txBody>
      </p:sp>
      <p:sp>
        <p:nvSpPr>
          <p:cNvPr id="3" name="Объект 2"/>
          <p:cNvSpPr>
            <a:spLocks noGrp="1"/>
          </p:cNvSpPr>
          <p:nvPr>
            <p:ph idx="1"/>
          </p:nvPr>
        </p:nvSpPr>
        <p:spPr>
          <a:xfrm>
            <a:off x="1510393" y="1213303"/>
            <a:ext cx="6906986" cy="1513568"/>
          </a:xfrm>
        </p:spPr>
        <p:txBody>
          <a:bodyPr>
            <a:normAutofit fontScale="47500" lnSpcReduction="20000"/>
          </a:bodyPr>
          <a:lstStyle/>
          <a:p>
            <a:pPr marL="0" indent="0">
              <a:buNone/>
            </a:pPr>
            <a:r>
              <a:rPr lang="uk-UA" dirty="0"/>
              <a:t>На сьогоднішній день векторна графіка відіграє велику роль. Її технології широко використовують як для друкарського дизайну, так, і у </a:t>
            </a:r>
            <a:r>
              <a:rPr lang="uk-UA" dirty="0" err="1"/>
              <a:t>веб-дизайні</a:t>
            </a:r>
            <a:r>
              <a:rPr lang="uk-UA" dirty="0"/>
              <a:t>. Упевнено можна казати, що більшість дизайнерів успішно використовують векторну графіку. Векторні зображення використовують для створення графічних об'єктів, для яких має значення збереження чітких та ясних контурів (креслення, схеми, логотипи, мапи, діаграми тощо) навіть при зміні розмірів. На відміну від растрової графіки для побудови векторного зображення використовують примітивні геометричні об'єкти (лінії, кола, криві, багатокутники). У файлі зображення зберігають відомості про типи графічних об'єктів, числові значення їхніх властивостей, необхідні для їх відтворення, а також дані про товщину і колір контурів об'єктів та колір і тип заповнення їхніх внутрішніх областей.</a:t>
            </a:r>
            <a:endParaRPr lang="uk-UA" dirty="0"/>
          </a:p>
        </p:txBody>
      </p:sp>
      <p:sp>
        <p:nvSpPr>
          <p:cNvPr id="4" name="TextBox 3"/>
          <p:cNvSpPr txBox="1"/>
          <p:nvPr/>
        </p:nvSpPr>
        <p:spPr>
          <a:xfrm>
            <a:off x="1502228" y="2710543"/>
            <a:ext cx="6882493" cy="923330"/>
          </a:xfrm>
          <a:prstGeom prst="rect">
            <a:avLst/>
          </a:prstGeom>
          <a:noFill/>
        </p:spPr>
        <p:txBody>
          <a:bodyPr wrap="square" rtlCol="0">
            <a:spAutoFit/>
          </a:bodyPr>
          <a:lstStyle/>
          <a:p>
            <a:r>
              <a:rPr lang="uk-UA" b="1" i="1" dirty="0"/>
              <a:t>Векторне зображення </a:t>
            </a:r>
            <a:r>
              <a:rPr lang="uk-UA" dirty="0"/>
              <a:t>— це зображення, що складається з простих геометричних об'єктів (ліній, кіл, кривих, багатокутників), які можна описати математичними рівняннями.</a:t>
            </a:r>
            <a:endParaRPr lang="uk-UA" dirty="0"/>
          </a:p>
        </p:txBody>
      </p:sp>
      <p:pic>
        <p:nvPicPr>
          <p:cNvPr id="2053" name="Picture 5" descr="C:\Users\Флора\Desktop\Все для презентаций\Картинки\1200px-Bitmap_VS_SVG_ru.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1902" y="3641271"/>
            <a:ext cx="4463143" cy="2677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322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6770" y="365126"/>
            <a:ext cx="6588579" cy="1325563"/>
          </a:xfrm>
        </p:spPr>
        <p:txBody>
          <a:bodyPr/>
          <a:lstStyle/>
          <a:p>
            <a:r>
              <a:rPr lang="uk-UA" dirty="0"/>
              <a:t>Векторне зображення</a:t>
            </a:r>
            <a:br>
              <a:rPr lang="uk-UA" dirty="0"/>
            </a:br>
            <a:endParaRPr lang="uk-UA" dirty="0"/>
          </a:p>
        </p:txBody>
      </p:sp>
      <p:sp>
        <p:nvSpPr>
          <p:cNvPr id="3" name="Объект 2"/>
          <p:cNvSpPr>
            <a:spLocks noGrp="1"/>
          </p:cNvSpPr>
          <p:nvPr>
            <p:ph idx="1"/>
          </p:nvPr>
        </p:nvSpPr>
        <p:spPr>
          <a:xfrm>
            <a:off x="1510393" y="1213302"/>
            <a:ext cx="6906986" cy="4795611"/>
          </a:xfrm>
        </p:spPr>
        <p:txBody>
          <a:bodyPr>
            <a:normAutofit fontScale="62500" lnSpcReduction="20000"/>
          </a:bodyPr>
          <a:lstStyle/>
          <a:p>
            <a:r>
              <a:rPr lang="uk-UA" dirty="0"/>
              <a:t>На відміну від растрової графіки, у векторній графіці базовим елементом є лінія, яка описується математичною формулою. Таке представлення даних компактніше, але побудова об'єктів супроводжується неперервним перерахунком параметрів кривої у координати екранного або друкованого зображення. Лінія є елементарним об'єктом, якому притаманні певні особливості: форма, товщина, колір, тощо. Любий об'єкт (прямокутник, еліпс, текст і навіть пряма лінія) сприймається як криві лінії. Виключення складають лише імпортовані растрові об'єкти. </a:t>
            </a:r>
          </a:p>
          <a:p>
            <a:r>
              <a:rPr lang="uk-UA" dirty="0"/>
              <a:t>Векторні об'єкти завжди мають шлях, що визначає їх форму. Якщо шлях є замкненим, тобто кінцева точка співпадає з початковою, об'єкт має внутрішню ділянку, яка може бути заповненою кольором або іншими об'єктами. Всі шляхи містять дві компоненти: сегменти та вузли. </a:t>
            </a:r>
          </a:p>
          <a:p>
            <a:r>
              <a:rPr lang="uk-UA" dirty="0"/>
              <a:t>Шлях уявляє собою маршрут, що з'єднує початкову та кінцеву точку. </a:t>
            </a:r>
          </a:p>
          <a:p>
            <a:r>
              <a:rPr lang="uk-UA" b="1" i="1" dirty="0"/>
              <a:t>Сегмент</a:t>
            </a:r>
            <a:r>
              <a:rPr lang="uk-UA" dirty="0"/>
              <a:t> - окрема частина шляху, може бути як прямою, так і кривою лінією. </a:t>
            </a:r>
          </a:p>
          <a:p>
            <a:r>
              <a:rPr lang="uk-UA" b="1" i="1" dirty="0"/>
              <a:t>Вузол</a:t>
            </a:r>
            <a:r>
              <a:rPr lang="uk-UA" dirty="0"/>
              <a:t> - початкова або кінцева точка сегмента. </a:t>
            </a:r>
          </a:p>
          <a:p>
            <a:r>
              <a:rPr lang="uk-UA" dirty="0"/>
              <a:t>Кожен елемент векторної графіки містить ці три основні елементи і дозволяє їх редагування. </a:t>
            </a:r>
          </a:p>
        </p:txBody>
      </p:sp>
    </p:spTree>
    <p:extLst>
      <p:ext uri="{BB962C8B-B14F-4D97-AF65-F5344CB8AC3E}">
        <p14:creationId xmlns:p14="http://schemas.microsoft.com/office/powerpoint/2010/main" val="4164772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Флора\Desktop\Все для презентаций\Картинки\mai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0425" y="4076700"/>
            <a:ext cx="3270250" cy="287655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918606" y="365126"/>
            <a:ext cx="6596743" cy="1325563"/>
          </a:xfrm>
        </p:spPr>
        <p:txBody>
          <a:bodyPr/>
          <a:lstStyle/>
          <a:p>
            <a:r>
              <a:rPr lang="uk-UA" dirty="0"/>
              <a:t>Заповнення об'єктів</a:t>
            </a:r>
            <a:br>
              <a:rPr lang="uk-UA" dirty="0"/>
            </a:br>
            <a:endParaRPr lang="uk-UA" dirty="0"/>
          </a:p>
        </p:txBody>
      </p:sp>
      <p:sp>
        <p:nvSpPr>
          <p:cNvPr id="3" name="Объект 2"/>
          <p:cNvSpPr>
            <a:spLocks noGrp="1"/>
          </p:cNvSpPr>
          <p:nvPr>
            <p:ph idx="1"/>
          </p:nvPr>
        </p:nvSpPr>
        <p:spPr>
          <a:xfrm>
            <a:off x="1440996" y="1192213"/>
            <a:ext cx="7331528" cy="3170237"/>
          </a:xfrm>
        </p:spPr>
        <p:txBody>
          <a:bodyPr>
            <a:normAutofit fontScale="62500" lnSpcReduction="20000"/>
          </a:bodyPr>
          <a:lstStyle/>
          <a:p>
            <a:pPr marL="0" indent="0">
              <a:buNone/>
            </a:pPr>
            <a:r>
              <a:rPr lang="uk-UA" dirty="0" smtClean="0"/>
              <a:t>За </a:t>
            </a:r>
            <a:r>
              <a:rPr lang="uk-UA" dirty="0"/>
              <a:t>допомогою кривих створюється контур об'єкта, всередині якого може бути заповнення (будь-який колір, штрихування або зображення). Заповнений об'єкт трактується як єдиний елемент, тобто при змінюванні форми об'єкта, заповнення заповнює всю його внутрішню ділянку. </a:t>
            </a:r>
          </a:p>
          <a:p>
            <a:pPr marL="0" indent="0">
              <a:buNone/>
            </a:pPr>
            <a:r>
              <a:rPr lang="uk-UA" b="1" dirty="0" smtClean="0"/>
              <a:t>     Заповнення </a:t>
            </a:r>
            <a:r>
              <a:rPr lang="uk-UA" b="1" dirty="0"/>
              <a:t>можна розбити на 4 категорії:</a:t>
            </a:r>
            <a:endParaRPr lang="uk-UA" dirty="0"/>
          </a:p>
          <a:p>
            <a:r>
              <a:rPr lang="uk-UA" dirty="0"/>
              <a:t>однорідне заповнення одним кольором або штрихуванням; </a:t>
            </a:r>
          </a:p>
          <a:p>
            <a:r>
              <a:rPr lang="uk-UA" dirty="0"/>
              <a:t>градієнтне, при якому кольори або тіні поступово змінюються (лінійна, радіальна, конічна, прямокутна тощо); </a:t>
            </a:r>
          </a:p>
          <a:p>
            <a:r>
              <a:rPr lang="uk-UA" dirty="0"/>
              <a:t>візерункове, при якому об'єкт заповнюється повторювальними зображеннями (двоколірними або </a:t>
            </a:r>
            <a:r>
              <a:rPr lang="uk-UA" dirty="0" err="1"/>
              <a:t>повноколірними</a:t>
            </a:r>
            <a:r>
              <a:rPr lang="uk-UA" dirty="0"/>
              <a:t>); </a:t>
            </a:r>
          </a:p>
          <a:p>
            <a:r>
              <a:rPr lang="uk-UA" dirty="0"/>
              <a:t>текстурне заповнення (художні зображення). </a:t>
            </a:r>
          </a:p>
          <a:p>
            <a:endParaRPr lang="uk-UA" dirty="0"/>
          </a:p>
        </p:txBody>
      </p:sp>
    </p:spTree>
    <p:extLst>
      <p:ext uri="{BB962C8B-B14F-4D97-AF65-F5344CB8AC3E}">
        <p14:creationId xmlns:p14="http://schemas.microsoft.com/office/powerpoint/2010/main" val="3591525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3100" y="365126"/>
            <a:ext cx="6572249" cy="1325563"/>
          </a:xfrm>
        </p:spPr>
        <p:txBody>
          <a:bodyPr>
            <a:normAutofit fontScale="90000"/>
          </a:bodyPr>
          <a:lstStyle/>
          <a:p>
            <a:r>
              <a:rPr lang="uk-UA" dirty="0"/>
              <a:t>Векторний графічний редактор</a:t>
            </a:r>
            <a:br>
              <a:rPr lang="uk-UA" dirty="0"/>
            </a:br>
            <a:endParaRPr lang="uk-UA" dirty="0"/>
          </a:p>
        </p:txBody>
      </p:sp>
      <p:sp>
        <p:nvSpPr>
          <p:cNvPr id="3" name="Объект 2"/>
          <p:cNvSpPr>
            <a:spLocks noGrp="1"/>
          </p:cNvSpPr>
          <p:nvPr>
            <p:ph idx="1"/>
          </p:nvPr>
        </p:nvSpPr>
        <p:spPr>
          <a:xfrm>
            <a:off x="1400174" y="1825625"/>
            <a:ext cx="7581901" cy="2708275"/>
          </a:xfrm>
        </p:spPr>
        <p:txBody>
          <a:bodyPr>
            <a:normAutofit/>
          </a:bodyPr>
          <a:lstStyle/>
          <a:p>
            <a:pPr algn="just"/>
            <a:r>
              <a:rPr lang="uk-UA" sz="2000" b="1" i="1" dirty="0"/>
              <a:t>Векторний графічний редактор </a:t>
            </a:r>
            <a:r>
              <a:rPr lang="uk-UA" sz="2000" dirty="0"/>
              <a:t>- спеціалізована програма, призначена для створення та обробки векторних зображень. </a:t>
            </a:r>
            <a:endParaRPr lang="uk-UA" sz="2000" dirty="0" smtClean="0"/>
          </a:p>
          <a:p>
            <a:pPr algn="just"/>
            <a:r>
              <a:rPr lang="uk-UA" sz="2000" dirty="0" smtClean="0"/>
              <a:t>Такі </a:t>
            </a:r>
            <a:r>
              <a:rPr lang="uk-UA" sz="2000" dirty="0"/>
              <a:t>програми використовуються в роботі художників і дизайнерів різних напрямків, конструкторів, мультиплікаторів, у сфері ділової графіки, для презентацій, публікації в Інтернеті і т.п.</a:t>
            </a:r>
          </a:p>
          <a:p>
            <a:pPr algn="just"/>
            <a:r>
              <a:rPr lang="uk-UA" sz="2000" dirty="0"/>
              <a:t>Векторні графічні редактори надають можливість створювати і редагувати векторні зображення безпосередньо на екрані комп'ютера, а також зберігати їх у різних векторних форматах.</a:t>
            </a:r>
          </a:p>
          <a:p>
            <a:endParaRPr lang="uk-UA" dirty="0"/>
          </a:p>
        </p:txBody>
      </p:sp>
      <p:pic>
        <p:nvPicPr>
          <p:cNvPr id="5122" name="Picture 2" descr="C:\Users\Флора\Desktop\Все для презентаций\Картинки\Без названия.pn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9778" r="89778">
                        <a14:foregroundMark x1="27556" y1="40000" x2="27556" y2="40000"/>
                        <a14:foregroundMark x1="49778" y1="40444" x2="49778" y2="40444"/>
                        <a14:foregroundMark x1="76000" y1="31111" x2="76000" y2="31111"/>
                        <a14:foregroundMark x1="86667" y1="26222" x2="86667" y2="26222"/>
                        <a14:foregroundMark x1="14222" y1="32000" x2="14222" y2="32000"/>
                        <a14:foregroundMark x1="51111" y1="93778" x2="51111" y2="93778"/>
                      </a14:backgroundRemoval>
                    </a14:imgEffect>
                  </a14:imgLayer>
                </a14:imgProps>
              </a:ext>
              <a:ext uri="{28A0092B-C50C-407E-A947-70E740481C1C}">
                <a14:useLocalDpi xmlns:a14="http://schemas.microsoft.com/office/drawing/2010/main" val="0"/>
              </a:ext>
            </a:extLst>
          </a:blip>
          <a:srcRect/>
          <a:stretch>
            <a:fillRect/>
          </a:stretch>
        </p:blipFill>
        <p:spPr bwMode="auto">
          <a:xfrm>
            <a:off x="7324725" y="276225"/>
            <a:ext cx="1338263" cy="1338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032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57350" y="365126"/>
            <a:ext cx="6858000" cy="1325563"/>
          </a:xfrm>
        </p:spPr>
        <p:txBody>
          <a:bodyPr/>
          <a:lstStyle/>
          <a:p>
            <a:r>
              <a:rPr lang="uk-UA" dirty="0"/>
              <a:t>О</a:t>
            </a:r>
            <a:r>
              <a:rPr lang="uk-UA" dirty="0" smtClean="0"/>
              <a:t>сновні </a:t>
            </a:r>
            <a:r>
              <a:rPr lang="uk-UA" dirty="0"/>
              <a:t>інструменти векторних редакторів</a:t>
            </a:r>
            <a:endParaRPr lang="uk-UA" dirty="0"/>
          </a:p>
        </p:txBody>
      </p:sp>
      <p:sp>
        <p:nvSpPr>
          <p:cNvPr id="3" name="Объект 2"/>
          <p:cNvSpPr>
            <a:spLocks noGrp="1"/>
          </p:cNvSpPr>
          <p:nvPr>
            <p:ph idx="1"/>
          </p:nvPr>
        </p:nvSpPr>
        <p:spPr>
          <a:xfrm>
            <a:off x="1219199" y="1835149"/>
            <a:ext cx="7572376" cy="4384675"/>
          </a:xfrm>
        </p:spPr>
        <p:txBody>
          <a:bodyPr>
            <a:normAutofit fontScale="92500" lnSpcReduction="20000"/>
          </a:bodyPr>
          <a:lstStyle/>
          <a:p>
            <a:r>
              <a:rPr lang="uk-UA" b="1" i="1" dirty="0"/>
              <a:t>Криві </a:t>
            </a:r>
            <a:r>
              <a:rPr lang="uk-UA" b="1" i="1" dirty="0" err="1"/>
              <a:t>Безьє</a:t>
            </a:r>
            <a:r>
              <a:rPr lang="uk-UA" b="1" i="1" dirty="0"/>
              <a:t> </a:t>
            </a:r>
            <a:r>
              <a:rPr lang="uk-UA" dirty="0"/>
              <a:t>- дозволяють створювати прямі, ламані і гладкі криві, що проходять через вузлові точки, з певними дотичними в цих точках.</a:t>
            </a:r>
          </a:p>
          <a:p>
            <a:r>
              <a:rPr lang="uk-UA" dirty="0"/>
              <a:t>Набір геометричних фігур (</a:t>
            </a:r>
            <a:r>
              <a:rPr lang="uk-UA" b="1" i="1" dirty="0"/>
              <a:t>примітивів).</a:t>
            </a:r>
          </a:p>
          <a:p>
            <a:r>
              <a:rPr lang="uk-UA" b="1" i="1" dirty="0"/>
              <a:t>Заливка</a:t>
            </a:r>
            <a:r>
              <a:rPr lang="uk-UA" dirty="0"/>
              <a:t> - дозволяє зафарбовувати обмежені області певним кольором, або градієнтом.</a:t>
            </a:r>
          </a:p>
          <a:p>
            <a:r>
              <a:rPr lang="uk-UA" b="1" i="1" dirty="0"/>
              <a:t>Текст</a:t>
            </a:r>
            <a:r>
              <a:rPr lang="uk-UA" dirty="0"/>
              <a:t> створиться за допомогою відповідного інструменту, а потім часто перетворюється в </a:t>
            </a:r>
            <a:r>
              <a:rPr lang="uk-UA" dirty="0" smtClean="0"/>
              <a:t>криві </a:t>
            </a:r>
            <a:r>
              <a:rPr lang="uk-UA" dirty="0"/>
              <a:t>(у векторне зображення), щоб забезпечити незалежність зображення від шрифтів, наявних (або відсутніх) на комп'ютері</a:t>
            </a:r>
            <a:r>
              <a:rPr lang="uk-UA" dirty="0" smtClean="0"/>
              <a:t>, використовуваному </a:t>
            </a:r>
            <a:r>
              <a:rPr lang="uk-UA" dirty="0"/>
              <a:t>для перегляду.</a:t>
            </a:r>
          </a:p>
          <a:p>
            <a:r>
              <a:rPr lang="uk-UA" b="1" i="1" dirty="0"/>
              <a:t>Олівець</a:t>
            </a:r>
            <a:r>
              <a:rPr lang="uk-UA" dirty="0"/>
              <a:t> - дозволяє створювати лінії "від руки".</a:t>
            </a:r>
          </a:p>
          <a:p>
            <a:endParaRPr lang="uk-UA" dirty="0"/>
          </a:p>
        </p:txBody>
      </p:sp>
    </p:spTree>
    <p:extLst>
      <p:ext uri="{BB962C8B-B14F-4D97-AF65-F5344CB8AC3E}">
        <p14:creationId xmlns:p14="http://schemas.microsoft.com/office/powerpoint/2010/main" val="2524384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4050" y="365126"/>
            <a:ext cx="6591300" cy="1325563"/>
          </a:xfrm>
        </p:spPr>
        <p:txBody>
          <a:bodyPr/>
          <a:lstStyle/>
          <a:p>
            <a:r>
              <a:rPr lang="uk-UA" dirty="0"/>
              <a:t>Векторний графічний редактор</a:t>
            </a:r>
          </a:p>
        </p:txBody>
      </p:sp>
      <p:pic>
        <p:nvPicPr>
          <p:cNvPr id="6146" name="Picture 2" descr="C:\Users\Флора\Desktop\Все для презентаций\Картинки\unnamed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5" y="1788918"/>
            <a:ext cx="8218839" cy="1649607"/>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p:cNvSpPr txBox="1">
            <a:spLocks/>
          </p:cNvSpPr>
          <p:nvPr/>
        </p:nvSpPr>
        <p:spPr>
          <a:xfrm>
            <a:off x="790575" y="3575051"/>
            <a:ext cx="8218839" cy="2863849"/>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dirty="0"/>
              <a:t>На відміну від растрової графіки, де використовуються лише маленькі крапки (</a:t>
            </a:r>
            <a:r>
              <a:rPr lang="uk-UA" dirty="0" err="1"/>
              <a:t>пікселі</a:t>
            </a:r>
            <a:r>
              <a:rPr lang="uk-UA" dirty="0"/>
              <a:t>), векторна, для побудови зображення, використовує примітивні геометричні об'єкти (лінії, криві, квадрати, багатокутники тощо). </a:t>
            </a:r>
            <a:endParaRPr lang="uk-UA" dirty="0" smtClean="0"/>
          </a:p>
          <a:p>
            <a:endParaRPr lang="uk-UA" dirty="0" smtClean="0"/>
          </a:p>
          <a:p>
            <a:r>
              <a:rPr lang="uk-UA" dirty="0" smtClean="0"/>
              <a:t>Векторна </a:t>
            </a:r>
            <a:r>
              <a:rPr lang="uk-UA" dirty="0"/>
              <a:t>графіка ідеальна для простих малюнків, зручна в пресі і може масштабуватися без втрати якості</a:t>
            </a:r>
            <a:r>
              <a:rPr lang="uk-UA" dirty="0" smtClean="0"/>
              <a:t>.</a:t>
            </a:r>
          </a:p>
          <a:p>
            <a:endParaRPr lang="uk-UA" dirty="0"/>
          </a:p>
          <a:p>
            <a:r>
              <a:rPr lang="uk-UA" dirty="0"/>
              <a:t>В таку графіку можна вставляти і растрові зображення – при зміні розміру растрові малюнки будуть змінюватися пропорційно іншим елементам. Векторна графіка зручна для побудови різних схем, діаграм, креслень. Також вона використовується для створення мультфільмів типу «</a:t>
            </a:r>
            <a:r>
              <a:rPr lang="uk-UA" dirty="0" err="1"/>
              <a:t>Масяні</a:t>
            </a:r>
            <a:r>
              <a:rPr lang="uk-UA" dirty="0"/>
              <a:t>» або подібних її.</a:t>
            </a:r>
          </a:p>
        </p:txBody>
      </p:sp>
    </p:spTree>
    <p:extLst>
      <p:ext uri="{BB962C8B-B14F-4D97-AF65-F5344CB8AC3E}">
        <p14:creationId xmlns:p14="http://schemas.microsoft.com/office/powerpoint/2010/main" val="12944221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TotalTime>
  <Words>1129</Words>
  <Application>Microsoft Office PowerPoint</Application>
  <PresentationFormat>Экран (4:3)</PresentationFormat>
  <Paragraphs>90</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Office Theme</vt:lpstr>
      <vt:lpstr>Векторний графічний редактор як інструмент для дизайну</vt:lpstr>
      <vt:lpstr>Згадаємо!</vt:lpstr>
      <vt:lpstr>Комп'ютерна графіка</vt:lpstr>
      <vt:lpstr>Векторне зображення </vt:lpstr>
      <vt:lpstr>Векторне зображення </vt:lpstr>
      <vt:lpstr>Заповнення об'єктів </vt:lpstr>
      <vt:lpstr>Векторний графічний редактор </vt:lpstr>
      <vt:lpstr>Основні інструменти векторних редакторів</vt:lpstr>
      <vt:lpstr>Векторний графічний редактор</vt:lpstr>
      <vt:lpstr>Порівняння векторних і растрових редакторів </vt:lpstr>
      <vt:lpstr>Редактори для роботи з векторною графікою </vt:lpstr>
      <vt:lpstr>Основні переваги векторного зображення: </vt:lpstr>
      <vt:lpstr>Основні недоліки векторного зображення: </vt:lpstr>
      <vt:lpstr>Формати файлів векторної графіки </vt:lpstr>
      <vt:lpstr>Закріплення вивченного матеріалу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Флора</cp:lastModifiedBy>
  <cp:revision>33</cp:revision>
  <dcterms:created xsi:type="dcterms:W3CDTF">2018-09-04T12:10:47Z</dcterms:created>
  <dcterms:modified xsi:type="dcterms:W3CDTF">2020-03-26T17:18:10Z</dcterms:modified>
</cp:coreProperties>
</file>