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4" r:id="rId8"/>
    <p:sldId id="263" r:id="rId9"/>
    <p:sldId id="265" r:id="rId10"/>
    <p:sldId id="266" r:id="rId11"/>
    <p:sldId id="267" r:id="rId12"/>
    <p:sldId id="269" r:id="rId13"/>
    <p:sldId id="271" r:id="rId14"/>
    <p:sldId id="272" r:id="rId15"/>
    <p:sldId id="273" r:id="rId16"/>
    <p:sldId id="274" r:id="rId17"/>
  </p:sldIdLst>
  <p:sldSz cx="9144000" cy="5143500" type="screen16x9"/>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705" autoAdjust="0"/>
  </p:normalViewPr>
  <p:slideViewPr>
    <p:cSldViewPr>
      <p:cViewPr>
        <p:scale>
          <a:sx n="100" d="100"/>
          <a:sy n="100" d="100"/>
        </p:scale>
        <p:origin x="-869" y="-19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29.03.2020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29.03.2020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79"/>
            <a:ext cx="2057400" cy="4388644"/>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05979"/>
            <a:ext cx="6019800" cy="43886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29.03.2020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29.03.2020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29.03.2020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29.03.2020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29.03.2020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29.03.2020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29.03.2020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29.03.2020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29.03.2020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29.03.2020</a:t>
            </a:fld>
            <a:endParaRPr lang="ru-RU"/>
          </a:p>
        </p:txBody>
      </p:sp>
      <p:sp>
        <p:nvSpPr>
          <p:cNvPr id="5" name="Нижний колонтитул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hyperlink" Target="mailto:dimaslyuta@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Users\Флора\Desktop\Все для презентаций\Картинки\picture2_tesla-osenju-nach_354280_p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38"/>
            <a:ext cx="9160802" cy="5164038"/>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9540" y="5953"/>
            <a:ext cx="5217840" cy="1394643"/>
          </a:xfrm>
        </p:spPr>
        <p:txBody>
          <a:bodyPr>
            <a:noAutofit/>
          </a:bodyPr>
          <a:lstStyle/>
          <a:p>
            <a:r>
              <a:rPr lang="uk-UA"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ДІЯ МАГНІТНОГО ПОЛЯ НА РАМКУ ЗІ СТРУМОМ. СИЛА АМПЕРА</a:t>
            </a:r>
            <a:endParaRPr lang="uk-UA"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Подзаголовок 2"/>
          <p:cNvSpPr>
            <a:spLocks noGrp="1"/>
          </p:cNvSpPr>
          <p:nvPr>
            <p:ph type="subTitle" idx="1"/>
          </p:nvPr>
        </p:nvSpPr>
        <p:spPr>
          <a:xfrm>
            <a:off x="47345" y="5596086"/>
            <a:ext cx="6400800" cy="1314450"/>
          </a:xfrm>
        </p:spPr>
        <p:txBody>
          <a:bodyPr/>
          <a:lstStyle/>
          <a:p>
            <a:endParaRPr lang="uk-UA" dirty="0"/>
          </a:p>
        </p:txBody>
      </p:sp>
      <p:sp>
        <p:nvSpPr>
          <p:cNvPr id="4" name="AutoShape 2" descr="Tesla Ð¾ÑÐµÐ½ÑÑ Ð½Ð°ÑÐ½ÐµÑ Ð²ÑÐ¿ÑÑÐº ÑÐ»ÐµÐºÑÑÐ¾ÐºÐ°ÑÐ¾Ð² Ð½Ð¾Ð²Ð¾Ð³Ð¾ Ð¿Ð¾ÐºÐ¾Ð»ÐµÐ½Ð¸Ñ (ÐÐÐÐÐ ..."/>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5" name="AutoShape 4" descr="Tesla Ð¾ÑÐµÐ½ÑÑ Ð½Ð°ÑÐ½ÐµÑ Ð²ÑÐ¿ÑÑÐº ÑÐ»ÐµÐºÑÑÐ¾ÐºÐ°ÑÐ¾Ð² Ð½Ð¾Ð²Ð¾Ð³Ð¾ Ð¿Ð¾ÐºÐ¾Ð»ÐµÐ½Ð¸Ñ (ÐÐÐÐÐ ..."/>
          <p:cNvSpPr>
            <a:spLocks noChangeAspect="1" noChangeArrowheads="1"/>
          </p:cNvSpPr>
          <p:nvPr/>
        </p:nvSpPr>
        <p:spPr bwMode="auto">
          <a:xfrm>
            <a:off x="307975" y="5953"/>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Tree>
    <p:extLst>
      <p:ext uri="{BB962C8B-B14F-4D97-AF65-F5344CB8AC3E}">
        <p14:creationId xmlns:p14="http://schemas.microsoft.com/office/powerpoint/2010/main" val="2429415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195486"/>
            <a:ext cx="8208912" cy="86409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 name="Заголовок 1"/>
          <p:cNvSpPr>
            <a:spLocks noGrp="1"/>
          </p:cNvSpPr>
          <p:nvPr>
            <p:ph type="title"/>
          </p:nvPr>
        </p:nvSpPr>
        <p:spPr/>
        <p:txBody>
          <a:bodyPr/>
          <a:lstStyle/>
          <a:p>
            <a:r>
              <a:rPr lang="uk-UA"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Unicode MS" pitchFamily="34" charset="-128"/>
                <a:ea typeface="Arial Unicode MS" pitchFamily="34" charset="-128"/>
                <a:cs typeface="Arial Unicode MS" pitchFamily="34" charset="-128"/>
              </a:rPr>
              <a:t>Рамка в магнітному полі</a:t>
            </a:r>
            <a:endParaRPr lang="uk-UA"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Unicode MS" pitchFamily="34" charset="-128"/>
              <a:ea typeface="Arial Unicode MS" pitchFamily="34" charset="-128"/>
              <a:cs typeface="Arial Unicode MS" pitchFamily="34" charset="-128"/>
            </a:endParaRPr>
          </a:p>
        </p:txBody>
      </p:sp>
      <p:sp>
        <p:nvSpPr>
          <p:cNvPr id="3" name="Объект 2"/>
          <p:cNvSpPr>
            <a:spLocks noGrp="1"/>
          </p:cNvSpPr>
          <p:nvPr>
            <p:ph idx="1"/>
          </p:nvPr>
        </p:nvSpPr>
        <p:spPr>
          <a:xfrm>
            <a:off x="2868940" y="1275606"/>
            <a:ext cx="5842992" cy="3459831"/>
          </a:xfrm>
        </p:spPr>
        <p:txBody>
          <a:bodyPr>
            <a:normAutofit/>
          </a:bodyPr>
          <a:lstStyle/>
          <a:p>
            <a:r>
              <a:rPr lang="uk-UA" sz="1800" dirty="0"/>
              <a:t>Поворот рамки зі струмом пояснюється тим, що магнітне поле, діючи на вертикальні сторони рамки, змушує її повертатися так, щоб її площина стала перпендикулярно до силових ліній поля. Тобто сила Ампера створює обертовий момент рамки. Напрям обертання можна визначити, застосовуючи правило лівої руки до кожної вертикальної ділянки рамки. При зміні напрямку струму в рамці вона буде повертатися у зворотному напрямку. Те саме ми спостерігаємо, помінявши місцями полюси магніту.</a:t>
            </a:r>
          </a:p>
          <a:p>
            <a:r>
              <a:rPr lang="ru-RU" sz="1800" dirty="0" err="1"/>
              <a:t>Саме</a:t>
            </a:r>
            <a:r>
              <a:rPr lang="ru-RU" sz="1800" dirty="0"/>
              <a:t> на такому </a:t>
            </a:r>
            <a:r>
              <a:rPr lang="ru-RU" sz="1800" dirty="0" err="1"/>
              <a:t>принципі</a:t>
            </a:r>
            <a:r>
              <a:rPr lang="ru-RU" sz="1800" dirty="0"/>
              <a:t> заснована робота </a:t>
            </a:r>
            <a:r>
              <a:rPr lang="ru-RU" sz="1800" dirty="0" err="1"/>
              <a:t>електродвигунів</a:t>
            </a:r>
            <a:r>
              <a:rPr lang="ru-RU" sz="1800" dirty="0"/>
              <a:t>.</a:t>
            </a:r>
            <a:endParaRPr lang="uk-UA" sz="2000" dirty="0"/>
          </a:p>
        </p:txBody>
      </p:sp>
      <p:pic>
        <p:nvPicPr>
          <p:cNvPr id="8194" name="Picture 6" descr="Описание: Описание: mag_ind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779662"/>
            <a:ext cx="2664296" cy="18975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5906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195486"/>
            <a:ext cx="8208912" cy="86409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 name="Заголовок 1"/>
          <p:cNvSpPr>
            <a:spLocks noGrp="1"/>
          </p:cNvSpPr>
          <p:nvPr>
            <p:ph type="title"/>
          </p:nvPr>
        </p:nvSpPr>
        <p:spPr/>
        <p:txBody>
          <a:bodyPr/>
          <a:lstStyle/>
          <a:p>
            <a:r>
              <a:rPr lang="uk-UA"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Unicode MS" pitchFamily="34" charset="-128"/>
                <a:ea typeface="Arial Unicode MS" pitchFamily="34" charset="-128"/>
                <a:cs typeface="Arial Unicode MS" pitchFamily="34" charset="-128"/>
              </a:rPr>
              <a:t>Рамка в магнітному полі</a:t>
            </a:r>
            <a:endParaRPr lang="uk-UA"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Unicode MS" pitchFamily="34" charset="-128"/>
              <a:ea typeface="Arial Unicode MS" pitchFamily="34" charset="-128"/>
              <a:cs typeface="Arial Unicode MS" pitchFamily="34" charset="-128"/>
            </a:endParaRPr>
          </a:p>
        </p:txBody>
      </p:sp>
      <p:sp>
        <p:nvSpPr>
          <p:cNvPr id="3" name="Объект 2"/>
          <p:cNvSpPr>
            <a:spLocks noGrp="1"/>
          </p:cNvSpPr>
          <p:nvPr>
            <p:ph idx="1"/>
          </p:nvPr>
        </p:nvSpPr>
        <p:spPr>
          <a:xfrm>
            <a:off x="467544" y="1275606"/>
            <a:ext cx="8244388" cy="3459831"/>
          </a:xfrm>
        </p:spPr>
        <p:txBody>
          <a:bodyPr>
            <a:normAutofit/>
          </a:bodyPr>
          <a:lstStyle/>
          <a:p>
            <a:pPr marL="0" indent="0">
              <a:buNone/>
            </a:pPr>
            <a:r>
              <a:rPr lang="uk-UA" sz="1800" dirty="0"/>
              <a:t>Визначимо обертовий момент рамки, зумовлений дією сили Ампера </a:t>
            </a:r>
            <a:r>
              <a:rPr lang="en-US" sz="1800" dirty="0"/>
              <a:t>F</a:t>
            </a:r>
            <a:r>
              <a:rPr lang="ru-RU" sz="1800" baseline="-25000" dirty="0"/>
              <a:t>1</a:t>
            </a:r>
            <a:r>
              <a:rPr lang="ru-RU" sz="1800" dirty="0"/>
              <a:t> </a:t>
            </a:r>
            <a:r>
              <a:rPr lang="uk-UA" sz="1800" dirty="0"/>
              <a:t>і </a:t>
            </a:r>
            <a:r>
              <a:rPr lang="en-US" sz="1800" dirty="0"/>
              <a:t>F</a:t>
            </a:r>
            <a:r>
              <a:rPr lang="uk-UA" sz="1800" baseline="-25000" dirty="0"/>
              <a:t>2</a:t>
            </a:r>
            <a:r>
              <a:rPr lang="uk-UA" sz="1800" dirty="0"/>
              <a:t> на вертикальні сторони (</a:t>
            </a:r>
            <a:r>
              <a:rPr lang="uk-UA" sz="1800" i="1" dirty="0"/>
              <a:t>горизонтальні сторони до уваги не беремо, подумайте чому</a:t>
            </a:r>
            <a:r>
              <a:rPr lang="uk-UA" sz="1800" dirty="0"/>
              <a:t>). Для цього пригадаємо з механіки, що таке обертовий момент, </a:t>
            </a:r>
            <a:r>
              <a:rPr lang="uk-UA" sz="1800" dirty="0" err="1"/>
              <a:t>момент</a:t>
            </a:r>
            <a:r>
              <a:rPr lang="uk-UA" sz="1800" dirty="0"/>
              <a:t> сили, плече дії сили. Врахувавши, що М=М</a:t>
            </a:r>
            <a:r>
              <a:rPr lang="uk-UA" sz="1800" baseline="-25000" dirty="0"/>
              <a:t>1</a:t>
            </a:r>
            <a:r>
              <a:rPr lang="uk-UA" sz="1800" dirty="0"/>
              <a:t>+М</a:t>
            </a:r>
            <a:r>
              <a:rPr lang="uk-UA" sz="1800" baseline="-25000" dirty="0"/>
              <a:t>2</a:t>
            </a:r>
            <a:r>
              <a:rPr lang="uk-UA" sz="1800" dirty="0"/>
              <a:t>, М</a:t>
            </a:r>
            <a:r>
              <a:rPr lang="uk-UA" sz="1800" baseline="-25000" dirty="0"/>
              <a:t>1</a:t>
            </a:r>
            <a:r>
              <a:rPr lang="uk-UA" sz="1800" dirty="0"/>
              <a:t>= </a:t>
            </a:r>
            <a:r>
              <a:rPr lang="en-US" sz="1800" dirty="0"/>
              <a:t>F</a:t>
            </a:r>
            <a:r>
              <a:rPr lang="uk-UA" sz="1800" baseline="-25000" dirty="0"/>
              <a:t>1</a:t>
            </a:r>
            <a:r>
              <a:rPr lang="en-US" sz="1800" dirty="0"/>
              <a:t>d</a:t>
            </a:r>
            <a:r>
              <a:rPr lang="uk-UA" sz="1800" baseline="-25000" dirty="0"/>
              <a:t>1</a:t>
            </a:r>
            <a:r>
              <a:rPr lang="uk-UA" sz="1800" dirty="0"/>
              <a:t> та М</a:t>
            </a:r>
            <a:r>
              <a:rPr lang="uk-UA" sz="1800" baseline="-25000" dirty="0"/>
              <a:t>2</a:t>
            </a:r>
            <a:r>
              <a:rPr lang="uk-UA" sz="1800" dirty="0"/>
              <a:t>= </a:t>
            </a:r>
            <a:r>
              <a:rPr lang="en-US" sz="1800" dirty="0"/>
              <a:t>F</a:t>
            </a:r>
            <a:r>
              <a:rPr lang="uk-UA" sz="1800" baseline="-25000" dirty="0"/>
              <a:t>2</a:t>
            </a:r>
            <a:r>
              <a:rPr lang="en-US" sz="1800" dirty="0"/>
              <a:t>d</a:t>
            </a:r>
            <a:r>
              <a:rPr lang="uk-UA" sz="1800" baseline="-25000" dirty="0"/>
              <a:t>2</a:t>
            </a:r>
            <a:r>
              <a:rPr lang="uk-UA" sz="1800" dirty="0"/>
              <a:t>, </a:t>
            </a:r>
            <a:r>
              <a:rPr lang="en-US" sz="1800" dirty="0"/>
              <a:t>d</a:t>
            </a:r>
            <a:r>
              <a:rPr lang="uk-UA" sz="1800" baseline="-25000" dirty="0"/>
              <a:t>1</a:t>
            </a:r>
            <a:r>
              <a:rPr lang="uk-UA" sz="1800" dirty="0"/>
              <a:t>= </a:t>
            </a:r>
            <a:r>
              <a:rPr lang="en-US" sz="1800" dirty="0"/>
              <a:t>d</a:t>
            </a:r>
            <a:r>
              <a:rPr lang="uk-UA" sz="1800" baseline="-25000" dirty="0"/>
              <a:t>2</a:t>
            </a:r>
            <a:r>
              <a:rPr lang="uk-UA" sz="1800" dirty="0"/>
              <a:t>=</a:t>
            </a:r>
            <a:r>
              <a:rPr lang="en-US" sz="1800" dirty="0"/>
              <a:t>l</a:t>
            </a:r>
            <a:r>
              <a:rPr lang="uk-UA" sz="1800" dirty="0"/>
              <a:t>/2, </a:t>
            </a:r>
            <a:r>
              <a:rPr lang="en-US" sz="1800" dirty="0"/>
              <a:t>F</a:t>
            </a:r>
            <a:r>
              <a:rPr lang="uk-UA" sz="1800" baseline="-25000" dirty="0"/>
              <a:t>1</a:t>
            </a:r>
            <a:r>
              <a:rPr lang="uk-UA" sz="1800" dirty="0"/>
              <a:t>= </a:t>
            </a:r>
            <a:r>
              <a:rPr lang="en-US" sz="1800" dirty="0"/>
              <a:t>F</a:t>
            </a:r>
            <a:r>
              <a:rPr lang="uk-UA" sz="1800" baseline="-25000" dirty="0"/>
              <a:t>2</a:t>
            </a:r>
            <a:r>
              <a:rPr lang="uk-UA" sz="1800" dirty="0"/>
              <a:t>= </a:t>
            </a:r>
            <a:r>
              <a:rPr lang="en-US" sz="1800" dirty="0"/>
              <a:t>F</a:t>
            </a:r>
            <a:r>
              <a:rPr lang="uk-UA" sz="1800" baseline="-25000" dirty="0"/>
              <a:t>А</a:t>
            </a:r>
            <a:r>
              <a:rPr lang="uk-UA" sz="1800" dirty="0"/>
              <a:t>=</a:t>
            </a:r>
            <a:r>
              <a:rPr lang="en-US" sz="1800" dirty="0" err="1"/>
              <a:t>BIlsin</a:t>
            </a:r>
            <a:r>
              <a:rPr lang="en-US" sz="1800" dirty="0"/>
              <a:t>α</a:t>
            </a:r>
            <a:r>
              <a:rPr lang="uk-UA" sz="1800" dirty="0"/>
              <a:t>, одержимо:</a:t>
            </a:r>
          </a:p>
          <a:p>
            <a:pPr marL="0" indent="0" algn="ctr">
              <a:buNone/>
            </a:pPr>
            <a:r>
              <a:rPr lang="uk-UA" sz="1800" b="1" dirty="0" err="1"/>
              <a:t>М</a:t>
            </a:r>
            <a:r>
              <a:rPr lang="uk-UA" sz="1800" b="1" baseline="-25000" dirty="0" err="1"/>
              <a:t>об</a:t>
            </a:r>
            <a:r>
              <a:rPr lang="uk-UA" sz="1800" b="1" dirty="0" err="1"/>
              <a:t>=</a:t>
            </a:r>
            <a:r>
              <a:rPr lang="en-US" sz="1800" b="1" dirty="0" err="1"/>
              <a:t>BISsin</a:t>
            </a:r>
            <a:r>
              <a:rPr lang="en-US" sz="1800" b="1" dirty="0"/>
              <a:t>α</a:t>
            </a:r>
            <a:r>
              <a:rPr lang="ru-RU" sz="1800" dirty="0"/>
              <a:t> – </a:t>
            </a:r>
            <a:r>
              <a:rPr lang="uk-UA" sz="1800" dirty="0"/>
              <a:t>обертовий момент рамки</a:t>
            </a:r>
          </a:p>
          <a:p>
            <a:pPr marL="0" indent="0">
              <a:buNone/>
            </a:pPr>
            <a:r>
              <a:rPr lang="uk-UA" sz="1800" dirty="0"/>
              <a:t>де В – індукція магнітного поля (</a:t>
            </a:r>
            <a:r>
              <a:rPr lang="uk-UA" sz="1800" dirty="0" err="1"/>
              <a:t>Тл</a:t>
            </a:r>
            <a:r>
              <a:rPr lang="uk-UA" sz="1800" dirty="0"/>
              <a:t>), І – величина струму (А), </a:t>
            </a:r>
            <a:r>
              <a:rPr lang="en-US" sz="1800" dirty="0"/>
              <a:t>S</a:t>
            </a:r>
            <a:r>
              <a:rPr lang="uk-UA" sz="1800" dirty="0"/>
              <a:t> – площа рамки (м</a:t>
            </a:r>
            <a:r>
              <a:rPr lang="uk-UA" sz="1800" baseline="30000" dirty="0"/>
              <a:t>2</a:t>
            </a:r>
            <a:r>
              <a:rPr lang="uk-UA" sz="1800" dirty="0"/>
              <a:t>), кут </a:t>
            </a:r>
            <a:r>
              <a:rPr lang="en-US" sz="1800" dirty="0"/>
              <a:t>α</a:t>
            </a:r>
            <a:r>
              <a:rPr lang="uk-UA" sz="1800" dirty="0"/>
              <a:t> – кут між напрямом поля та перпендикуляром до площини рамки.</a:t>
            </a:r>
          </a:p>
        </p:txBody>
      </p:sp>
    </p:spTree>
    <p:extLst>
      <p:ext uri="{BB962C8B-B14F-4D97-AF65-F5344CB8AC3E}">
        <p14:creationId xmlns:p14="http://schemas.microsoft.com/office/powerpoint/2010/main" val="3636123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195486"/>
            <a:ext cx="8208912" cy="86409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 name="Заголовок 1"/>
          <p:cNvSpPr>
            <a:spLocks noGrp="1"/>
          </p:cNvSpPr>
          <p:nvPr>
            <p:ph type="title"/>
          </p:nvPr>
        </p:nvSpPr>
        <p:spPr/>
        <p:txBody>
          <a:bodyPr/>
          <a:lstStyle/>
          <a:p>
            <a:r>
              <a:rPr lang="uk-UA"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Unicode MS" pitchFamily="34" charset="-128"/>
                <a:ea typeface="Arial Unicode MS" pitchFamily="34" charset="-128"/>
                <a:cs typeface="Arial Unicode MS" pitchFamily="34" charset="-128"/>
              </a:rPr>
              <a:t>Практичне використання</a:t>
            </a:r>
            <a:endParaRPr lang="uk-UA"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Unicode MS" pitchFamily="34" charset="-128"/>
              <a:ea typeface="Arial Unicode MS" pitchFamily="34" charset="-128"/>
              <a:cs typeface="Arial Unicode MS" pitchFamily="34" charset="-128"/>
            </a:endParaRPr>
          </a:p>
        </p:txBody>
      </p:sp>
      <p:sp>
        <p:nvSpPr>
          <p:cNvPr id="3" name="Объект 2"/>
          <p:cNvSpPr>
            <a:spLocks noGrp="1"/>
          </p:cNvSpPr>
          <p:nvPr>
            <p:ph idx="1"/>
          </p:nvPr>
        </p:nvSpPr>
        <p:spPr>
          <a:xfrm>
            <a:off x="467544" y="1275606"/>
            <a:ext cx="7272808" cy="3459831"/>
          </a:xfrm>
        </p:spPr>
        <p:txBody>
          <a:bodyPr>
            <a:normAutofit fontScale="70000" lnSpcReduction="20000"/>
          </a:bodyPr>
          <a:lstStyle/>
          <a:p>
            <a:pPr marL="0" indent="0">
              <a:buNone/>
            </a:pPr>
            <a:r>
              <a:rPr lang="uk-UA" sz="1800" b="1" i="1" dirty="0" smtClean="0"/>
              <a:t>1)Електровимірювальні </a:t>
            </a:r>
            <a:r>
              <a:rPr lang="uk-UA" sz="1800" b="1" i="1" dirty="0"/>
              <a:t>прилади</a:t>
            </a:r>
          </a:p>
          <a:p>
            <a:pPr marL="0" indent="0">
              <a:buNone/>
            </a:pPr>
            <a:r>
              <a:rPr lang="uk-UA" sz="1800" dirty="0"/>
              <a:t>	</a:t>
            </a:r>
          </a:p>
          <a:p>
            <a:pPr marL="0" indent="0">
              <a:buNone/>
            </a:pPr>
            <a:r>
              <a:rPr lang="uk-UA" sz="1800" dirty="0"/>
              <a:t>а) </a:t>
            </a:r>
            <a:r>
              <a:rPr lang="ru-RU" sz="1800" i="1" dirty="0" err="1"/>
              <a:t>електровимірювальні</a:t>
            </a:r>
            <a:r>
              <a:rPr lang="ru-RU" sz="1800" i="1" dirty="0"/>
              <a:t> </a:t>
            </a:r>
            <a:r>
              <a:rPr lang="ru-RU" sz="1800" i="1" dirty="0" err="1"/>
              <a:t>прилади</a:t>
            </a:r>
            <a:r>
              <a:rPr lang="ru-RU" sz="1800" i="1" dirty="0"/>
              <a:t> </a:t>
            </a:r>
            <a:r>
              <a:rPr lang="ru-RU" sz="1800" i="1" dirty="0" err="1"/>
              <a:t>магнітоелектричної</a:t>
            </a:r>
            <a:r>
              <a:rPr lang="ru-RU" sz="1800" i="1" dirty="0"/>
              <a:t> </a:t>
            </a:r>
            <a:r>
              <a:rPr lang="ru-RU" sz="1800" i="1" dirty="0" err="1"/>
              <a:t>системи</a:t>
            </a:r>
            <a:r>
              <a:rPr lang="ru-RU" sz="1800" i="1" dirty="0"/>
              <a:t>:</a:t>
            </a:r>
            <a:endParaRPr lang="uk-UA" sz="1800" dirty="0"/>
          </a:p>
          <a:p>
            <a:pPr marL="0" indent="0">
              <a:buNone/>
            </a:pPr>
            <a:r>
              <a:rPr lang="uk-UA" sz="1800" dirty="0"/>
              <a:t>- в цих приладах використовується взаємодія постійного магніту і котушки зі струмом (дротяної рамки, до якої прикріплені дві пружини, через які підводять струм до рамки);</a:t>
            </a:r>
          </a:p>
          <a:p>
            <a:pPr marL="0" indent="0">
              <a:buNone/>
            </a:pPr>
            <a:r>
              <a:rPr lang="uk-UA" sz="1800" dirty="0" smtClean="0"/>
              <a:t>- </a:t>
            </a:r>
            <a:r>
              <a:rPr lang="uk-UA" sz="1800" dirty="0"/>
              <a:t>прилади чутливі, добре захищені від впливу зовнішніх магнітних   полів, споживають мало енергії, але придатні для вимірювання лише в колах постійного струму.</a:t>
            </a:r>
          </a:p>
          <a:p>
            <a:pPr marL="0" indent="0">
              <a:buNone/>
            </a:pPr>
            <a:r>
              <a:rPr lang="uk-UA" sz="1800" dirty="0"/>
              <a:t> </a:t>
            </a:r>
          </a:p>
          <a:p>
            <a:pPr marL="0" indent="0">
              <a:buNone/>
            </a:pPr>
            <a:r>
              <a:rPr lang="uk-UA" sz="1800" dirty="0"/>
              <a:t>б) </a:t>
            </a:r>
            <a:r>
              <a:rPr lang="ru-RU" sz="1800" i="1" dirty="0" err="1"/>
              <a:t>електровимірювальні</a:t>
            </a:r>
            <a:r>
              <a:rPr lang="ru-RU" sz="1800" i="1" dirty="0"/>
              <a:t> </a:t>
            </a:r>
            <a:r>
              <a:rPr lang="ru-RU" sz="1800" i="1" dirty="0" err="1"/>
              <a:t>прилади</a:t>
            </a:r>
            <a:r>
              <a:rPr lang="ru-RU" sz="1800" i="1" dirty="0"/>
              <a:t> </a:t>
            </a:r>
            <a:r>
              <a:rPr lang="ru-RU" sz="1800" i="1" dirty="0" err="1"/>
              <a:t>електромагнітної</a:t>
            </a:r>
            <a:r>
              <a:rPr lang="ru-RU" sz="1800" i="1" dirty="0"/>
              <a:t> </a:t>
            </a:r>
            <a:r>
              <a:rPr lang="ru-RU" sz="1800" i="1" dirty="0" err="1"/>
              <a:t>системи</a:t>
            </a:r>
            <a:r>
              <a:rPr lang="ru-RU" sz="1800" i="1" dirty="0"/>
              <a:t>:</a:t>
            </a:r>
            <a:endParaRPr lang="uk-UA" sz="1800" dirty="0"/>
          </a:p>
          <a:p>
            <a:pPr marL="0" indent="0">
              <a:buNone/>
            </a:pPr>
            <a:r>
              <a:rPr lang="uk-UA" sz="1800" dirty="0"/>
              <a:t>-  в цих приладах використовується втягування осердя  в електромагніт;</a:t>
            </a:r>
          </a:p>
          <a:p>
            <a:pPr marL="0" indent="0">
              <a:buNone/>
            </a:pPr>
            <a:r>
              <a:rPr lang="uk-UA" sz="1800" dirty="0"/>
              <a:t>- прилади прості за конструкцією, придатні для постійного і змінного струмів, хоча менш точні. </a:t>
            </a:r>
          </a:p>
          <a:p>
            <a:pPr marL="0" indent="0">
              <a:buNone/>
            </a:pPr>
            <a:r>
              <a:rPr lang="uk-UA" sz="1800" dirty="0"/>
              <a:t> </a:t>
            </a:r>
          </a:p>
          <a:p>
            <a:pPr marL="0" indent="0">
              <a:buNone/>
            </a:pPr>
            <a:r>
              <a:rPr lang="uk-UA" sz="1800" dirty="0"/>
              <a:t>в) </a:t>
            </a:r>
            <a:r>
              <a:rPr lang="ru-RU" sz="1800" i="1" dirty="0" err="1"/>
              <a:t>електровимірювальні</a:t>
            </a:r>
            <a:r>
              <a:rPr lang="ru-RU" sz="1800" i="1" dirty="0"/>
              <a:t> </a:t>
            </a:r>
            <a:r>
              <a:rPr lang="ru-RU" sz="1800" i="1" dirty="0" err="1"/>
              <a:t>прилади</a:t>
            </a:r>
            <a:r>
              <a:rPr lang="ru-RU" sz="1800" i="1" dirty="0"/>
              <a:t> </a:t>
            </a:r>
            <a:r>
              <a:rPr lang="ru-RU" sz="1800" i="1" dirty="0" err="1"/>
              <a:t>електродинамічної</a:t>
            </a:r>
            <a:r>
              <a:rPr lang="ru-RU" sz="1800" i="1" dirty="0"/>
              <a:t> </a:t>
            </a:r>
            <a:r>
              <a:rPr lang="ru-RU" sz="1800" i="1" dirty="0" err="1"/>
              <a:t>системи</a:t>
            </a:r>
            <a:r>
              <a:rPr lang="ru-RU" sz="1800" i="1" dirty="0"/>
              <a:t>:</a:t>
            </a:r>
            <a:endParaRPr lang="uk-UA" sz="1800" dirty="0"/>
          </a:p>
          <a:p>
            <a:pPr marL="0" indent="0">
              <a:buNone/>
            </a:pPr>
            <a:r>
              <a:rPr lang="uk-UA" sz="1800" dirty="0"/>
              <a:t>- в цих приладах використовується обертання однієї рамки зі струмом у магнітному полі другої;</a:t>
            </a:r>
          </a:p>
          <a:p>
            <a:pPr marL="0" indent="0">
              <a:buNone/>
            </a:pPr>
            <a:r>
              <a:rPr lang="uk-UA" sz="1800" dirty="0"/>
              <a:t>- дані прилади вимірюють в основному потужність у колах постійного ї змінного струмів. </a:t>
            </a:r>
          </a:p>
        </p:txBody>
      </p:sp>
      <p:pic>
        <p:nvPicPr>
          <p:cNvPr id="9218" name="Рисунок 73" descr="Описание: EL_MA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088" y="1203325"/>
            <a:ext cx="958850" cy="1173163"/>
          </a:xfrm>
          <a:prstGeom prst="rect">
            <a:avLst/>
          </a:prstGeom>
          <a:solidFill>
            <a:srgbClr val="CCCC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219" name="Рисунок 75" descr="Описание: DYNAMICK_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5113" y="2571750"/>
            <a:ext cx="768350" cy="987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220" name="Picture 4" descr="Описание: F9284.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85113" y="3724275"/>
            <a:ext cx="896937" cy="1130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278117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195486"/>
            <a:ext cx="8208912" cy="86409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 name="Заголовок 1"/>
          <p:cNvSpPr>
            <a:spLocks noGrp="1"/>
          </p:cNvSpPr>
          <p:nvPr>
            <p:ph type="title"/>
          </p:nvPr>
        </p:nvSpPr>
        <p:spPr/>
        <p:txBody>
          <a:bodyPr/>
          <a:lstStyle/>
          <a:p>
            <a:r>
              <a:rPr lang="uk-UA"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Unicode MS" pitchFamily="34" charset="-128"/>
                <a:ea typeface="Arial Unicode MS" pitchFamily="34" charset="-128"/>
                <a:cs typeface="Arial Unicode MS" pitchFamily="34" charset="-128"/>
              </a:rPr>
              <a:t>Практичне використання</a:t>
            </a:r>
            <a:endParaRPr lang="uk-UA"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Unicode MS" pitchFamily="34" charset="-128"/>
              <a:ea typeface="Arial Unicode MS" pitchFamily="34" charset="-128"/>
              <a:cs typeface="Arial Unicode MS" pitchFamily="34" charset="-128"/>
            </a:endParaRPr>
          </a:p>
        </p:txBody>
      </p:sp>
      <p:sp>
        <p:nvSpPr>
          <p:cNvPr id="3" name="Объект 2"/>
          <p:cNvSpPr>
            <a:spLocks noGrp="1"/>
          </p:cNvSpPr>
          <p:nvPr>
            <p:ph idx="1"/>
          </p:nvPr>
        </p:nvSpPr>
        <p:spPr>
          <a:xfrm>
            <a:off x="467544" y="1275606"/>
            <a:ext cx="7272808" cy="3459831"/>
          </a:xfrm>
        </p:spPr>
        <p:txBody>
          <a:bodyPr>
            <a:normAutofit/>
          </a:bodyPr>
          <a:lstStyle/>
          <a:p>
            <a:pPr marL="0" indent="0">
              <a:buNone/>
            </a:pPr>
            <a:r>
              <a:rPr lang="uk-UA" sz="1400" b="1" i="1" dirty="0"/>
              <a:t>2) Електродвигун постійного струму:</a:t>
            </a:r>
          </a:p>
          <a:p>
            <a:pPr marL="0" indent="0">
              <a:buNone/>
            </a:pPr>
            <a:r>
              <a:rPr lang="uk-UA" sz="1400" dirty="0"/>
              <a:t>- перетворює електричну енергію у механічну;</a:t>
            </a:r>
          </a:p>
          <a:p>
            <a:pPr marL="0" indent="0">
              <a:buNone/>
            </a:pPr>
            <a:r>
              <a:rPr lang="uk-UA" sz="1400" dirty="0"/>
              <a:t>- струм до  рамки підводиться за допомогою ковзних контактів - щіток;</a:t>
            </a:r>
          </a:p>
          <a:p>
            <a:pPr marL="0" indent="0">
              <a:buNone/>
            </a:pPr>
            <a:r>
              <a:rPr lang="uk-UA" sz="1400" dirty="0"/>
              <a:t>- спеціальний пристрій колектор періодично змінює напрям струму в рамці і забезпечує неперервне обертання рамки; </a:t>
            </a:r>
          </a:p>
          <a:p>
            <a:pPr marL="0" indent="0">
              <a:buNone/>
            </a:pPr>
            <a:r>
              <a:rPr lang="uk-UA" sz="1400" dirty="0"/>
              <a:t>- в потужних двигунах для створення магнітного поля використовується електромагніт.</a:t>
            </a:r>
          </a:p>
        </p:txBody>
      </p:sp>
      <p:pic>
        <p:nvPicPr>
          <p:cNvPr id="10243" name="Picture 3" descr="C:\Users\Флора\Desktop\Все для презентаций\Картинки\Electric_motor_cycle_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3848" y="2859782"/>
            <a:ext cx="2057326" cy="2057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4504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195486"/>
            <a:ext cx="8208912" cy="86409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 name="Заголовок 1"/>
          <p:cNvSpPr>
            <a:spLocks noGrp="1"/>
          </p:cNvSpPr>
          <p:nvPr>
            <p:ph type="title"/>
          </p:nvPr>
        </p:nvSpPr>
        <p:spPr/>
        <p:txBody>
          <a:bodyPr/>
          <a:lstStyle/>
          <a:p>
            <a:r>
              <a:rPr lang="uk-UA"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Unicode MS" pitchFamily="34" charset="-128"/>
                <a:ea typeface="Arial Unicode MS" pitchFamily="34" charset="-128"/>
                <a:cs typeface="Arial Unicode MS" pitchFamily="34" charset="-128"/>
              </a:rPr>
              <a:t>Практичне використання</a:t>
            </a:r>
            <a:endParaRPr lang="uk-UA"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Unicode MS" pitchFamily="34" charset="-128"/>
              <a:ea typeface="Arial Unicode MS" pitchFamily="34" charset="-128"/>
              <a:cs typeface="Arial Unicode MS" pitchFamily="34" charset="-128"/>
            </a:endParaRPr>
          </a:p>
        </p:txBody>
      </p:sp>
      <p:sp>
        <p:nvSpPr>
          <p:cNvPr id="3" name="Объект 2"/>
          <p:cNvSpPr>
            <a:spLocks noGrp="1"/>
          </p:cNvSpPr>
          <p:nvPr>
            <p:ph idx="1"/>
          </p:nvPr>
        </p:nvSpPr>
        <p:spPr>
          <a:xfrm>
            <a:off x="467544" y="1275606"/>
            <a:ext cx="7272808" cy="3459831"/>
          </a:xfrm>
        </p:spPr>
        <p:txBody>
          <a:bodyPr>
            <a:normAutofit/>
          </a:bodyPr>
          <a:lstStyle/>
          <a:p>
            <a:pPr marL="0" indent="0">
              <a:buNone/>
            </a:pPr>
            <a:r>
              <a:rPr lang="uk-UA" sz="1400" b="1" i="1" dirty="0" smtClean="0"/>
              <a:t>3)Гучномовець</a:t>
            </a:r>
            <a:r>
              <a:rPr lang="uk-UA" sz="1400" b="1" i="1" dirty="0"/>
              <a:t>:</a:t>
            </a:r>
          </a:p>
          <a:p>
            <a:pPr marL="0" indent="0">
              <a:buNone/>
            </a:pPr>
            <a:r>
              <a:rPr lang="uk-UA" sz="1400" dirty="0"/>
              <a:t>- перетворює електричні коливання низької частоти у звукові хвилі;</a:t>
            </a:r>
          </a:p>
          <a:p>
            <a:pPr marL="0" indent="0">
              <a:buNone/>
            </a:pPr>
            <a:r>
              <a:rPr lang="uk-UA" sz="1400" dirty="0"/>
              <a:t>- звукова котушка з мідного дроту з’єднана з пружною мембраною і конічним дифузором, розміщена у зазорі сильного кільцевого постійного магніту;</a:t>
            </a:r>
          </a:p>
          <a:p>
            <a:pPr marL="0" indent="0">
              <a:buNone/>
            </a:pPr>
            <a:r>
              <a:rPr lang="uk-UA" sz="1400" dirty="0"/>
              <a:t>- під час проходження струму котушка коливається з частотою коливань сили струму;</a:t>
            </a:r>
          </a:p>
          <a:p>
            <a:pPr marL="0" indent="0">
              <a:buNone/>
            </a:pPr>
            <a:r>
              <a:rPr lang="uk-UA" sz="1400" dirty="0"/>
              <a:t>- коливання котушки разом з дифузором створюють звукові хвилі. </a:t>
            </a:r>
          </a:p>
          <a:p>
            <a:pPr marL="0" indent="0">
              <a:buNone/>
            </a:pPr>
            <a:r>
              <a:rPr lang="uk-UA" sz="1400" dirty="0"/>
              <a:t> </a:t>
            </a:r>
          </a:p>
        </p:txBody>
      </p:sp>
      <p:pic>
        <p:nvPicPr>
          <p:cNvPr id="15362" name="Picture 4" descr="Описание: F929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2926670"/>
            <a:ext cx="2088232" cy="20614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562711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195486"/>
            <a:ext cx="8208912" cy="86409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 name="Заголовок 1"/>
          <p:cNvSpPr>
            <a:spLocks noGrp="1"/>
          </p:cNvSpPr>
          <p:nvPr>
            <p:ph type="title"/>
          </p:nvPr>
        </p:nvSpPr>
        <p:spPr/>
        <p:txBody>
          <a:bodyPr/>
          <a:lstStyle/>
          <a:p>
            <a:r>
              <a:rPr lang="uk-UA"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Unicode MS" pitchFamily="34" charset="-128"/>
                <a:ea typeface="Arial Unicode MS" pitchFamily="34" charset="-128"/>
                <a:cs typeface="Arial Unicode MS" pitchFamily="34" charset="-128"/>
              </a:rPr>
              <a:t>Практичне використання</a:t>
            </a:r>
            <a:endParaRPr lang="uk-UA"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Unicode MS" pitchFamily="34" charset="-128"/>
              <a:ea typeface="Arial Unicode MS" pitchFamily="34" charset="-128"/>
              <a:cs typeface="Arial Unicode MS" pitchFamily="34" charset="-128"/>
            </a:endParaRPr>
          </a:p>
        </p:txBody>
      </p:sp>
      <p:sp>
        <p:nvSpPr>
          <p:cNvPr id="3" name="Объект 2"/>
          <p:cNvSpPr>
            <a:spLocks noGrp="1"/>
          </p:cNvSpPr>
          <p:nvPr>
            <p:ph idx="1"/>
          </p:nvPr>
        </p:nvSpPr>
        <p:spPr>
          <a:xfrm>
            <a:off x="467544" y="1275606"/>
            <a:ext cx="7272808" cy="3459831"/>
          </a:xfrm>
        </p:spPr>
        <p:txBody>
          <a:bodyPr>
            <a:normAutofit/>
          </a:bodyPr>
          <a:lstStyle/>
          <a:p>
            <a:pPr marL="0" indent="0">
              <a:buNone/>
            </a:pPr>
            <a:r>
              <a:rPr lang="uk-UA" sz="1400" b="1" i="1" dirty="0" smtClean="0"/>
              <a:t>3)Гучномовець</a:t>
            </a:r>
            <a:r>
              <a:rPr lang="uk-UA" sz="1400" b="1" i="1" dirty="0"/>
              <a:t>:</a:t>
            </a:r>
          </a:p>
          <a:p>
            <a:pPr marL="0" indent="0">
              <a:buNone/>
            </a:pPr>
            <a:r>
              <a:rPr lang="uk-UA" sz="1400" dirty="0"/>
              <a:t>- перетворює електричні коливання низької частоти у звукові хвилі;</a:t>
            </a:r>
          </a:p>
          <a:p>
            <a:pPr marL="0" indent="0">
              <a:buNone/>
            </a:pPr>
            <a:r>
              <a:rPr lang="uk-UA" sz="1400" dirty="0"/>
              <a:t>- звукова котушка з мідного дроту з’єднана з пружною мембраною і конічним дифузором, розміщена у зазорі сильного кільцевого постійного магніту;</a:t>
            </a:r>
          </a:p>
          <a:p>
            <a:pPr marL="0" indent="0">
              <a:buNone/>
            </a:pPr>
            <a:r>
              <a:rPr lang="uk-UA" sz="1400" dirty="0"/>
              <a:t>- під час проходження струму котушка коливається з частотою коливань сили струму;</a:t>
            </a:r>
          </a:p>
          <a:p>
            <a:pPr marL="0" indent="0">
              <a:buNone/>
            </a:pPr>
            <a:r>
              <a:rPr lang="uk-UA" sz="1400" dirty="0"/>
              <a:t>- коливання котушки разом з дифузором створюють звукові хвилі. </a:t>
            </a:r>
          </a:p>
          <a:p>
            <a:pPr marL="0" indent="0">
              <a:buNone/>
            </a:pPr>
            <a:r>
              <a:rPr lang="uk-UA" sz="1400" dirty="0"/>
              <a:t> </a:t>
            </a:r>
          </a:p>
        </p:txBody>
      </p:sp>
      <p:pic>
        <p:nvPicPr>
          <p:cNvPr id="15362" name="Picture 4" descr="Описание: F929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2926670"/>
            <a:ext cx="2088232" cy="20614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434439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62500" lnSpcReduction="20000"/>
          </a:bodyPr>
          <a:lstStyle/>
          <a:p>
            <a:pPr marL="109728" indent="0">
              <a:buNone/>
            </a:pPr>
            <a:r>
              <a:rPr lang="uk-UA" sz="2800" b="1" u="sng" dirty="0">
                <a:solidFill>
                  <a:schemeClr val="tx1">
                    <a:lumMod val="95000"/>
                  </a:schemeClr>
                </a:solidFill>
                <a:latin typeface="Times New Roman" pitchFamily="18" charset="0"/>
                <a:cs typeface="Times New Roman" pitchFamily="18" charset="0"/>
              </a:rPr>
              <a:t>Підручник: Фізика </a:t>
            </a:r>
            <a:r>
              <a:rPr lang="uk-UA" sz="2800" b="1" u="sng" dirty="0" smtClean="0">
                <a:solidFill>
                  <a:schemeClr val="tx1">
                    <a:lumMod val="95000"/>
                  </a:schemeClr>
                </a:solidFill>
                <a:latin typeface="Times New Roman" pitchFamily="18" charset="0"/>
                <a:cs typeface="Times New Roman" pitchFamily="18" charset="0"/>
              </a:rPr>
              <a:t>11 </a:t>
            </a:r>
            <a:r>
              <a:rPr lang="uk-UA" sz="2800" b="1" u="sng" dirty="0">
                <a:solidFill>
                  <a:schemeClr val="tx1">
                    <a:lumMod val="95000"/>
                  </a:schemeClr>
                </a:solidFill>
                <a:latin typeface="Times New Roman" pitchFamily="18" charset="0"/>
                <a:cs typeface="Times New Roman" pitchFamily="18" charset="0"/>
              </a:rPr>
              <a:t>кл. Стандарт. За </a:t>
            </a:r>
            <a:r>
              <a:rPr lang="uk-UA" sz="2800" b="1" u="sng" dirty="0" err="1">
                <a:solidFill>
                  <a:schemeClr val="tx1">
                    <a:lumMod val="95000"/>
                  </a:schemeClr>
                </a:solidFill>
                <a:latin typeface="Times New Roman" pitchFamily="18" charset="0"/>
                <a:cs typeface="Times New Roman" pitchFamily="18" charset="0"/>
              </a:rPr>
              <a:t>редацією</a:t>
            </a:r>
            <a:r>
              <a:rPr lang="uk-UA" sz="2800" b="1" u="sng" dirty="0">
                <a:solidFill>
                  <a:schemeClr val="tx1">
                    <a:lumMod val="95000"/>
                  </a:schemeClr>
                </a:solidFill>
                <a:latin typeface="Times New Roman" pitchFamily="18" charset="0"/>
                <a:cs typeface="Times New Roman" pitchFamily="18" charset="0"/>
              </a:rPr>
              <a:t> В.Г. </a:t>
            </a:r>
            <a:r>
              <a:rPr lang="uk-UA" sz="2800" b="1" u="sng" dirty="0" err="1">
                <a:solidFill>
                  <a:schemeClr val="tx1">
                    <a:lumMod val="95000"/>
                  </a:schemeClr>
                </a:solidFill>
                <a:latin typeface="Times New Roman" pitchFamily="18" charset="0"/>
                <a:cs typeface="Times New Roman" pitchFamily="18" charset="0"/>
              </a:rPr>
              <a:t>Баряхтара</a:t>
            </a:r>
            <a:r>
              <a:rPr lang="uk-UA" sz="2800" b="1" u="sng" dirty="0">
                <a:solidFill>
                  <a:schemeClr val="tx1">
                    <a:lumMod val="95000"/>
                  </a:schemeClr>
                </a:solidFill>
                <a:latin typeface="Times New Roman" pitchFamily="18" charset="0"/>
                <a:cs typeface="Times New Roman" pitchFamily="18" charset="0"/>
              </a:rPr>
              <a:t>, С.О. Довгого:   </a:t>
            </a:r>
          </a:p>
          <a:p>
            <a:r>
              <a:rPr lang="uk-UA" b="1" dirty="0" smtClean="0">
                <a:solidFill>
                  <a:schemeClr val="tx1">
                    <a:lumMod val="95000"/>
                  </a:schemeClr>
                </a:solidFill>
                <a:latin typeface="Times New Roman" pitchFamily="18" charset="0"/>
                <a:cs typeface="Times New Roman" pitchFamily="18" charset="0"/>
              </a:rPr>
              <a:t>Опрацювати</a:t>
            </a:r>
            <a:r>
              <a:rPr lang="uk-UA" b="1" dirty="0" smtClean="0">
                <a:solidFill>
                  <a:schemeClr val="tx1">
                    <a:lumMod val="95000"/>
                  </a:schemeClr>
                </a:solidFill>
                <a:latin typeface="Times New Roman" pitchFamily="18" charset="0"/>
                <a:cs typeface="Times New Roman" pitchFamily="18" charset="0"/>
              </a:rPr>
              <a:t>:  </a:t>
            </a:r>
            <a:r>
              <a:rPr lang="en-US" b="1" dirty="0" smtClean="0">
                <a:solidFill>
                  <a:schemeClr val="tx1">
                    <a:lumMod val="95000"/>
                  </a:schemeClr>
                </a:solidFill>
                <a:latin typeface="Times New Roman" pitchFamily="18" charset="0"/>
                <a:cs typeface="Times New Roman" pitchFamily="18" charset="0"/>
              </a:rPr>
              <a:t>§</a:t>
            </a:r>
            <a:r>
              <a:rPr lang="uk-UA" b="1" dirty="0" smtClean="0">
                <a:solidFill>
                  <a:schemeClr val="tx1">
                    <a:lumMod val="95000"/>
                  </a:schemeClr>
                </a:solidFill>
                <a:latin typeface="Times New Roman" pitchFamily="18" charset="0"/>
                <a:cs typeface="Times New Roman" pitchFamily="18" charset="0"/>
              </a:rPr>
              <a:t>11 </a:t>
            </a:r>
            <a:endParaRPr lang="uk-UA" b="1" dirty="0">
              <a:solidFill>
                <a:schemeClr val="tx1">
                  <a:lumMod val="95000"/>
                </a:schemeClr>
              </a:solidFill>
              <a:latin typeface="Times New Roman" pitchFamily="18" charset="0"/>
              <a:cs typeface="Times New Roman" pitchFamily="18" charset="0"/>
            </a:endParaRPr>
          </a:p>
          <a:p>
            <a:r>
              <a:rPr lang="uk-UA" b="1" dirty="0">
                <a:solidFill>
                  <a:schemeClr val="tx1">
                    <a:lumMod val="95000"/>
                  </a:schemeClr>
                </a:solidFill>
                <a:latin typeface="Times New Roman" pitchFamily="18" charset="0"/>
                <a:cs typeface="Times New Roman" pitchFamily="18" charset="0"/>
              </a:rPr>
              <a:t>Вправа </a:t>
            </a:r>
            <a:r>
              <a:rPr lang="uk-UA" b="1" dirty="0" smtClean="0">
                <a:solidFill>
                  <a:schemeClr val="tx1">
                    <a:lumMod val="95000"/>
                  </a:schemeClr>
                </a:solidFill>
                <a:latin typeface="Times New Roman" pitchFamily="18" charset="0"/>
                <a:cs typeface="Times New Roman" pitchFamily="18" charset="0"/>
              </a:rPr>
              <a:t>11</a:t>
            </a:r>
            <a:r>
              <a:rPr lang="uk-UA" b="1" dirty="0" smtClean="0">
                <a:solidFill>
                  <a:schemeClr val="tx1">
                    <a:lumMod val="95000"/>
                  </a:schemeClr>
                </a:solidFill>
                <a:latin typeface="Times New Roman" pitchFamily="18" charset="0"/>
                <a:cs typeface="Times New Roman" pitchFamily="18" charset="0"/>
              </a:rPr>
              <a:t> </a:t>
            </a:r>
            <a:r>
              <a:rPr lang="uk-UA" b="1" dirty="0">
                <a:solidFill>
                  <a:schemeClr val="tx1">
                    <a:lumMod val="95000"/>
                  </a:schemeClr>
                </a:solidFill>
                <a:latin typeface="Times New Roman" pitchFamily="18" charset="0"/>
                <a:cs typeface="Times New Roman" pitchFamily="18" charset="0"/>
              </a:rPr>
              <a:t>№ </a:t>
            </a:r>
            <a:r>
              <a:rPr lang="uk-UA" b="1" dirty="0" smtClean="0">
                <a:solidFill>
                  <a:schemeClr val="tx1">
                    <a:lumMod val="95000"/>
                  </a:schemeClr>
                </a:solidFill>
                <a:latin typeface="Times New Roman" pitchFamily="18" charset="0"/>
                <a:cs typeface="Times New Roman" pitchFamily="18" charset="0"/>
              </a:rPr>
              <a:t>1 - </a:t>
            </a:r>
            <a:r>
              <a:rPr lang="uk-UA" b="1" dirty="0" smtClean="0">
                <a:solidFill>
                  <a:schemeClr val="tx1">
                    <a:lumMod val="95000"/>
                  </a:schemeClr>
                </a:solidFill>
                <a:latin typeface="Times New Roman" pitchFamily="18" charset="0"/>
                <a:cs typeface="Times New Roman" pitchFamily="18" charset="0"/>
              </a:rPr>
              <a:t>3 </a:t>
            </a:r>
            <a:r>
              <a:rPr lang="uk-UA" b="1" dirty="0">
                <a:solidFill>
                  <a:schemeClr val="tx1">
                    <a:lumMod val="95000"/>
                  </a:schemeClr>
                </a:solidFill>
                <a:latin typeface="Times New Roman" pitchFamily="18" charset="0"/>
                <a:cs typeface="Times New Roman" pitchFamily="18" charset="0"/>
              </a:rPr>
              <a:t>(розв'язати)</a:t>
            </a:r>
          </a:p>
          <a:p>
            <a:endParaRPr lang="uk-UA" b="1" dirty="0">
              <a:solidFill>
                <a:schemeClr val="accent1">
                  <a:lumMod val="50000"/>
                </a:schemeClr>
              </a:solidFill>
              <a:latin typeface="Times New Roman" pitchFamily="18" charset="0"/>
              <a:cs typeface="Times New Roman" pitchFamily="18" charset="0"/>
            </a:endParaRPr>
          </a:p>
          <a:p>
            <a:endParaRPr lang="uk-UA" b="1" dirty="0">
              <a:solidFill>
                <a:schemeClr val="accent1">
                  <a:lumMod val="50000"/>
                </a:schemeClr>
              </a:solidFill>
              <a:latin typeface="Times New Roman" pitchFamily="18" charset="0"/>
              <a:cs typeface="Times New Roman" pitchFamily="18" charset="0"/>
            </a:endParaRPr>
          </a:p>
          <a:p>
            <a:endParaRPr lang="uk-UA" b="1" dirty="0">
              <a:solidFill>
                <a:schemeClr val="accent1">
                  <a:lumMod val="50000"/>
                </a:schemeClr>
              </a:solidFill>
              <a:latin typeface="Times New Roman" pitchFamily="18" charset="0"/>
              <a:cs typeface="Times New Roman" pitchFamily="18" charset="0"/>
            </a:endParaRPr>
          </a:p>
          <a:p>
            <a:endParaRPr lang="uk-UA" b="1" dirty="0">
              <a:solidFill>
                <a:schemeClr val="accent1">
                  <a:lumMod val="50000"/>
                </a:schemeClr>
              </a:solidFill>
              <a:latin typeface="Times New Roman" pitchFamily="18" charset="0"/>
              <a:cs typeface="Times New Roman" pitchFamily="18" charset="0"/>
            </a:endParaRPr>
          </a:p>
          <a:p>
            <a:endParaRPr lang="uk-UA" b="1" dirty="0">
              <a:solidFill>
                <a:schemeClr val="accent1">
                  <a:lumMod val="50000"/>
                </a:schemeClr>
              </a:solidFill>
              <a:latin typeface="Times New Roman" pitchFamily="18" charset="0"/>
              <a:cs typeface="Times New Roman" pitchFamily="18" charset="0"/>
            </a:endParaRPr>
          </a:p>
          <a:p>
            <a:pPr marL="0" indent="0">
              <a:buNone/>
            </a:pPr>
            <a:r>
              <a:rPr lang="uk-UA" b="1" dirty="0" err="1" smtClean="0">
                <a:solidFill>
                  <a:schemeClr val="tx1">
                    <a:lumMod val="95000"/>
                  </a:schemeClr>
                </a:solidFill>
                <a:latin typeface="Times New Roman" pitchFamily="18" charset="0"/>
                <a:cs typeface="Times New Roman" pitchFamily="18" charset="0"/>
              </a:rPr>
              <a:t>Розв</a:t>
            </a:r>
            <a:r>
              <a:rPr lang="en-US" b="1" dirty="0" smtClean="0">
                <a:solidFill>
                  <a:schemeClr val="tx1">
                    <a:lumMod val="95000"/>
                  </a:schemeClr>
                </a:solidFill>
                <a:latin typeface="Times New Roman" pitchFamily="18" charset="0"/>
                <a:cs typeface="Times New Roman" pitchFamily="18" charset="0"/>
              </a:rPr>
              <a:t>’</a:t>
            </a:r>
            <a:r>
              <a:rPr lang="uk-UA" b="1" dirty="0" err="1" smtClean="0">
                <a:solidFill>
                  <a:schemeClr val="tx1">
                    <a:lumMod val="95000"/>
                  </a:schemeClr>
                </a:solidFill>
                <a:latin typeface="Times New Roman" pitchFamily="18" charset="0"/>
                <a:cs typeface="Times New Roman" pitchFamily="18" charset="0"/>
              </a:rPr>
              <a:t>язки</a:t>
            </a:r>
            <a:r>
              <a:rPr lang="uk-UA" b="1" dirty="0" smtClean="0">
                <a:solidFill>
                  <a:schemeClr val="tx1">
                    <a:lumMod val="95000"/>
                  </a:schemeClr>
                </a:solidFill>
                <a:latin typeface="Times New Roman" pitchFamily="18" charset="0"/>
                <a:cs typeface="Times New Roman" pitchFamily="18" charset="0"/>
              </a:rPr>
              <a:t>  </a:t>
            </a:r>
            <a:r>
              <a:rPr lang="uk-UA" b="1" dirty="0">
                <a:solidFill>
                  <a:schemeClr val="tx1">
                    <a:lumMod val="95000"/>
                  </a:schemeClr>
                </a:solidFill>
                <a:latin typeface="Times New Roman" pitchFamily="18" charset="0"/>
                <a:cs typeface="Times New Roman" pitchFamily="18" charset="0"/>
              </a:rPr>
              <a:t>надіслати: </a:t>
            </a:r>
            <a:r>
              <a:rPr lang="en-US" b="1" dirty="0">
                <a:solidFill>
                  <a:schemeClr val="tx1">
                    <a:lumMod val="95000"/>
                  </a:schemeClr>
                </a:solidFill>
                <a:latin typeface="Times New Roman" pitchFamily="18" charset="0"/>
                <a:cs typeface="Times New Roman" pitchFamily="18" charset="0"/>
                <a:hlinkClick r:id="rId2"/>
              </a:rPr>
              <a:t>dimaslyuta@gmail.com</a:t>
            </a:r>
            <a:r>
              <a:rPr lang="en-US" b="1" dirty="0">
                <a:solidFill>
                  <a:schemeClr val="tx1">
                    <a:lumMod val="95000"/>
                  </a:schemeClr>
                </a:solidFill>
                <a:latin typeface="Times New Roman" pitchFamily="18" charset="0"/>
                <a:cs typeface="Times New Roman" pitchFamily="18" charset="0"/>
              </a:rPr>
              <a:t> – </a:t>
            </a:r>
            <a:r>
              <a:rPr lang="uk-UA" b="1" dirty="0">
                <a:solidFill>
                  <a:schemeClr val="tx1">
                    <a:lumMod val="95000"/>
                  </a:schemeClr>
                </a:solidFill>
                <a:latin typeface="Times New Roman" pitchFamily="18" charset="0"/>
                <a:cs typeface="Times New Roman" pitchFamily="18" charset="0"/>
              </a:rPr>
              <a:t>пошта.</a:t>
            </a:r>
            <a:endParaRPr lang="en-US" b="1" dirty="0">
              <a:solidFill>
                <a:schemeClr val="tx1">
                  <a:lumMod val="95000"/>
                </a:schemeClr>
              </a:solidFill>
              <a:latin typeface="Times New Roman" pitchFamily="18" charset="0"/>
              <a:cs typeface="Times New Roman" pitchFamily="18" charset="0"/>
            </a:endParaRPr>
          </a:p>
          <a:p>
            <a:pPr marL="0" indent="0">
              <a:buNone/>
            </a:pPr>
            <a:r>
              <a:rPr lang="uk-UA" b="1" dirty="0">
                <a:solidFill>
                  <a:schemeClr val="tx1">
                    <a:lumMod val="95000"/>
                  </a:schemeClr>
                </a:solidFill>
                <a:latin typeface="Times New Roman" pitchFamily="18" charset="0"/>
                <a:cs typeface="Times New Roman" pitchFamily="18" charset="0"/>
              </a:rPr>
              <a:t>                                      </a:t>
            </a:r>
            <a:r>
              <a:rPr lang="en-US" b="1" u="sng" dirty="0">
                <a:solidFill>
                  <a:schemeClr val="tx1">
                    <a:lumMod val="95000"/>
                  </a:schemeClr>
                </a:solidFill>
                <a:latin typeface="Times New Roman" pitchFamily="18" charset="0"/>
                <a:cs typeface="Times New Roman" pitchFamily="18" charset="0"/>
              </a:rPr>
              <a:t>0660098440</a:t>
            </a:r>
            <a:r>
              <a:rPr lang="en-US" b="1" dirty="0">
                <a:solidFill>
                  <a:schemeClr val="tx1">
                    <a:lumMod val="95000"/>
                  </a:schemeClr>
                </a:solidFill>
                <a:latin typeface="Times New Roman" pitchFamily="18" charset="0"/>
                <a:cs typeface="Times New Roman" pitchFamily="18" charset="0"/>
              </a:rPr>
              <a:t> </a:t>
            </a:r>
            <a:r>
              <a:rPr lang="uk-UA" b="1" dirty="0">
                <a:solidFill>
                  <a:schemeClr val="tx1">
                    <a:lumMod val="95000"/>
                  </a:schemeClr>
                </a:solidFill>
                <a:latin typeface="Times New Roman" pitchFamily="18" charset="0"/>
                <a:cs typeface="Times New Roman" pitchFamily="18" charset="0"/>
              </a:rPr>
              <a:t> </a:t>
            </a:r>
            <a:r>
              <a:rPr lang="en-US" b="1" dirty="0" err="1">
                <a:solidFill>
                  <a:schemeClr val="tx1">
                    <a:lumMod val="95000"/>
                  </a:schemeClr>
                </a:solidFill>
                <a:latin typeface="Times New Roman" pitchFamily="18" charset="0"/>
                <a:cs typeface="Times New Roman" pitchFamily="18" charset="0"/>
              </a:rPr>
              <a:t>Viber</a:t>
            </a:r>
            <a:r>
              <a:rPr lang="en-US" b="1" dirty="0">
                <a:solidFill>
                  <a:schemeClr val="tx1">
                    <a:lumMod val="95000"/>
                  </a:schemeClr>
                </a:solidFill>
                <a:latin typeface="Times New Roman" pitchFamily="18" charset="0"/>
                <a:cs typeface="Times New Roman" pitchFamily="18" charset="0"/>
              </a:rPr>
              <a:t>, Telegram</a:t>
            </a:r>
            <a:endParaRPr lang="uk-UA" b="1" dirty="0">
              <a:solidFill>
                <a:schemeClr val="tx1">
                  <a:lumMod val="95000"/>
                </a:schemeClr>
              </a:solidFill>
              <a:latin typeface="Times New Roman" pitchFamily="18" charset="0"/>
              <a:cs typeface="Times New Roman" pitchFamily="18" charset="0"/>
            </a:endParaRPr>
          </a:p>
          <a:p>
            <a:endParaRPr lang="uk-UA" dirty="0"/>
          </a:p>
        </p:txBody>
      </p:sp>
      <p:sp>
        <p:nvSpPr>
          <p:cNvPr id="3" name="Заголовок 2"/>
          <p:cNvSpPr>
            <a:spLocks noGrp="1"/>
          </p:cNvSpPr>
          <p:nvPr>
            <p:ph type="title"/>
          </p:nvPr>
        </p:nvSpPr>
        <p:spPr>
          <a:xfrm>
            <a:off x="1216479" y="273845"/>
            <a:ext cx="7298871" cy="994172"/>
          </a:xfrm>
        </p:spPr>
        <p:txBody>
          <a:bodyPr/>
          <a:lstStyle/>
          <a:p>
            <a:r>
              <a:rPr lang="uk-UA" dirty="0" smtClean="0">
                <a:solidFill>
                  <a:srgbClr val="014035"/>
                </a:solidFill>
              </a:rPr>
              <a:t>Домашнє завдання</a:t>
            </a:r>
            <a:endParaRPr lang="uk-UA" dirty="0">
              <a:solidFill>
                <a:srgbClr val="014035"/>
              </a:solidFill>
            </a:endParaRPr>
          </a:p>
        </p:txBody>
      </p:sp>
      <p:pic>
        <p:nvPicPr>
          <p:cNvPr id="4" name="Picture 6" descr="E:\Новая папка\картинки\WMF\VOL_WMF\BOOK1.WMF"/>
          <p:cNvPicPr>
            <a:picLocks noChangeAspect="1" noChangeArrowheads="1"/>
          </p:cNvPicPr>
          <p:nvPr/>
        </p:nvPicPr>
        <p:blipFill>
          <a:blip r:embed="rId3"/>
          <a:srcRect/>
          <a:stretch>
            <a:fillRect/>
          </a:stretch>
        </p:blipFill>
        <p:spPr bwMode="auto">
          <a:xfrm>
            <a:off x="3563888" y="2484088"/>
            <a:ext cx="2232248" cy="1054832"/>
          </a:xfrm>
          <a:prstGeom prst="rect">
            <a:avLst/>
          </a:prstGeom>
          <a:noFill/>
        </p:spPr>
      </p:pic>
    </p:spTree>
    <p:extLst>
      <p:ext uri="{BB962C8B-B14F-4D97-AF65-F5344CB8AC3E}">
        <p14:creationId xmlns:p14="http://schemas.microsoft.com/office/powerpoint/2010/main" val="1485054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Флора\Desktop\Все для презентаций\Картинки\unnamed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2499742"/>
            <a:ext cx="2563813" cy="2563812"/>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467544" y="195486"/>
            <a:ext cx="8208912" cy="86409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 name="Заголовок 1"/>
          <p:cNvSpPr>
            <a:spLocks noGrp="1"/>
          </p:cNvSpPr>
          <p:nvPr>
            <p:ph type="title"/>
          </p:nvPr>
        </p:nvSpPr>
        <p:spPr/>
        <p:txBody>
          <a:bodyPr/>
          <a:lstStyle/>
          <a:p>
            <a:r>
              <a:rPr lang="uk-UA"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Unicode MS" pitchFamily="34" charset="-128"/>
                <a:ea typeface="Arial Unicode MS" pitchFamily="34" charset="-128"/>
                <a:cs typeface="Arial Unicode MS" pitchFamily="34" charset="-128"/>
              </a:rPr>
              <a:t>Згадаємо!</a:t>
            </a:r>
            <a:endParaRPr lang="uk-UA"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Unicode MS" pitchFamily="34" charset="-128"/>
              <a:ea typeface="Arial Unicode MS" pitchFamily="34" charset="-128"/>
              <a:cs typeface="Arial Unicode MS" pitchFamily="34" charset="-128"/>
            </a:endParaRPr>
          </a:p>
        </p:txBody>
      </p:sp>
      <p:sp>
        <p:nvSpPr>
          <p:cNvPr id="3" name="Объект 2"/>
          <p:cNvSpPr>
            <a:spLocks noGrp="1"/>
          </p:cNvSpPr>
          <p:nvPr>
            <p:ph idx="1"/>
          </p:nvPr>
        </p:nvSpPr>
        <p:spPr/>
        <p:txBody>
          <a:bodyPr>
            <a:normAutofit fontScale="70000" lnSpcReduction="20000"/>
          </a:bodyPr>
          <a:lstStyle/>
          <a:p>
            <a:pPr lvl="0"/>
            <a:r>
              <a:rPr lang="uk-UA" dirty="0">
                <a:latin typeface="Times New Roman" pitchFamily="18" charset="0"/>
                <a:cs typeface="Times New Roman" pitchFamily="18" charset="0"/>
              </a:rPr>
              <a:t>Коли виникає магнітне поле? </a:t>
            </a:r>
          </a:p>
          <a:p>
            <a:pPr lvl="0"/>
            <a:r>
              <a:rPr lang="uk-UA" dirty="0">
                <a:latin typeface="Times New Roman" pitchFamily="18" charset="0"/>
                <a:cs typeface="Times New Roman" pitchFamily="18" charset="0"/>
              </a:rPr>
              <a:t>Який дослід підтверджує зв’язок магнітного поля з рухом заряджених частинок або тіл?</a:t>
            </a:r>
          </a:p>
          <a:p>
            <a:pPr lvl="0"/>
            <a:r>
              <a:rPr lang="uk-UA" dirty="0">
                <a:latin typeface="Times New Roman" pitchFamily="18" charset="0"/>
                <a:cs typeface="Times New Roman" pitchFamily="18" charset="0"/>
              </a:rPr>
              <a:t>Як взаємодіють два провідники зі струмами?</a:t>
            </a:r>
          </a:p>
          <a:p>
            <a:pPr lvl="0"/>
            <a:r>
              <a:rPr lang="uk-UA" dirty="0">
                <a:latin typeface="Times New Roman" pitchFamily="18" charset="0"/>
                <a:cs typeface="Times New Roman" pitchFamily="18" charset="0"/>
              </a:rPr>
              <a:t>Чим пояснюється ця взаємодія провідників зі струмами?</a:t>
            </a:r>
          </a:p>
          <a:p>
            <a:pPr lvl="0"/>
            <a:r>
              <a:rPr lang="uk-UA" dirty="0">
                <a:latin typeface="Times New Roman" pitchFamily="18" charset="0"/>
                <a:cs typeface="Times New Roman" pitchFamily="18" charset="0"/>
              </a:rPr>
              <a:t>Що називають магнітним полем?</a:t>
            </a:r>
          </a:p>
          <a:p>
            <a:pPr lvl="0"/>
            <a:r>
              <a:rPr lang="uk-UA" dirty="0">
                <a:latin typeface="Times New Roman" pitchFamily="18" charset="0"/>
                <a:cs typeface="Times New Roman" pitchFamily="18" charset="0"/>
              </a:rPr>
              <a:t>Яка фізична величина є силовою характеристикою магнітного поля, чому?</a:t>
            </a:r>
          </a:p>
          <a:p>
            <a:pPr lvl="0"/>
            <a:r>
              <a:rPr lang="uk-UA" dirty="0">
                <a:latin typeface="Times New Roman" pitchFamily="18" charset="0"/>
                <a:cs typeface="Times New Roman" pitchFamily="18" charset="0"/>
              </a:rPr>
              <a:t>Які одиниці вимірювання магнітної індукції?</a:t>
            </a:r>
          </a:p>
          <a:p>
            <a:pPr lvl="0"/>
            <a:r>
              <a:rPr lang="uk-UA" dirty="0">
                <a:latin typeface="Times New Roman" pitchFamily="18" charset="0"/>
                <a:cs typeface="Times New Roman" pitchFamily="18" charset="0"/>
              </a:rPr>
              <a:t>Як знайти напрям магнітної індукції (напрям магнітного поля)?</a:t>
            </a:r>
          </a:p>
          <a:p>
            <a:endParaRPr lang="uk-UA" dirty="0"/>
          </a:p>
        </p:txBody>
      </p:sp>
    </p:spTree>
    <p:extLst>
      <p:ext uri="{BB962C8B-B14F-4D97-AF65-F5344CB8AC3E}">
        <p14:creationId xmlns:p14="http://schemas.microsoft.com/office/powerpoint/2010/main" val="3556058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195486"/>
            <a:ext cx="8208912" cy="86409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 name="Заголовок 1"/>
          <p:cNvSpPr>
            <a:spLocks noGrp="1"/>
          </p:cNvSpPr>
          <p:nvPr>
            <p:ph type="title"/>
          </p:nvPr>
        </p:nvSpPr>
        <p:spPr/>
        <p:txBody>
          <a:bodyPr/>
          <a:lstStyle/>
          <a:p>
            <a:r>
              <a:rPr lang="uk-UA"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Unicode MS" pitchFamily="34" charset="-128"/>
                <a:ea typeface="Arial Unicode MS" pitchFamily="34" charset="-128"/>
                <a:cs typeface="Arial Unicode MS" pitchFamily="34" charset="-128"/>
              </a:rPr>
              <a:t>Сила Ампера</a:t>
            </a:r>
            <a:endParaRPr lang="uk-UA"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Unicode MS" pitchFamily="34" charset="-128"/>
              <a:ea typeface="Arial Unicode MS" pitchFamily="34" charset="-128"/>
              <a:cs typeface="Arial Unicode MS" pitchFamily="34" charset="-128"/>
            </a:endParaRPr>
          </a:p>
        </p:txBody>
      </p:sp>
      <p:sp>
        <p:nvSpPr>
          <p:cNvPr id="3" name="Объект 2"/>
          <p:cNvSpPr>
            <a:spLocks noGrp="1"/>
          </p:cNvSpPr>
          <p:nvPr>
            <p:ph idx="1"/>
          </p:nvPr>
        </p:nvSpPr>
        <p:spPr/>
        <p:txBody>
          <a:bodyPr>
            <a:normAutofit/>
          </a:bodyPr>
          <a:lstStyle/>
          <a:p>
            <a:pPr marL="0" indent="0">
              <a:buNone/>
            </a:pPr>
            <a:r>
              <a:rPr lang="uk-UA" sz="1600" u="sng" dirty="0"/>
              <a:t>Доведемо, що на провідник зі струмом у магнітному полі діє сила.</a:t>
            </a:r>
            <a:endParaRPr lang="uk-UA" sz="1600" dirty="0"/>
          </a:p>
          <a:p>
            <a:pPr marL="0" indent="0">
              <a:buNone/>
            </a:pPr>
            <a:r>
              <a:rPr lang="uk-UA" sz="1800" dirty="0" smtClean="0"/>
              <a:t>Помістимо </a:t>
            </a:r>
            <a:r>
              <a:rPr lang="uk-UA" sz="1800" dirty="0"/>
              <a:t>рухомий провідник між полюсами підковоподібного магніту. </a:t>
            </a:r>
            <a:endParaRPr lang="uk-UA" sz="1800" dirty="0"/>
          </a:p>
        </p:txBody>
      </p:sp>
      <p:pic>
        <p:nvPicPr>
          <p:cNvPr id="3074" name="Рисунок 3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2249" y="2211710"/>
            <a:ext cx="2719502" cy="2376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Поле 41"/>
          <p:cNvSpPr txBox="1">
            <a:spLocks noChangeArrowheads="1"/>
          </p:cNvSpPr>
          <p:nvPr/>
        </p:nvSpPr>
        <p:spPr bwMode="auto">
          <a:xfrm>
            <a:off x="6804248" y="2841718"/>
            <a:ext cx="1828800" cy="684076"/>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uk-UA" sz="1200" b="1" i="0" u="none" strike="noStrike" cap="none" normalizeH="0" baseline="0" dirty="0" smtClean="0">
                <a:ln>
                  <a:noFill/>
                </a:ln>
                <a:solidFill>
                  <a:srgbClr val="0000FF"/>
                </a:solidFill>
                <a:effectLst/>
                <a:latin typeface="Calibri" pitchFamily="34" charset="0"/>
                <a:cs typeface="Arial" pitchFamily="34" charset="0"/>
              </a:rPr>
              <a:t>При розімкненому колі</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uk-UA" sz="1200" b="1" i="0" u="none" strike="noStrike" cap="none" normalizeH="0" baseline="0" dirty="0" smtClean="0">
                <a:ln>
                  <a:noFill/>
                </a:ln>
                <a:solidFill>
                  <a:srgbClr val="0000FF"/>
                </a:solidFill>
                <a:effectLst/>
                <a:latin typeface="Calibri" pitchFamily="34" charset="0"/>
                <a:cs typeface="Arial" pitchFamily="34" charset="0"/>
              </a:rPr>
              <a:t>дія відсутня</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Поле 38"/>
          <p:cNvSpPr txBox="1">
            <a:spLocks noChangeArrowheads="1"/>
          </p:cNvSpPr>
          <p:nvPr/>
        </p:nvSpPr>
        <p:spPr bwMode="auto">
          <a:xfrm>
            <a:off x="827088" y="2787650"/>
            <a:ext cx="1828800" cy="792212"/>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uk-UA" sz="1200" b="1" i="0" u="none" strike="noStrike" cap="none" normalizeH="0" baseline="0" smtClean="0">
                <a:ln>
                  <a:noFill/>
                </a:ln>
                <a:solidFill>
                  <a:srgbClr val="0000FF"/>
                </a:solidFill>
                <a:effectLst/>
                <a:latin typeface="Calibri" pitchFamily="34" charset="0"/>
                <a:cs typeface="Arial" pitchFamily="34" charset="0"/>
              </a:rPr>
              <a:t>Між полюсами постійного магніту розміщено провідник</a:t>
            </a: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pic>
        <p:nvPicPr>
          <p:cNvPr id="3078" name="Рисунок 3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84168" y="3073424"/>
            <a:ext cx="498475"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787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195486"/>
            <a:ext cx="8208912" cy="86409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 name="Заголовок 1"/>
          <p:cNvSpPr>
            <a:spLocks noGrp="1"/>
          </p:cNvSpPr>
          <p:nvPr>
            <p:ph type="title"/>
          </p:nvPr>
        </p:nvSpPr>
        <p:spPr/>
        <p:txBody>
          <a:bodyPr/>
          <a:lstStyle/>
          <a:p>
            <a:r>
              <a:rPr lang="uk-UA"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Unicode MS" pitchFamily="34" charset="-128"/>
                <a:ea typeface="Arial Unicode MS" pitchFamily="34" charset="-128"/>
                <a:cs typeface="Arial Unicode MS" pitchFamily="34" charset="-128"/>
              </a:rPr>
              <a:t>Сила Ампера</a:t>
            </a:r>
            <a:endParaRPr lang="uk-UA"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Unicode MS" pitchFamily="34" charset="-128"/>
              <a:ea typeface="Arial Unicode MS" pitchFamily="34" charset="-128"/>
              <a:cs typeface="Arial Unicode MS" pitchFamily="34" charset="-128"/>
            </a:endParaRPr>
          </a:p>
        </p:txBody>
      </p:sp>
      <p:sp>
        <p:nvSpPr>
          <p:cNvPr id="3" name="Объект 2"/>
          <p:cNvSpPr>
            <a:spLocks noGrp="1"/>
          </p:cNvSpPr>
          <p:nvPr>
            <p:ph idx="1"/>
          </p:nvPr>
        </p:nvSpPr>
        <p:spPr>
          <a:xfrm>
            <a:off x="898227" y="1203598"/>
            <a:ext cx="6699845" cy="363487"/>
          </a:xfrm>
        </p:spPr>
        <p:txBody>
          <a:bodyPr>
            <a:normAutofit/>
          </a:bodyPr>
          <a:lstStyle/>
          <a:p>
            <a:pPr marL="0" indent="0">
              <a:buNone/>
            </a:pPr>
            <a:r>
              <a:rPr lang="uk-UA" sz="1600" u="sng" dirty="0" smtClean="0"/>
              <a:t>Доведемо, що на провідник зі струмом у магнітному полі діє сила.</a:t>
            </a:r>
          </a:p>
          <a:p>
            <a:pPr marL="0" indent="0">
              <a:buNone/>
            </a:pPr>
            <a:endParaRPr lang="uk-UA" sz="1600" dirty="0"/>
          </a:p>
        </p:txBody>
      </p:sp>
      <p:sp>
        <p:nvSpPr>
          <p:cNvPr id="7" name="Поле 35"/>
          <p:cNvSpPr txBox="1">
            <a:spLocks noChangeArrowheads="1"/>
          </p:cNvSpPr>
          <p:nvPr/>
        </p:nvSpPr>
        <p:spPr bwMode="auto">
          <a:xfrm>
            <a:off x="1771650" y="1635646"/>
            <a:ext cx="5600700" cy="304800"/>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uk-UA" sz="1400" b="1" i="0" u="none" strike="noStrike" cap="none" normalizeH="0" baseline="0" noProof="1" smtClean="0">
                <a:ln>
                  <a:noFill/>
                </a:ln>
                <a:solidFill>
                  <a:srgbClr val="4454C8"/>
                </a:solidFill>
                <a:effectLst/>
                <a:latin typeface="Calibri" pitchFamily="34" charset="0"/>
                <a:cs typeface="Arial" pitchFamily="34" charset="0"/>
              </a:rPr>
              <a:t>Коли коло </a:t>
            </a:r>
            <a:r>
              <a:rPr kumimoji="0" lang="uk-UA" sz="1400" b="1" i="0" u="none" strike="noStrike" cap="none" normalizeH="0" baseline="0" noProof="1" smtClean="0">
                <a:ln>
                  <a:noFill/>
                </a:ln>
                <a:solidFill>
                  <a:srgbClr val="4454C8"/>
                </a:solidFill>
                <a:effectLst/>
                <a:latin typeface="Calibri" pitchFamily="34" charset="0"/>
                <a:cs typeface="Arial" pitchFamily="34" charset="0"/>
              </a:rPr>
              <a:t>замкнуте, по провіднику проходить струм</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104" name="Рисунок 3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2355850"/>
            <a:ext cx="1847850" cy="166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Рисунок 3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2355850"/>
            <a:ext cx="196215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Поле 29"/>
          <p:cNvSpPr txBox="1">
            <a:spLocks noChangeArrowheads="1"/>
          </p:cNvSpPr>
          <p:nvPr/>
        </p:nvSpPr>
        <p:spPr bwMode="auto">
          <a:xfrm>
            <a:off x="4067175" y="2932113"/>
            <a:ext cx="1600200" cy="571500"/>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uk-UA" sz="1400" b="1" i="0" u="none" strike="noStrike" cap="none" normalizeH="0" baseline="0" dirty="0" smtClean="0">
                <a:ln>
                  <a:noFill/>
                </a:ln>
                <a:solidFill>
                  <a:srgbClr val="0000FF"/>
                </a:solidFill>
                <a:effectLst/>
                <a:latin typeface="Calibri" pitchFamily="34" charset="0"/>
                <a:cs typeface="Arial" pitchFamily="34" charset="0"/>
              </a:rPr>
              <a:t>змінюємо напрям струму</a:t>
            </a:r>
            <a:endParaRPr kumimoji="0" lang="uk-UA" sz="1400" b="1" i="0" u="none" strike="noStrike" cap="none" normalizeH="0" baseline="0" dirty="0" smtClean="0">
              <a:ln>
                <a:noFill/>
              </a:ln>
              <a:solidFill>
                <a:srgbClr val="0000FF"/>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Поле 27"/>
          <p:cNvSpPr txBox="1">
            <a:spLocks noChangeArrowheads="1"/>
          </p:cNvSpPr>
          <p:nvPr/>
        </p:nvSpPr>
        <p:spPr bwMode="auto">
          <a:xfrm>
            <a:off x="1619250" y="4227513"/>
            <a:ext cx="2628900" cy="800100"/>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uk-UA" sz="1400" b="1" i="0" u="none" strike="noStrike" cap="none" normalizeH="0" baseline="0" smtClean="0">
                <a:ln>
                  <a:noFill/>
                </a:ln>
                <a:solidFill>
                  <a:srgbClr val="0000FF"/>
                </a:solidFill>
                <a:effectLst/>
                <a:latin typeface="Calibri" pitchFamily="34" charset="0"/>
                <a:cs typeface="Arial" pitchFamily="34" charset="0"/>
              </a:rPr>
              <a:t>провідник виштовхується з проміжку між полюсами магніту</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Поле 28"/>
          <p:cNvSpPr txBox="1">
            <a:spLocks noChangeArrowheads="1"/>
          </p:cNvSpPr>
          <p:nvPr/>
        </p:nvSpPr>
        <p:spPr bwMode="auto">
          <a:xfrm>
            <a:off x="5364163" y="4227513"/>
            <a:ext cx="2743200" cy="800100"/>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uk-UA" sz="1400" b="1" i="0" u="none" strike="noStrike" cap="none" normalizeH="0" baseline="0" smtClean="0">
                <a:ln>
                  <a:noFill/>
                </a:ln>
                <a:solidFill>
                  <a:srgbClr val="0000FF"/>
                </a:solidFill>
                <a:effectLst/>
                <a:latin typeface="Calibri" pitchFamily="34" charset="0"/>
                <a:cs typeface="Arial" pitchFamily="34" charset="0"/>
              </a:rPr>
              <a:t>провідник втягується у проміжок між полюсами магніту</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pic>
        <p:nvPicPr>
          <p:cNvPr id="4111" name="Рисунок 4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400000">
            <a:off x="1662906" y="3825082"/>
            <a:ext cx="358775" cy="15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2" name="Рисунок 4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400000">
            <a:off x="7785894" y="3825949"/>
            <a:ext cx="357188"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085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195486"/>
            <a:ext cx="8208912" cy="86409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 name="Заголовок 1"/>
          <p:cNvSpPr>
            <a:spLocks noGrp="1"/>
          </p:cNvSpPr>
          <p:nvPr>
            <p:ph type="title"/>
          </p:nvPr>
        </p:nvSpPr>
        <p:spPr/>
        <p:txBody>
          <a:bodyPr/>
          <a:lstStyle/>
          <a:p>
            <a:r>
              <a:rPr lang="uk-UA"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Unicode MS" pitchFamily="34" charset="-128"/>
                <a:ea typeface="Arial Unicode MS" pitchFamily="34" charset="-128"/>
                <a:cs typeface="Arial Unicode MS" pitchFamily="34" charset="-128"/>
              </a:rPr>
              <a:t>Сила Ампера</a:t>
            </a:r>
            <a:endParaRPr lang="uk-UA"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Unicode MS" pitchFamily="34" charset="-128"/>
              <a:ea typeface="Arial Unicode MS" pitchFamily="34" charset="-128"/>
              <a:cs typeface="Arial Unicode MS" pitchFamily="34" charset="-128"/>
            </a:endParaRPr>
          </a:p>
        </p:txBody>
      </p:sp>
      <p:sp>
        <p:nvSpPr>
          <p:cNvPr id="3" name="Объект 2"/>
          <p:cNvSpPr>
            <a:spLocks noGrp="1"/>
          </p:cNvSpPr>
          <p:nvPr>
            <p:ph idx="1"/>
          </p:nvPr>
        </p:nvSpPr>
        <p:spPr>
          <a:xfrm>
            <a:off x="457200" y="1200151"/>
            <a:ext cx="8435280" cy="1371599"/>
          </a:xfrm>
        </p:spPr>
        <p:txBody>
          <a:bodyPr>
            <a:normAutofit/>
          </a:bodyPr>
          <a:lstStyle/>
          <a:p>
            <a:pPr marL="0" indent="0">
              <a:buNone/>
            </a:pPr>
            <a:r>
              <a:rPr lang="uk-UA" sz="1600" u="sng" dirty="0" smtClean="0"/>
              <a:t>Доведемо, що на провідник зі струмом у магнітному полі діє сила.</a:t>
            </a:r>
          </a:p>
          <a:p>
            <a:pPr marL="0" indent="0">
              <a:buNone/>
            </a:pPr>
            <a:endParaRPr lang="uk-UA" sz="1600" u="sng" dirty="0"/>
          </a:p>
          <a:p>
            <a:pPr marL="0" indent="0">
              <a:buNone/>
            </a:pPr>
            <a:r>
              <a:rPr lang="uk-UA" sz="1600" dirty="0"/>
              <a:t>Змінити напрям руху провідника можна, змінивши напрям магнітних ліній поля (поміняти полюси магніту).</a:t>
            </a:r>
            <a:endParaRPr lang="uk-UA" sz="1600" u="sng" dirty="0" smtClean="0"/>
          </a:p>
          <a:p>
            <a:pPr marL="0" indent="0">
              <a:buNone/>
            </a:pPr>
            <a:endParaRPr lang="uk-UA" sz="16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5751" y="2421702"/>
            <a:ext cx="5972497" cy="24345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4089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Флора\Desktop\Все для презентаций\Картинки\unnamed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2499742"/>
            <a:ext cx="2563813" cy="2563812"/>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467544" y="195486"/>
            <a:ext cx="8208912" cy="86409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 name="Заголовок 1"/>
          <p:cNvSpPr>
            <a:spLocks noGrp="1"/>
          </p:cNvSpPr>
          <p:nvPr>
            <p:ph type="title"/>
          </p:nvPr>
        </p:nvSpPr>
        <p:spPr/>
        <p:txBody>
          <a:bodyPr/>
          <a:lstStyle/>
          <a:p>
            <a:r>
              <a:rPr lang="uk-UA"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Unicode MS" pitchFamily="34" charset="-128"/>
                <a:ea typeface="Arial Unicode MS" pitchFamily="34" charset="-128"/>
                <a:cs typeface="Arial Unicode MS" pitchFamily="34" charset="-128"/>
              </a:rPr>
              <a:t>Сила Ампера</a:t>
            </a:r>
            <a:endParaRPr lang="uk-UA"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Unicode MS" pitchFamily="34" charset="-128"/>
              <a:ea typeface="Arial Unicode MS" pitchFamily="34" charset="-128"/>
              <a:cs typeface="Arial Unicode MS" pitchFamily="34" charset="-128"/>
            </a:endParaRPr>
          </a:p>
        </p:txBody>
      </p:sp>
      <p:sp>
        <p:nvSpPr>
          <p:cNvPr id="3" name="Объект 2"/>
          <p:cNvSpPr>
            <a:spLocks noGrp="1"/>
          </p:cNvSpPr>
          <p:nvPr>
            <p:ph idx="1"/>
          </p:nvPr>
        </p:nvSpPr>
        <p:spPr>
          <a:xfrm>
            <a:off x="457200" y="1200151"/>
            <a:ext cx="8435280" cy="2235695"/>
          </a:xfrm>
        </p:spPr>
        <p:txBody>
          <a:bodyPr>
            <a:normAutofit/>
          </a:bodyPr>
          <a:lstStyle/>
          <a:p>
            <a:pPr lvl="0">
              <a:buFont typeface="Wingdings" pitchFamily="2" charset="2"/>
              <a:buChar char="ü"/>
            </a:pPr>
            <a:r>
              <a:rPr lang="uk-UA" sz="2000" dirty="0"/>
              <a:t>П</a:t>
            </a:r>
            <a:r>
              <a:rPr lang="uk-UA" sz="2000" dirty="0" smtClean="0"/>
              <a:t>ро </a:t>
            </a:r>
            <a:r>
              <a:rPr lang="uk-UA" sz="2000" dirty="0"/>
              <a:t>що свідчить перший дослід? (На провідник зі струмом у магнітному полі діє </a:t>
            </a:r>
            <a:r>
              <a:rPr lang="uk-UA" sz="2000" dirty="0" smtClean="0"/>
              <a:t>сила</a:t>
            </a:r>
            <a:r>
              <a:rPr lang="uk-UA" sz="2000" dirty="0"/>
              <a:t>)</a:t>
            </a:r>
            <a:endParaRPr lang="uk-UA" sz="2000" dirty="0"/>
          </a:p>
          <a:p>
            <a:pPr lvl="0">
              <a:buFont typeface="Wingdings" pitchFamily="2" charset="2"/>
              <a:buChar char="ü"/>
            </a:pPr>
            <a:r>
              <a:rPr lang="uk-UA" sz="2000" dirty="0"/>
              <a:t>Чи залежить напрям сили, з якою магнітне поле діє на провідник зі струмом від напряму струму в провіднику? (Так, залежить.)</a:t>
            </a:r>
          </a:p>
          <a:p>
            <a:pPr lvl="0">
              <a:buFont typeface="Wingdings" pitchFamily="2" charset="2"/>
              <a:buChar char="ü"/>
            </a:pPr>
            <a:r>
              <a:rPr lang="uk-UA" sz="2000" dirty="0"/>
              <a:t>Як залежить ця сила від розташування полюсів магніту? (Напрям руху провідника змінюється, якщо змінити напрям магнітних ліній поля.)  </a:t>
            </a:r>
          </a:p>
        </p:txBody>
      </p:sp>
    </p:spTree>
    <p:extLst>
      <p:ext uri="{BB962C8B-B14F-4D97-AF65-F5344CB8AC3E}">
        <p14:creationId xmlns:p14="http://schemas.microsoft.com/office/powerpoint/2010/main" val="1957515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195486"/>
            <a:ext cx="8208912" cy="86409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 name="Заголовок 1"/>
          <p:cNvSpPr>
            <a:spLocks noGrp="1"/>
          </p:cNvSpPr>
          <p:nvPr>
            <p:ph type="title"/>
          </p:nvPr>
        </p:nvSpPr>
        <p:spPr/>
        <p:txBody>
          <a:bodyPr/>
          <a:lstStyle/>
          <a:p>
            <a:r>
              <a:rPr lang="uk-UA"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Unicode MS" pitchFamily="34" charset="-128"/>
                <a:ea typeface="Arial Unicode MS" pitchFamily="34" charset="-128"/>
                <a:cs typeface="Arial Unicode MS" pitchFamily="34" charset="-128"/>
              </a:rPr>
              <a:t>Сила Ампера</a:t>
            </a:r>
            <a:endParaRPr lang="uk-UA"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Unicode MS" pitchFamily="34" charset="-128"/>
              <a:ea typeface="Arial Unicode MS" pitchFamily="34" charset="-128"/>
              <a:cs typeface="Arial Unicode MS" pitchFamily="34" charset="-128"/>
            </a:endParaRPr>
          </a:p>
        </p:txBody>
      </p:sp>
      <p:sp>
        <p:nvSpPr>
          <p:cNvPr id="3" name="Объект 2"/>
          <p:cNvSpPr>
            <a:spLocks noGrp="1"/>
          </p:cNvSpPr>
          <p:nvPr>
            <p:ph idx="1"/>
          </p:nvPr>
        </p:nvSpPr>
        <p:spPr>
          <a:xfrm>
            <a:off x="457200" y="1200151"/>
            <a:ext cx="8435280" cy="3315815"/>
          </a:xfrm>
        </p:spPr>
        <p:txBody>
          <a:bodyPr>
            <a:normAutofit/>
          </a:bodyPr>
          <a:lstStyle/>
          <a:p>
            <a:pPr marL="0" indent="0">
              <a:buNone/>
            </a:pPr>
            <a:r>
              <a:rPr lang="uk-UA" sz="2000" b="1" i="1" dirty="0"/>
              <a:t>Сила, що діє на провідник зі струмом у магнітному полі, прямо пропорційна силі струму, магнітній індукції, активній довжині провідника і залежить від кута між напрямом струму і напрямом ліній магнітної індукції.</a:t>
            </a:r>
          </a:p>
          <a:p>
            <a:pPr marL="0" indent="0" algn="ctr">
              <a:buNone/>
            </a:pPr>
            <a:endParaRPr lang="uk-UA" sz="2000" b="1" dirty="0" smtClean="0"/>
          </a:p>
          <a:p>
            <a:pPr marL="0" indent="0" algn="ctr">
              <a:buNone/>
            </a:pPr>
            <a:r>
              <a:rPr lang="en-US" sz="2400" b="1" i="1" dirty="0" smtClean="0"/>
              <a:t>F</a:t>
            </a:r>
            <a:r>
              <a:rPr lang="en-US" sz="2400" b="1" i="1" baseline="-25000" dirty="0" smtClean="0"/>
              <a:t>A</a:t>
            </a:r>
            <a:r>
              <a:rPr lang="uk-UA" sz="2400" b="1" i="1" baseline="-25000" dirty="0" smtClean="0"/>
              <a:t> </a:t>
            </a:r>
            <a:r>
              <a:rPr lang="ru-RU" sz="2400" b="1" i="1" dirty="0" smtClean="0"/>
              <a:t>= </a:t>
            </a:r>
            <a:r>
              <a:rPr lang="en-US" sz="2400" b="1" i="1" dirty="0" smtClean="0"/>
              <a:t>B</a:t>
            </a:r>
            <a:r>
              <a:rPr lang="uk-UA" sz="2400" b="1" i="1" dirty="0" smtClean="0"/>
              <a:t>І</a:t>
            </a:r>
            <a:r>
              <a:rPr lang="en-US" sz="2400" b="1" i="1" dirty="0" smtClean="0"/>
              <a:t>l</a:t>
            </a:r>
            <a:r>
              <a:rPr lang="uk-UA" sz="2400" b="1" i="1" dirty="0" smtClean="0"/>
              <a:t> </a:t>
            </a:r>
            <a:r>
              <a:rPr lang="en-US" sz="2400" b="1" i="1" dirty="0" smtClean="0"/>
              <a:t>sinα</a:t>
            </a:r>
            <a:r>
              <a:rPr lang="ru-RU" sz="2400" i="1" dirty="0" smtClean="0"/>
              <a:t> </a:t>
            </a:r>
            <a:r>
              <a:rPr lang="ru-RU" sz="2000" dirty="0"/>
              <a:t>– </a:t>
            </a:r>
            <a:r>
              <a:rPr lang="uk-UA" sz="2000" dirty="0"/>
              <a:t>сила Ампера, </a:t>
            </a:r>
            <a:endParaRPr lang="uk-UA" sz="2000" dirty="0" smtClean="0"/>
          </a:p>
          <a:p>
            <a:pPr marL="0" indent="0">
              <a:buNone/>
            </a:pPr>
            <a:r>
              <a:rPr lang="uk-UA" sz="2000" dirty="0"/>
              <a:t>де І – </a:t>
            </a:r>
            <a:r>
              <a:rPr lang="uk-UA" sz="2000" dirty="0" smtClean="0"/>
              <a:t>сила </a:t>
            </a:r>
            <a:r>
              <a:rPr lang="uk-UA" sz="2000" dirty="0"/>
              <a:t>струму (А), </a:t>
            </a:r>
            <a:r>
              <a:rPr lang="en-US" sz="2000" dirty="0"/>
              <a:t>l</a:t>
            </a:r>
            <a:r>
              <a:rPr lang="uk-UA" sz="2000" dirty="0"/>
              <a:t> – довжина провідника (м), В – індукція магнітного поля (</a:t>
            </a:r>
            <a:r>
              <a:rPr lang="uk-UA" sz="2000" dirty="0" err="1"/>
              <a:t>Тл</a:t>
            </a:r>
            <a:r>
              <a:rPr lang="uk-UA" sz="2000" dirty="0"/>
              <a:t>),  кут α – </a:t>
            </a:r>
            <a:r>
              <a:rPr lang="uk-UA" sz="2000" dirty="0" err="1"/>
              <a:t>кут</a:t>
            </a:r>
            <a:r>
              <a:rPr lang="uk-UA" sz="2000" dirty="0"/>
              <a:t> між напрямом поля (індукцією) та провідником.</a:t>
            </a:r>
          </a:p>
          <a:p>
            <a:pPr marL="0" indent="0">
              <a:buNone/>
            </a:pPr>
            <a:endParaRPr lang="uk-UA" sz="2000" dirty="0" smtClean="0"/>
          </a:p>
          <a:p>
            <a:pPr marL="0" indent="0" algn="ctr">
              <a:buNone/>
            </a:pPr>
            <a:endParaRPr lang="uk-UA" sz="2000" dirty="0"/>
          </a:p>
        </p:txBody>
      </p:sp>
    </p:spTree>
    <p:extLst>
      <p:ext uri="{BB962C8B-B14F-4D97-AF65-F5344CB8AC3E}">
        <p14:creationId xmlns:p14="http://schemas.microsoft.com/office/powerpoint/2010/main" val="1816482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195486"/>
            <a:ext cx="8208912" cy="86409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 name="Заголовок 1"/>
          <p:cNvSpPr>
            <a:spLocks noGrp="1"/>
          </p:cNvSpPr>
          <p:nvPr>
            <p:ph type="title"/>
          </p:nvPr>
        </p:nvSpPr>
        <p:spPr/>
        <p:txBody>
          <a:bodyPr/>
          <a:lstStyle/>
          <a:p>
            <a:r>
              <a:rPr lang="uk-UA"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Unicode MS" pitchFamily="34" charset="-128"/>
                <a:ea typeface="Arial Unicode MS" pitchFamily="34" charset="-128"/>
                <a:cs typeface="Arial Unicode MS" pitchFamily="34" charset="-128"/>
              </a:rPr>
              <a:t>Правило лівої руки</a:t>
            </a:r>
            <a:endParaRPr lang="uk-UA"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Unicode MS" pitchFamily="34" charset="-128"/>
              <a:ea typeface="Arial Unicode MS" pitchFamily="34" charset="-128"/>
              <a:cs typeface="Arial Unicode MS" pitchFamily="34" charset="-128"/>
            </a:endParaRPr>
          </a:p>
        </p:txBody>
      </p:sp>
      <p:sp>
        <p:nvSpPr>
          <p:cNvPr id="3" name="Объект 2"/>
          <p:cNvSpPr>
            <a:spLocks noGrp="1"/>
          </p:cNvSpPr>
          <p:nvPr>
            <p:ph idx="1"/>
          </p:nvPr>
        </p:nvSpPr>
        <p:spPr>
          <a:xfrm>
            <a:off x="457200" y="1200151"/>
            <a:ext cx="5842992" cy="3459831"/>
          </a:xfrm>
        </p:spPr>
        <p:txBody>
          <a:bodyPr>
            <a:normAutofit/>
          </a:bodyPr>
          <a:lstStyle/>
          <a:p>
            <a:pPr marL="0" indent="0">
              <a:buNone/>
            </a:pPr>
            <a:r>
              <a:rPr lang="uk-UA" sz="1800" dirty="0"/>
              <a:t>Н</a:t>
            </a:r>
            <a:r>
              <a:rPr lang="uk-UA" sz="1800" dirty="0" smtClean="0"/>
              <a:t>а </a:t>
            </a:r>
            <a:r>
              <a:rPr lang="uk-UA" sz="1800" dirty="0"/>
              <a:t>провідник зі струмом у магнітному полі діє сила. Цю силу називають </a:t>
            </a:r>
            <a:r>
              <a:rPr lang="uk-UA" sz="1800" b="1" i="1" dirty="0"/>
              <a:t>силою Ампера. </a:t>
            </a:r>
            <a:r>
              <a:rPr lang="uk-UA" sz="1800" dirty="0"/>
              <a:t>Напрям сили Ампера залежить від напряму струму в провіднику та напряму магнітних ліній поля. Її напрям можна визначити за </a:t>
            </a:r>
            <a:r>
              <a:rPr lang="uk-UA" sz="1800" b="1" i="1" dirty="0"/>
              <a:t>правилом лівої </a:t>
            </a:r>
            <a:r>
              <a:rPr lang="uk-UA" sz="1800" b="1" i="1" dirty="0" smtClean="0"/>
              <a:t>руки:</a:t>
            </a:r>
          </a:p>
          <a:p>
            <a:pPr marL="0" indent="0">
              <a:buNone/>
            </a:pPr>
            <a:endParaRPr lang="uk-UA" sz="1800" b="1" i="1" dirty="0"/>
          </a:p>
          <a:p>
            <a:pPr marL="0" indent="0">
              <a:buNone/>
            </a:pPr>
            <a:r>
              <a:rPr lang="uk-UA" sz="1800" i="1" dirty="0"/>
              <a:t>Якщо ліву руку розташувати так, щоб лінії магнітного поля входили в долоню, а чотири витягнуті пальці вказували напрямок струму в провіднику, то відігнутий на 90</a:t>
            </a:r>
            <a:r>
              <a:rPr lang="uk-UA" sz="1800" i="1" baseline="30000" dirty="0"/>
              <a:t>0</a:t>
            </a:r>
            <a:r>
              <a:rPr lang="uk-UA" sz="1800" i="1" dirty="0"/>
              <a:t> великий палець укаже напрямок сили Ампера.</a:t>
            </a:r>
            <a:endParaRPr lang="uk-UA" sz="1800" dirty="0"/>
          </a:p>
          <a:p>
            <a:pPr marL="0" indent="0">
              <a:buNone/>
            </a:pPr>
            <a:endParaRPr lang="uk-UA" sz="1800" b="1" i="1" dirty="0"/>
          </a:p>
          <a:p>
            <a:pPr lvl="0">
              <a:buFont typeface="Wingdings" pitchFamily="2" charset="2"/>
              <a:buChar char="ü"/>
            </a:pPr>
            <a:endParaRPr lang="uk-UA" sz="2000" dirty="0"/>
          </a:p>
        </p:txBody>
      </p:sp>
      <p:pic>
        <p:nvPicPr>
          <p:cNvPr id="6147" name="Рисунок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1635646"/>
            <a:ext cx="2304256" cy="2839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2413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Рисунок 4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203598"/>
            <a:ext cx="2819340" cy="2016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Прямоугольник 3"/>
          <p:cNvSpPr/>
          <p:nvPr/>
        </p:nvSpPr>
        <p:spPr>
          <a:xfrm>
            <a:off x="467544" y="195486"/>
            <a:ext cx="8208912" cy="86409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 name="Заголовок 1"/>
          <p:cNvSpPr>
            <a:spLocks noGrp="1"/>
          </p:cNvSpPr>
          <p:nvPr>
            <p:ph type="title"/>
          </p:nvPr>
        </p:nvSpPr>
        <p:spPr/>
        <p:txBody>
          <a:bodyPr/>
          <a:lstStyle/>
          <a:p>
            <a:r>
              <a:rPr lang="uk-UA"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Unicode MS" pitchFamily="34" charset="-128"/>
                <a:ea typeface="Arial Unicode MS" pitchFamily="34" charset="-128"/>
                <a:cs typeface="Arial Unicode MS" pitchFamily="34" charset="-128"/>
              </a:rPr>
              <a:t>Рамка в магнітному полі</a:t>
            </a:r>
            <a:endParaRPr lang="uk-UA"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Unicode MS" pitchFamily="34" charset="-128"/>
              <a:ea typeface="Arial Unicode MS" pitchFamily="34" charset="-128"/>
              <a:cs typeface="Arial Unicode MS" pitchFamily="34" charset="-128"/>
            </a:endParaRPr>
          </a:p>
        </p:txBody>
      </p:sp>
      <p:sp>
        <p:nvSpPr>
          <p:cNvPr id="3" name="Объект 2"/>
          <p:cNvSpPr>
            <a:spLocks noGrp="1"/>
          </p:cNvSpPr>
          <p:nvPr>
            <p:ph idx="1"/>
          </p:nvPr>
        </p:nvSpPr>
        <p:spPr>
          <a:xfrm>
            <a:off x="2868940" y="1275606"/>
            <a:ext cx="5842992" cy="3459831"/>
          </a:xfrm>
        </p:spPr>
        <p:txBody>
          <a:bodyPr>
            <a:normAutofit/>
          </a:bodyPr>
          <a:lstStyle/>
          <a:p>
            <a:pPr marL="0" indent="0">
              <a:buNone/>
            </a:pPr>
            <a:r>
              <a:rPr lang="uk-UA" sz="1800" dirty="0"/>
              <a:t>Особливо цікавий випадок, якщо взяти провідник і скрутити  у вигляді прямокутної рамки і помістити у однорідне магнітне поле, так щоб вона легко обертатись навколо </a:t>
            </a:r>
            <a:r>
              <a:rPr lang="uk-UA" sz="1800" dirty="0" smtClean="0"/>
              <a:t>осі.</a:t>
            </a:r>
          </a:p>
          <a:p>
            <a:pPr marL="0" indent="0">
              <a:buNone/>
            </a:pPr>
            <a:r>
              <a:rPr lang="uk-UA" sz="1800" i="1" dirty="0" smtClean="0"/>
              <a:t>Магнітне поле чинить орієнтуючу дію на рамку зі струмом</a:t>
            </a:r>
            <a:endParaRPr lang="uk-UA" sz="1800" b="1" i="1" dirty="0" smtClean="0"/>
          </a:p>
          <a:p>
            <a:pPr lvl="0">
              <a:buFont typeface="Wingdings" pitchFamily="2" charset="2"/>
              <a:buChar char="ü"/>
            </a:pPr>
            <a:endParaRPr lang="uk-UA" sz="2000" dirty="0"/>
          </a:p>
        </p:txBody>
      </p:sp>
    </p:spTree>
    <p:extLst>
      <p:ext uri="{BB962C8B-B14F-4D97-AF65-F5344CB8AC3E}">
        <p14:creationId xmlns:p14="http://schemas.microsoft.com/office/powerpoint/2010/main" val="286522671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bg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otalTime>128</TotalTime>
  <Words>895</Words>
  <Application>Microsoft Office PowerPoint</Application>
  <PresentationFormat>Экран (16:9)</PresentationFormat>
  <Paragraphs>94</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ДІЯ МАГНІТНОГО ПОЛЯ НА РАМКУ ЗІ СТРУМОМ. СИЛА АМПЕРА</vt:lpstr>
      <vt:lpstr>Згадаємо!</vt:lpstr>
      <vt:lpstr>Сила Ампера</vt:lpstr>
      <vt:lpstr>Сила Ампера</vt:lpstr>
      <vt:lpstr>Сила Ампера</vt:lpstr>
      <vt:lpstr>Сила Ампера</vt:lpstr>
      <vt:lpstr>Сила Ампера</vt:lpstr>
      <vt:lpstr>Правило лівої руки</vt:lpstr>
      <vt:lpstr>Рамка в магнітному полі</vt:lpstr>
      <vt:lpstr>Рамка в магнітному полі</vt:lpstr>
      <vt:lpstr>Рамка в магнітному полі</vt:lpstr>
      <vt:lpstr>Практичне використання</vt:lpstr>
      <vt:lpstr>Практичне використання</vt:lpstr>
      <vt:lpstr>Практичне використання</vt:lpstr>
      <vt:lpstr>Практичне використання</vt:lpstr>
      <vt:lpstr>Домашнє завдання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ДІЯ МАГНІТНОГО ПОЛЯ НА РАМКУ ЗІ СТРУМОМ. СИЛА АМПЕРА</dc:title>
  <dc:creator>Флора</dc:creator>
  <cp:lastModifiedBy>Флора</cp:lastModifiedBy>
  <cp:revision>7</cp:revision>
  <dcterms:created xsi:type="dcterms:W3CDTF">2020-03-29T14:23:23Z</dcterms:created>
  <dcterms:modified xsi:type="dcterms:W3CDTF">2020-03-29T16:42:00Z</dcterms:modified>
</cp:coreProperties>
</file>