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3" r:id="rId5"/>
    <p:sldId id="262" r:id="rId6"/>
    <p:sldId id="264" r:id="rId7"/>
    <p:sldId id="290" r:id="rId8"/>
    <p:sldId id="291" r:id="rId9"/>
    <p:sldId id="267" r:id="rId10"/>
    <p:sldId id="268" r:id="rId11"/>
    <p:sldId id="269" r:id="rId12"/>
    <p:sldId id="292" r:id="rId13"/>
    <p:sldId id="293" r:id="rId14"/>
    <p:sldId id="272" r:id="rId15"/>
    <p:sldId id="273" r:id="rId16"/>
    <p:sldId id="274" r:id="rId17"/>
    <p:sldId id="277" r:id="rId18"/>
    <p:sldId id="278" r:id="rId19"/>
    <p:sldId id="279" r:id="rId20"/>
    <p:sldId id="28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226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BEF9E-BB41-44FD-A00A-824115643A2E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EE25B2C-5AB6-4081-8126-78CB1CD0A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1814C-2EED-4009-AC67-C1A56AD4412F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2812-2691-4683-834C-D3474FFFCD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B3D95-EDD5-46CC-B41B-6DCEA32B809F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4729C-B5A0-4F86-9370-5E42F2F5E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6C71A-FCB0-4FE4-BB70-ABD078C94D7F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B9301F4-0477-46DB-984C-902651637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9486E-A8BF-4E1A-9D01-F5F70A3666F6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E1B0-0C4E-4991-93F9-FF6F2D4F1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52FC1-C653-43E4-8037-3F25CE67E8E0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B15-9DAE-49FF-B2C4-31411F120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C9B11-9A4E-4113-B16B-5C66F01AE2C1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E8E0169-3DDF-46AD-A7FA-C8045645E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423790-5128-45B7-8A5F-6C1D0AA55C42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0C0D-7983-4E1A-B573-DFB77307D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A6C22-7D59-4CCD-BE94-23D52702DDB9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EC2B-80B7-48E1-A44D-8B7A75945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563F4-005A-4711-9D09-53D1C03A34A6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AB27-1AFF-45C7-BDD1-666D59A973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DC099-EE85-4321-ABE7-6A331E14FE44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3B5B5-085E-4F86-AEE3-2A32346A3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E73CA7-C2F2-44DB-A800-07C8ED8DB91E}" type="datetimeFigureOut">
              <a:rPr lang="en-US" smtClean="0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A7CA79-0BC3-4DC4-9558-C87C88577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21_&#1090;&#1088;&#1072;&#1074;&#1085;&#1103;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1447800" y="50292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8" descr="индия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 descr="индия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83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3810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Такий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поділ зумовлено місцем проживання 2 найбільших релігійних груп – індусів і мусульман. </a:t>
            </a:r>
            <a:endParaRPr lang="uk-UA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Та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кордони були проведені без врахування національних та історичних особливостей, що призвело до тривалого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індо-пакистанського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конфлікту.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00400"/>
            <a:ext cx="3240088" cy="36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инд-конститу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77718"/>
            <a:ext cx="2264529" cy="298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ІНДІЇ У 1950-1980-ТІ РР.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НАПРЯМКИ У ВНУТРІШНІЙ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ЗОВНІШНІЙ ПОЛІТИЦІ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ДЖАВАХАРЛАЛА НЕРУ ТА ІНДІРИ ГАНДІ.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січня 1950 р. набрала чинності конституція Індії. </a:t>
            </a:r>
            <a:r>
              <a:rPr lang="uk-U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Індія 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проголошувалася «суверенною демократичною республікою». </a:t>
            </a:r>
            <a:endParaRPr lang="uk-UA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уряд очолив </a:t>
            </a:r>
            <a:r>
              <a:rPr lang="uk-UA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Джавахарлал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 НЕРУ У ВНУТРІШНІЙ І ЗОВНІШНІЙ ПОЛІТИЦІ.</a:t>
            </a:r>
            <a:endParaRPr lang="ru-RU" sz="1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Основи державного ладу, внутрішньої та  зовнішньої  політики Індії були закладені за прем'єр-міністра </a:t>
            </a:r>
            <a:r>
              <a:rPr lang="uk-UA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Дж.Неру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(1947-1964 </a:t>
            </a:r>
            <a:r>
              <a:rPr lang="uk-UA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.), для якого ідеалом розвитку країни був демократичний соціалізм</a:t>
            </a:r>
            <a:r>
              <a:rPr lang="uk-U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6" descr="нер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25269"/>
            <a:ext cx="2057400" cy="31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28800" y="0"/>
            <a:ext cx="525780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ЕКОНОМІЧНА ПОЛІТИКА ДЖ. НЕРУ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268413"/>
            <a:ext cx="27368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1952 – аграрна реформа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5243513"/>
            <a:ext cx="27368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1953 – адміністративна реформа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138" y="3344863"/>
            <a:ext cx="27368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Розвиток промисловості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838" y="981075"/>
            <a:ext cx="518477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Збереження традиційного укладу сільських громад.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Розширення прав орендарів. Скасування привілеїв великих землевласників. «Зелена революція»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838" y="2540000"/>
            <a:ext cx="5184775" cy="218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державного сектора: енергетика,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зв»язок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, воєнна промисловість,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ірригаційні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споруди. Планування економічного розвитку.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Підтримка приватного бізнесу.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сучасних галузей промисловості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9838" y="4941888"/>
            <a:ext cx="5184775" cy="180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Поділ країни було здійснено за національною, мовною, релігійною ознаками.</a:t>
            </a:r>
          </a:p>
          <a:p>
            <a:pPr algn="ctr">
              <a:defRPr/>
            </a:pP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Поділяється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 25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штатів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скасовуються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князівства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Англійська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мова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стає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загальноіндійською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крім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цього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16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мов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мають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офіційний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статус</a:t>
            </a:r>
            <a:endParaRPr lang="uk-UA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47988" y="1557338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47988" y="3632200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47988" y="5688013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5544" y="260350"/>
            <a:ext cx="735171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ПРИНЦИПИ ЗОВНІШНЬОЇ ПОЛІТИКИ ДЖ. НЕРУ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Рівність та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взаємовигідність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1500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Мирне співіснування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47925" y="4545013"/>
            <a:ext cx="50038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Взаємна повага територіальної цілісності і суверенітету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88" y="2924175"/>
            <a:ext cx="32400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Взаємний ненапад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9700" y="2924175"/>
            <a:ext cx="32400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Взаємне невтручання у внутрішні справи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rot="5400000">
            <a:off x="3588479" y="547292"/>
            <a:ext cx="863601" cy="14422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rot="5400000">
            <a:off x="3192398" y="1375173"/>
            <a:ext cx="2087563" cy="10104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 rot="16200000" flipH="1">
            <a:off x="4667978" y="910035"/>
            <a:ext cx="863600" cy="7167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rot="16200000" flipH="1">
            <a:off x="3948047" y="1629966"/>
            <a:ext cx="2087562" cy="5008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6463" y="836613"/>
            <a:ext cx="152400" cy="3600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1312863" y="5640388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ourier New" pitchFamily="49" charset="0"/>
                <a:cs typeface="Courier New" pitchFamily="49" charset="0"/>
              </a:rPr>
              <a:t>РУХ НЕПРИЄДНАННЯ</a:t>
            </a:r>
            <a:endParaRPr lang="ru-RU" sz="32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кашми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785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Після 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смерті Дж.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1964 р. прем’єр-міністром Індії стає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Лал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Бохадур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Шастрі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який дотримувався курсу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Але у 1965 р. виникає новий військовий конфлікт з Пакистаном через Кашмір. Індії і Пакистану за допомогою міжнародних політичних сил вдалося владнати ситуацію. В січні 1966 р. Л. Б.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Шастрі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несподівано помирає. Новим прем’єр-міністром стає донька Дж.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Індіра Ганді. Вона мала гарну освіту. В уряді </a:t>
            </a:r>
            <a:r>
              <a:rPr lang="uk-UA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Шастрі</a:t>
            </a: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займала посаду міністра інформації та радіомовлення.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индира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3657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43000" y="3048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УРЯД І.ГАНДІ УСВІДОМЛЮВАВ НЕОБХІДНІСТЬ ПРОВЕДЕННЯ РІШУЧИХ СОЦІАЛЬНО-ЕКОНОМІЧНИХ РЕФОРМ.</a:t>
            </a:r>
            <a:endParaRPr lang="uk-UA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62400" y="1371600"/>
            <a:ext cx="495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«Соціалізм, що є нашою метою, не означає експропріації багатих і передачу всього бідним. Його сенс у тому, щоб зменшити економічну нерівність і скоротити розрив у доходах».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uk-UA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виступу Індіри Ганді по </a:t>
            </a:r>
            <a:r>
              <a:rPr lang="uk-UA" sz="1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Всеіндійському</a:t>
            </a:r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радіо 20 січня 1966 р.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«Із хвилюванням душі берусь я за розв’язання величезних проблем, що стоять перед нами. Сили та впевненості додають мені вчення, що їх заповіли Ганді та мій батько, а також власна моя безмежна віра в індійський народ. В останні роки, як і в минулому, він продемонстрував прагнення і спроможність впоратися з новими труднощами. На цій традиційній для Індії основі ми здатні протистояти будь-яким випробуванням… Сьогодні я знову повторю клятву вірності ідеям творців нашого суспільства – ідеям демократії та </a:t>
            </a:r>
            <a:r>
              <a:rPr lang="uk-UA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секуляризму</a:t>
            </a:r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планової економіки і соціального прогресу, миру та дружби між народами».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838200"/>
          <a:ext cx="7924800" cy="55994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754563"/>
                <a:gridCol w="3170237"/>
              </a:tblGrid>
              <a:tr h="574675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ВНУТРІШНЯ ПОЛІТИКА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9" marR="63795" marT="0" marB="0" horzOverflow="overflow"/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ЗОВНІШНЯ ПОЛІТИКА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9" marR="63795" marT="0" marB="0" horzOverflow="overflow"/>
                </a:tc>
              </a:tr>
              <a:tr h="4251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Націоналізація банків;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передача до рук держави експортної та імпортної торгівлі;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організація торгівлі товарами широкого вжитку у містах і сільській місцевості;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обмеження діяльності монополій;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продовження аграрної реформи;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зменшення податку на невеликі ділянки землі;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скасування пенсій та привілеїв для князів;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запровадження надзвичайного стану 1975 р.;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заборона страйків;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порушення громадянських прав і свобод;</a:t>
                      </a:r>
                      <a:endParaRPr kumimoji="0" lang="ru-RU" sz="1600" b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антигуманні методи розв’язання демографічної проблеми (примусова стерилізація).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749" marR="63795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Співробітництво із СРСР.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 грудні 1971 р. Індія розпочинає війну проти Пакистану і доводить її до успішного кінця. Після цього авторитет Індії на міжнародній арені зростає.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9" marR="63795" marT="0" marB="0" horzOverflow="overflow"/>
                </a:tc>
              </a:tr>
            </a:tbl>
          </a:graphicData>
        </a:graphic>
      </p:graphicFrame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914400" y="2286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uk-UA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ВНУТРІШНЯ І ЗОВНІШНЯ ПОЛІТИКА ІНДІРИ ГАНДІ: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раджив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6057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85800" y="3810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ГРУДНІ 1984 Р. ПРЕМ’ЄР-МІНІСТРОМ ІНДІЇ СТАЄ СИН І. ГАНДІ – РАДЖИВ ГАНДІ, ЯКИЙ СПРЯМУВАВ СВОЇ ЗУСИЛЛЯ НА: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подальше зміцнення єдності країни;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боротьбу проти сепаратистів;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боротьбу проти «старих ворогів» індійського суспільства: бідності, безробіття, неписьменності, хвороб.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сон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243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ков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33400"/>
            <a:ext cx="282507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мод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09600"/>
            <a:ext cx="297451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553200" y="48006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 </a:t>
            </a:r>
            <a:r>
              <a:rPr lang="uk-UA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Натх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Ковінд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25 липня 2017 р. </a:t>
            </a:r>
            <a:r>
              <a:rPr lang="uk-UA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–президент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Індії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971800" y="4876800"/>
            <a:ext cx="320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Нарендра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Дамодардас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Моді,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endParaRPr lang="uk-UA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21 травня р. –  </a:t>
            </a:r>
          </a:p>
          <a:p>
            <a:pPr algn="ctr"/>
            <a:r>
              <a:rPr lang="uk-UA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прем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єр-міністр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Індіі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52400" y="4191000"/>
            <a:ext cx="2743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Соні Ганді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дова колишнього </a:t>
            </a:r>
            <a:r>
              <a:rPr lang="uk-UA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прем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єр-міністра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Індії </a:t>
            </a:r>
            <a:r>
              <a:rPr lang="uk-UA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Раджива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Ганді. </a:t>
            </a:r>
          </a:p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2004 р. на парламентських виборах опозиційна тоді партія Національного Конгресу досягла перемоги під керівництвом Соні Ганді.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ввп-индии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171960"/>
            <a:ext cx="4735334" cy="33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5486400"/>
            <a:ext cx="800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Індія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 дванадцятою за економічним потенціалом країною у світі, третьою в Азії (після Китаю та Японії).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ЕКОНОМІКИ ІНДІЇ      </a:t>
            </a:r>
          </a:p>
          <a:p>
            <a:pPr algn="just"/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Індійська </a:t>
            </a:r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економіка наприкінці ХХ – на поч. ХХІ ст. переживала період стрімкого зростання. Завдяки високим річним темпам приросту економіки (8 %) накопичено золотовалютний резерв (майже 140 млрд. доларів США), стабільному ринку цінних паперів і на 20% експорту, Індія стала привабливою країною для іноземних інвестицій.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352800" y="6858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повстає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брата брат,</a:t>
            </a:r>
          </a:p>
          <a:p>
            <a:pPr eaLnBrk="0" hangingPunct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Всевишній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прокляне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сто раз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Рабіндранат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Тагор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2362200"/>
            <a:ext cx="4800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Республіки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Пакистану.</a:t>
            </a: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Індії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1950-1980-ті р.р.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напрямки у внутрішній і зовнішній політиці </a:t>
            </a:r>
            <a:r>
              <a:rPr lang="uk-UA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Джавахарлала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Індіри Ганді.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Розвиток Індії наприкінці ХХ – на початку ХХІ ст.</a:t>
            </a:r>
          </a:p>
        </p:txBody>
      </p:sp>
      <p:pic>
        <p:nvPicPr>
          <p:cNvPr id="4100" name="Рисунок 4" descr="карта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838" y="2166937"/>
            <a:ext cx="426896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1" descr="и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6172200"/>
            <a:ext cx="227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76200"/>
            <a:ext cx="8382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НАЦІОНАЛЬНА ТА КАСТОВА СТРУКТУРА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ІНДІЙСЬКОГО СУСПІЛЬСТВА</a:t>
            </a: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Індія – найбільш багатонаціональна країна світу. Тут налічують понад триста народів і народностей. Найбільш із них – хіндустанці,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біхарці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бенгальці, маратхі,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телугу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таміли.</a:t>
            </a:r>
          </a:p>
          <a:p>
            <a:pPr algn="just"/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Індії розмовляють понад 20 різними мовами, є близько 700 діалектів. Офіційний статус надано 15 мовам. Проте державною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мовою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вважається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хінді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Для міжнаціонального спілкування широко використовується англійська, яка має статус тимчасової державної мови.</a:t>
            </a:r>
          </a:p>
          <a:p>
            <a:pPr algn="just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Багато століть у країні існувала кастова структура суспільства. Хоча Конституція Індії 1950 р. проголосила рівноправність каст, однак пережитки кастових суспільних відносин зберігаються і досі, особливо в сільській місцевості.</a:t>
            </a:r>
          </a:p>
          <a:p>
            <a:pPr algn="just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Стійкість кастових відносин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пов'язана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головною релігією індійців – індуїзмом. Ії сповідують майже 80 % населення, 14 % - мусульмани. З інших релігій найбільше прихильників у  християнства,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сикхізму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джайнізму й буддизму.</a:t>
            </a:r>
          </a:p>
          <a:p>
            <a:pPr algn="just"/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роценты-ин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487113"/>
            <a:ext cx="6305550" cy="2370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и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3113" y="6248400"/>
            <a:ext cx="2020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 descr="река-инд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609600" y="4419600"/>
            <a:ext cx="7772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Офіційна назва країни, Індія, походить від історичної назви річки Інд. Конституція Індії визнає та вживає у офіційному користуванні також другу (власне, історично – першу) назву,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Бгарат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яка походить від імені давньоіндійського царя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Бгарати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історія якого описана в «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Магабгараті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Третя назва, Гіндустан (з перської – «країна індійців»), використовується з часів Імперії Великих Моголів, однак офіційного статусу не має.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6" descr="флаг-инд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762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752600" y="3886200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РІЧКА ІНД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181600" y="38862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ДЕРЖАВНИЙ ПРАПОР ІНДІЇ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индия-2-мир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700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4" descr="индия-2-мировая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0"/>
            <a:ext cx="329882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индия-2-мировая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8600"/>
            <a:ext cx="3276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04800" y="3657600"/>
            <a:ext cx="472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колонія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брала участь у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uk-UA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індійців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воювали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розвинулося</a:t>
            </a:r>
            <a:r>
              <a:rPr lang="uk-UA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сплатила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борги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зміцнілою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Однак країна не мала адміністративної єдності через багатоетнічний склад населення Індії, протистояння двох основних релігійних громад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—</a:t>
            </a:r>
            <a:r>
              <a:rPr lang="uk-UA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індуїстів, інтереси яких представляв Індійський національний конгрес (ІНК), та мусульман, очолюваних Мусульманською лігою.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Усе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заважало</a:t>
            </a:r>
            <a:r>
              <a:rPr lang="uk-UA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згуртуванню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послаблювало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національно-визвольний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Рисунок 7" descr="и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283325"/>
            <a:ext cx="2133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" descr="британская-княжеств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1816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3" descr="и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467475"/>
            <a:ext cx="1447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381000" y="4800600"/>
            <a:ext cx="838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Британської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являла собою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цілісну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правив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віце-король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Але не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адміністративної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Півострів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Індостан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поділений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округи,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князівств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багатоетнічним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того ж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віросповідань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Усе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заважало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згуртуванню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У 1947 р. Велика Британія прийняла рішення про розділ Індії на домініони – Індійський Союз і Пакистан. До яких наслідків призвело це рішення?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1752600" y="152400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І. Утворення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Республіки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Індія та Пакистану.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инд-конгресс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00400"/>
            <a:ext cx="386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6" descr="ин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5480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762000" y="1341437"/>
            <a:ext cx="7620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Одразу після закінчення Другої світової війни рух проти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колоніального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панування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охопив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общин –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Індійський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Мусульманська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виступили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колоніальної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домініону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7" name="Рисунок 10" descr="и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63" y="6172200"/>
            <a:ext cx="2547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88913"/>
            <a:ext cx="28082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учасниця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Другої світової війни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7763" y="188913"/>
            <a:ext cx="28082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багатоетнічна країна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2138" y="188913"/>
            <a:ext cx="28082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країна з двома основними релігіями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338" y="1628775"/>
            <a:ext cx="28082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Індійський національний конгрес ( ІНК ).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Лідер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Дж.Неру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05538" y="1628775"/>
            <a:ext cx="28082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Мусульманська Ліга.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Лідер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Мухаммед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213100"/>
            <a:ext cx="280828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Збереження цілісності багатонаціональної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91250" y="3213100"/>
            <a:ext cx="280828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незалежної держави Пакистан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348038" y="2781300"/>
            <a:ext cx="2519362" cy="93503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7538" y="3573463"/>
            <a:ext cx="431800" cy="172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32025" y="5445125"/>
            <a:ext cx="4824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1947 – збройний конфлікт між індуїстами та мусульманами</a:t>
            </a:r>
            <a:endParaRPr lang="ru-RU" sz="2400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8538" y="333375"/>
            <a:ext cx="41751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Велика Британія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Парламент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538" y="1557338"/>
            <a:ext cx="41751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15.08.1947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Акт про незалежність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3068638"/>
            <a:ext cx="3024187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525" y="3068638"/>
            <a:ext cx="3024188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ПАКИСТАН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348038" y="3357563"/>
            <a:ext cx="2232025" cy="3587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813" y="4022725"/>
            <a:ext cx="62642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Кордони не враховували національні та історичних особливостей регіону</a:t>
            </a:r>
            <a:endParaRPr lang="ru-RU" sz="2000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338" y="5157788"/>
            <a:ext cx="39973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Пенджабу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Міжрелігійний конфлікт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29213" y="5157788"/>
            <a:ext cx="3995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Кашміру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Боротьба Індії та Пакистану за князівство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2500" y="2673350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Війна </a:t>
            </a:r>
          </a:p>
          <a:p>
            <a:pPr algn="ctr"/>
            <a:r>
              <a:rPr lang="uk-UA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1947 - 1948</a:t>
            </a:r>
            <a:endParaRPr lang="ru-RU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3203575" y="2420938"/>
            <a:ext cx="11525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356100" y="2420938"/>
            <a:ext cx="13684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4356100" y="1196975"/>
            <a:ext cx="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52400" y="152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ПОДІЛ НА 2 ДОМІНІОНИ: ІНДІЙСЬКИЙ СОЮЗ І ПАКИСТАН.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12" descr="инди-паки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17850"/>
            <a:ext cx="4038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0" descr="индия-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3421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3" descr="индия-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838200"/>
            <a:ext cx="3249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634</TotalTime>
  <Words>1368</Words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Светлана</cp:lastModifiedBy>
  <cp:revision>96</cp:revision>
  <dcterms:created xsi:type="dcterms:W3CDTF">2020-01-30T12:56:24Z</dcterms:created>
  <dcterms:modified xsi:type="dcterms:W3CDTF">2020-03-28T15:01:46Z</dcterms:modified>
</cp:coreProperties>
</file>