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1" r:id="rId5"/>
    <p:sldId id="271" r:id="rId6"/>
    <p:sldId id="275" r:id="rId7"/>
    <p:sldId id="274" r:id="rId8"/>
    <p:sldId id="276" r:id="rId9"/>
    <p:sldId id="273" r:id="rId10"/>
    <p:sldId id="263" r:id="rId11"/>
    <p:sldId id="258" r:id="rId12"/>
    <p:sldId id="270" r:id="rId13"/>
    <p:sldId id="269" r:id="rId14"/>
    <p:sldId id="265" r:id="rId15"/>
    <p:sldId id="266" r:id="rId16"/>
    <p:sldId id="267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DF765-88B3-4179-BECD-E900976E86A9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C0E5D-F667-47ED-86EE-CC70F5780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CA99-4F0E-4D02-99E2-E61B2A5D1957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C9F6-8737-4459-9662-FC9C02861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0CEB4-E75B-4406-95FB-30D17CF09E8D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B3D2-0EE1-4E88-B8DA-24F338F05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F3835-FDB3-4007-9C6D-220541D8CC69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58B0-4F86-45CB-95DE-D4E82789A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3CA2-335E-4633-8432-53DF485D5174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48FE-EF94-4ED1-B950-35C655D56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B5279-D5B4-43A4-944B-B0DDE8165A10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3C3AC-A8B4-4645-887E-457A62EDE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E2ED-0DA8-4893-9131-BA617BE1B6C3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D00E2-CA8C-4198-AE6C-19DFAAB68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5C093-465C-4635-BEFC-B45B93324AB5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BA1E9-F86B-40C3-9DA3-6853BB781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389D-0B34-4C23-A8A7-5692B0E99EE6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90995-0917-4512-B402-E96BB695C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9B7A-43E3-4A2D-9DD6-1DAF2E49258F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5036-0AAE-407B-BD0B-DCE73F890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49E47-88A5-412B-B771-473EDCBEE0A0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4E4E-793B-4AFA-B41C-6BE102A4D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684463-D749-45CC-8D37-8F65AC1B99BB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4F98ED-A044-40EA-BE67-5C3AED317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175" y="1076325"/>
            <a:ext cx="65516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СЕРЕДОВИЩА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ІСНУВАННЯ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ОРГАНІЗМІВ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13315" name="Picture 60" descr="стая птиц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5715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5" descr="kamish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2276475"/>
            <a:ext cx="7556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5" descr="kamish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9150" y="2565400"/>
            <a:ext cx="8509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2" descr="oblako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296863"/>
            <a:ext cx="13684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2" descr="oblako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6925" y="228600"/>
            <a:ext cx="13684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2" descr="лягушонка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089650" y="4111625"/>
            <a:ext cx="4254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52" descr="лягушонка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5775" y="4522788"/>
            <a:ext cx="6127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56" descr="летающая бабочка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679623">
            <a:off x="8202613" y="4054475"/>
            <a:ext cx="1016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2" descr="мак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560638"/>
            <a:ext cx="2809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мак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2293938"/>
            <a:ext cx="2809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2" descr="мак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13" y="2036763"/>
            <a:ext cx="282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46" descr="одуванчик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11975" y="4486275"/>
            <a:ext cx="6826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46" descr="одуванчик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6925" y="4127500"/>
            <a:ext cx="6826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62" descr="утак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4425" y="2581275"/>
            <a:ext cx="14509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4" descr="пшениц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80350" y="5445125"/>
            <a:ext cx="11604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7" descr="дерево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438" y="1265238"/>
            <a:ext cx="442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58738"/>
            <a:ext cx="2573337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1188" y="403225"/>
            <a:ext cx="84248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Comic Sans MS" pitchFamily="66" charset="0"/>
                <a:cs typeface="+mn-cs"/>
              </a:rPr>
              <a:t>Водне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середовище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значно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u="sng" dirty="0" err="1">
                <a:latin typeface="Comic Sans MS" pitchFamily="66" charset="0"/>
                <a:cs typeface="+mn-cs"/>
              </a:rPr>
              <a:t>відрізняється</a:t>
            </a:r>
            <a:r>
              <a:rPr lang="ru-RU" sz="2000" u="sng" dirty="0">
                <a:latin typeface="Comic Sans MS" pitchFamily="66" charset="0"/>
                <a:cs typeface="+mn-cs"/>
              </a:rPr>
              <a:t> </a:t>
            </a:r>
            <a:r>
              <a:rPr lang="ru-RU" sz="2000" u="sng" dirty="0" err="1">
                <a:latin typeface="Comic Sans MS" pitchFamily="66" charset="0"/>
                <a:cs typeface="+mn-cs"/>
              </a:rPr>
              <a:t>від</a:t>
            </a:r>
            <a:endParaRPr lang="ru-RU" sz="2000" u="sng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latin typeface="Comic Sans MS" pitchFamily="66" charset="0"/>
                <a:cs typeface="+mn-cs"/>
              </a:rPr>
              <a:t> </a:t>
            </a:r>
            <a:r>
              <a:rPr lang="ru-RU" sz="2000" u="sng" dirty="0">
                <a:latin typeface="Comic Sans MS" pitchFamily="66" charset="0"/>
                <a:cs typeface="+mn-cs"/>
              </a:rPr>
              <a:t>наземно-</a:t>
            </a:r>
            <a:r>
              <a:rPr lang="ru-RU" sz="2000" u="sng" dirty="0" err="1">
                <a:latin typeface="Comic Sans MS" pitchFamily="66" charset="0"/>
                <a:cs typeface="+mn-cs"/>
              </a:rPr>
              <a:t>повітряного</a:t>
            </a:r>
            <a:r>
              <a:rPr lang="ru-RU" sz="2000" dirty="0">
                <a:latin typeface="Comic Sans MS" pitchFamily="66" charset="0"/>
                <a:cs typeface="+mn-cs"/>
              </a:rPr>
              <a:t>: велика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густина</a:t>
            </a:r>
            <a:r>
              <a:rPr lang="ru-RU" sz="2000" dirty="0">
                <a:latin typeface="Comic Sans MS" pitchFamily="66" charset="0"/>
                <a:cs typeface="+mn-cs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менше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кисню</a:t>
            </a:r>
            <a:r>
              <a:rPr lang="ru-RU" sz="2000" dirty="0">
                <a:latin typeface="Comic Sans MS" pitchFamily="66" charset="0"/>
                <a:cs typeface="+mn-cs"/>
              </a:rPr>
              <a:t>, </a:t>
            </a:r>
            <a:r>
              <a:rPr lang="ru-RU" sz="2000" dirty="0" err="1">
                <a:latin typeface="Comic Sans MS" pitchFamily="66" charset="0"/>
                <a:cs typeface="+mn-cs"/>
              </a:rPr>
              <a:t>значні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перепади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тиску</a:t>
            </a:r>
            <a:r>
              <a:rPr lang="ru-RU" sz="2000" dirty="0">
                <a:latin typeface="Comic Sans MS" pitchFamily="66" charset="0"/>
                <a:cs typeface="+mn-cs"/>
              </a:rPr>
              <a:t>, </a:t>
            </a:r>
            <a:r>
              <a:rPr lang="ru-RU" sz="2000" dirty="0" err="1">
                <a:latin typeface="Comic Sans MS" pitchFamily="66" charset="0"/>
                <a:cs typeface="+mn-cs"/>
              </a:rPr>
              <a:t>різні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типи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водойм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відрізняються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солоністю</a:t>
            </a:r>
            <a:r>
              <a:rPr lang="ru-RU" sz="2000" dirty="0">
                <a:latin typeface="Comic Sans MS" pitchFamily="66" charset="0"/>
                <a:cs typeface="+mn-cs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швидкістю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течії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тощо</a:t>
            </a:r>
            <a:r>
              <a:rPr lang="ru-RU" sz="2000" dirty="0"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8238" y="58738"/>
            <a:ext cx="4464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Водне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середовище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27200"/>
            <a:ext cx="849788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4413" y="1727200"/>
            <a:ext cx="4125912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3" y="2060575"/>
            <a:ext cx="8004175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19100" y="549275"/>
            <a:ext cx="87249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Comic Sans MS" pitchFamily="66" charset="0"/>
              </a:rPr>
              <a:t>Особливості  ґрунту як середовища існування.</a:t>
            </a:r>
            <a:endParaRPr lang="ru-RU">
              <a:latin typeface="Comic Sans MS" pitchFamily="66" charset="0"/>
            </a:endParaRPr>
          </a:p>
          <a:p>
            <a:pPr algn="r"/>
            <a:r>
              <a:rPr lang="ru-RU">
                <a:latin typeface="Comic Sans MS" pitchFamily="66" charset="0"/>
              </a:rPr>
              <a:t>Вологість зазвичай вища, ніж вологість повітря</a:t>
            </a:r>
          </a:p>
          <a:p>
            <a:pPr algn="r"/>
            <a:r>
              <a:rPr lang="ru-RU">
                <a:latin typeface="Comic Sans MS" pitchFamily="66" charset="0"/>
              </a:rPr>
              <a:t>Порівняно невелика амплітуда добових та сезонних коливань температур</a:t>
            </a:r>
          </a:p>
          <a:p>
            <a:pPr algn="r"/>
            <a:r>
              <a:rPr lang="ru-RU">
                <a:latin typeface="Comic Sans MS" pitchFamily="66" charset="0"/>
              </a:rPr>
              <a:t>Вміст вуглекислого газу значно вищий, а кисню – дещо нижчий, ніж в атмосфері</a:t>
            </a:r>
          </a:p>
          <a:p>
            <a:pPr algn="r"/>
            <a:r>
              <a:rPr lang="ru-RU">
                <a:latin typeface="Comic Sans MS" pitchFamily="66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6100" y="39688"/>
            <a:ext cx="5689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Ґрунт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як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середовище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існування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61925"/>
            <a:ext cx="4541837" cy="658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1341438"/>
            <a:ext cx="3095625" cy="4516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  <a:cs typeface="+mn-cs"/>
              </a:rPr>
              <a:t>У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тварин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класифікація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життєвих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форм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залежить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від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того,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який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критерій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покладено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в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її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основу </a:t>
            </a:r>
            <a:r>
              <a:rPr lang="ru-RU" dirty="0">
                <a:latin typeface="Comic Sans MS" pitchFamily="66" charset="0"/>
                <a:cs typeface="+mn-cs"/>
              </a:rPr>
              <a:t>(тип </a:t>
            </a:r>
            <a:r>
              <a:rPr lang="ru-RU" dirty="0" err="1">
                <a:latin typeface="Comic Sans MS" pitchFamily="66" charset="0"/>
                <a:cs typeface="+mn-cs"/>
              </a:rPr>
              <a:t>живлення</a:t>
            </a:r>
            <a:r>
              <a:rPr lang="ru-RU" dirty="0">
                <a:latin typeface="Comic Sans MS" pitchFamily="66" charset="0"/>
                <a:cs typeface="+mn-cs"/>
              </a:rPr>
              <a:t>, характер </a:t>
            </a:r>
            <a:r>
              <a:rPr lang="ru-RU" dirty="0" err="1">
                <a:latin typeface="Comic Sans MS" pitchFamily="66" charset="0"/>
                <a:cs typeface="+mn-cs"/>
              </a:rPr>
              <a:t>місцеіснування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тощо</a:t>
            </a:r>
            <a:r>
              <a:rPr lang="ru-RU" dirty="0">
                <a:latin typeface="Comic Sans MS" pitchFamily="66" charset="0"/>
                <a:cs typeface="+mn-cs"/>
              </a:rPr>
              <a:t>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Наприклад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серед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ссавців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можна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виділити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такі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життєві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форми</a:t>
            </a:r>
            <a:r>
              <a:rPr lang="ru-RU" dirty="0">
                <a:latin typeface="Comic Sans MS" pitchFamily="66" charset="0"/>
                <a:cs typeface="+mn-cs"/>
              </a:rPr>
              <a:t>: </a:t>
            </a:r>
            <a:r>
              <a:rPr lang="ru-RU" dirty="0" err="1">
                <a:latin typeface="Comic Sans MS" pitchFamily="66" charset="0"/>
                <a:cs typeface="+mn-cs"/>
              </a:rPr>
              <a:t>наземні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коні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зебри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вовки</a:t>
            </a:r>
            <a:r>
              <a:rPr lang="ru-RU" dirty="0">
                <a:latin typeface="Comic Sans MS" pitchFamily="66" charset="0"/>
                <a:cs typeface="+mn-cs"/>
              </a:rPr>
              <a:t>), </a:t>
            </a:r>
            <a:r>
              <a:rPr lang="ru-RU" dirty="0" err="1">
                <a:latin typeface="Comic Sans MS" pitchFamily="66" charset="0"/>
                <a:cs typeface="+mn-cs"/>
              </a:rPr>
              <a:t>підземні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або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землериї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кріт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сліпак</a:t>
            </a:r>
            <a:r>
              <a:rPr lang="ru-RU" dirty="0">
                <a:latin typeface="Comic Sans MS" pitchFamily="66" charset="0"/>
                <a:cs typeface="+mn-cs"/>
              </a:rPr>
              <a:t>), </a:t>
            </a:r>
            <a:r>
              <a:rPr lang="ru-RU" dirty="0" err="1">
                <a:latin typeface="Comic Sans MS" pitchFamily="66" charset="0"/>
                <a:cs typeface="+mn-cs"/>
              </a:rPr>
              <a:t>деревні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білки</a:t>
            </a:r>
            <a:r>
              <a:rPr lang="ru-RU" dirty="0">
                <a:latin typeface="Comic Sans MS" pitchFamily="66" charset="0"/>
                <a:cs typeface="+mn-cs"/>
              </a:rPr>
              <a:t>), </a:t>
            </a:r>
            <a:r>
              <a:rPr lang="ru-RU" dirty="0" err="1">
                <a:latin typeface="Comic Sans MS" pitchFamily="66" charset="0"/>
                <a:cs typeface="+mn-cs"/>
              </a:rPr>
              <a:t>повітряні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кажани</a:t>
            </a:r>
            <a:r>
              <a:rPr lang="ru-RU" dirty="0">
                <a:latin typeface="Comic Sans MS" pitchFamily="66" charset="0"/>
                <a:cs typeface="+mn-cs"/>
              </a:rPr>
              <a:t>), </a:t>
            </a:r>
            <a:r>
              <a:rPr lang="ru-RU" dirty="0" err="1">
                <a:latin typeface="Comic Sans MS" pitchFamily="66" charset="0"/>
                <a:cs typeface="+mn-cs"/>
              </a:rPr>
              <a:t>водяні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китоподібні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ластоногі</a:t>
            </a:r>
            <a:r>
              <a:rPr lang="ru-RU" dirty="0">
                <a:latin typeface="Comic Sans MS" pitchFamily="66" charset="0"/>
                <a:cs typeface="+mn-cs"/>
              </a:rPr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8438" y="38100"/>
            <a:ext cx="24447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Життєві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форми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/>
          <a:srcRect l="18484" t="9491" r="17879" b="3636"/>
          <a:stretch>
            <a:fillRect/>
          </a:stretch>
        </p:blipFill>
        <p:spPr bwMode="auto">
          <a:xfrm>
            <a:off x="106363" y="827088"/>
            <a:ext cx="5818187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420813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 b="1" i="1">
                <a:solidFill>
                  <a:srgbClr val="336699"/>
                </a:solidFill>
                <a:latin typeface="Georgia" pitchFamily="18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420813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 b="1" i="1">
                <a:solidFill>
                  <a:srgbClr val="336699"/>
                </a:solidFill>
                <a:latin typeface="Georgia" pitchFamily="18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420813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 b="1" i="1">
                <a:solidFill>
                  <a:srgbClr val="336699"/>
                </a:solidFill>
                <a:latin typeface="Georgia" pitchFamily="18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420813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 b="1" i="1">
                <a:solidFill>
                  <a:srgbClr val="336699"/>
                </a:solidFill>
                <a:latin typeface="Georgia" pitchFamily="18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08625" y="495300"/>
            <a:ext cx="3384550" cy="531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У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рослин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життєва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форма -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це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насамперед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їхній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зовнішній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вигляд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який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відображає</a:t>
            </a:r>
            <a:r>
              <a:rPr lang="ru-RU" dirty="0">
                <a:latin typeface="Comic Sans MS" pitchFamily="66" charset="0"/>
                <a:cs typeface="+mn-cs"/>
              </a:rPr>
              <a:t> характер </a:t>
            </a:r>
            <a:r>
              <a:rPr lang="ru-RU" dirty="0" err="1">
                <a:latin typeface="Comic Sans MS" pitchFamily="66" charset="0"/>
                <a:cs typeface="+mn-cs"/>
              </a:rPr>
              <a:t>пристосованості</a:t>
            </a:r>
            <a:r>
              <a:rPr lang="ru-RU" dirty="0">
                <a:latin typeface="Comic Sans MS" pitchFamily="66" charset="0"/>
                <a:cs typeface="+mn-cs"/>
              </a:rPr>
              <a:t> до умов </a:t>
            </a:r>
            <a:r>
              <a:rPr lang="ru-RU" dirty="0" err="1">
                <a:latin typeface="Comic Sans MS" pitchFamily="66" charset="0"/>
                <a:cs typeface="+mn-cs"/>
              </a:rPr>
              <a:t>середовища</a:t>
            </a:r>
            <a:r>
              <a:rPr lang="ru-RU" dirty="0">
                <a:latin typeface="Comic Sans MS" pitchFamily="66" charset="0"/>
                <a:cs typeface="+mn-cs"/>
              </a:rPr>
              <a:t>. Так, у </a:t>
            </a:r>
            <a:r>
              <a:rPr lang="ru-RU" dirty="0" err="1">
                <a:latin typeface="Comic Sans MS" pitchFamily="66" charset="0"/>
                <a:cs typeface="+mn-cs"/>
              </a:rPr>
              <a:t>вищих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рослин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виділяють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такі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життєві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форми</a:t>
            </a:r>
            <a:r>
              <a:rPr lang="ru-RU" dirty="0">
                <a:latin typeface="Comic Sans MS" pitchFamily="66" charset="0"/>
                <a:cs typeface="+mn-cs"/>
              </a:rPr>
              <a:t>: дерева, </a:t>
            </a:r>
            <a:r>
              <a:rPr lang="ru-RU" dirty="0" err="1">
                <a:latin typeface="Comic Sans MS" pitchFamily="66" charset="0"/>
                <a:cs typeface="+mn-cs"/>
              </a:rPr>
              <a:t>кущі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напівкущі</a:t>
            </a:r>
            <a:r>
              <a:rPr lang="ru-RU" dirty="0">
                <a:latin typeface="Comic Sans MS" pitchFamily="66" charset="0"/>
                <a:cs typeface="+mn-cs"/>
              </a:rPr>
              <a:t>, трави.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Серед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цих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життєвих</a:t>
            </a:r>
            <a:r>
              <a:rPr lang="ru-RU" dirty="0">
                <a:latin typeface="Comic Sans MS" pitchFamily="66" charset="0"/>
                <a:cs typeface="+mn-cs"/>
              </a:rPr>
              <a:t> форм </a:t>
            </a:r>
            <a:r>
              <a:rPr lang="ru-RU" dirty="0" err="1">
                <a:latin typeface="Comic Sans MS" pitchFamily="66" charset="0"/>
                <a:cs typeface="+mn-cs"/>
              </a:rPr>
              <a:t>незалежно</a:t>
            </a:r>
            <a:r>
              <a:rPr lang="ru-RU" dirty="0">
                <a:latin typeface="Comic Sans MS" pitchFamily="66" charset="0"/>
                <a:cs typeface="+mn-cs"/>
              </a:rPr>
              <a:t> один </a:t>
            </a:r>
            <a:r>
              <a:rPr lang="ru-RU" dirty="0" err="1">
                <a:latin typeface="Comic Sans MS" pitchFamily="66" charset="0"/>
                <a:cs typeface="+mn-cs"/>
              </a:rPr>
              <a:t>від</a:t>
            </a:r>
            <a:r>
              <a:rPr lang="ru-RU" dirty="0">
                <a:latin typeface="Comic Sans MS" pitchFamily="66" charset="0"/>
                <a:cs typeface="+mn-cs"/>
              </a:rPr>
              <a:t> одного </a:t>
            </a:r>
            <a:r>
              <a:rPr lang="ru-RU" dirty="0" err="1">
                <a:latin typeface="Comic Sans MS" pitchFamily="66" charset="0"/>
                <a:cs typeface="+mn-cs"/>
              </a:rPr>
              <a:t>можуть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виникати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ліаноподібні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форми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сукуленти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багаторічні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рослини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із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соковитим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стеблом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або</a:t>
            </a:r>
            <a:r>
              <a:rPr lang="ru-RU" dirty="0">
                <a:latin typeface="Comic Sans MS" pitchFamily="66" charset="0"/>
                <a:cs typeface="+mn-cs"/>
              </a:rPr>
              <a:t> листками), </a:t>
            </a:r>
            <a:r>
              <a:rPr lang="ru-RU" dirty="0" err="1">
                <a:latin typeface="Comic Sans MS" pitchFamily="66" charset="0"/>
                <a:cs typeface="+mn-cs"/>
              </a:rPr>
              <a:t>сланкі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форми</a:t>
            </a:r>
            <a:r>
              <a:rPr lang="ru-RU" dirty="0">
                <a:latin typeface="Comic Sans MS" pitchFamily="66" charset="0"/>
                <a:cs typeface="+mn-cs"/>
              </a:rPr>
              <a:t> та </a:t>
            </a:r>
            <a:r>
              <a:rPr lang="ru-RU" dirty="0" err="1">
                <a:latin typeface="Comic Sans MS" pitchFamily="66" charset="0"/>
                <a:cs typeface="+mn-cs"/>
              </a:rPr>
              <a:t>ін</a:t>
            </a:r>
            <a:r>
              <a:rPr lang="ru-RU" dirty="0">
                <a:latin typeface="Comic Sans MS" pitchFamily="66" charset="0"/>
                <a:cs typeface="+mn-cs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життєві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форми</a:t>
            </a:r>
            <a:endParaRPr lang="ru-RU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mic Sans MS" pitchFamily="66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438" y="38100"/>
            <a:ext cx="24447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Життєві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форми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3"/>
          <a:srcRect t="64651" r="8553"/>
          <a:stretch>
            <a:fillRect/>
          </a:stretch>
        </p:blipFill>
        <p:spPr bwMode="auto">
          <a:xfrm>
            <a:off x="395288" y="6127750"/>
            <a:ext cx="55975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 rot="5400000">
            <a:off x="2540794" y="4883944"/>
            <a:ext cx="682625" cy="2093913"/>
          </a:xfrm>
          <a:prstGeom prst="rightBrace">
            <a:avLst>
              <a:gd name="adj1" fmla="val 8333"/>
              <a:gd name="adj2" fmla="val 50662"/>
            </a:avLst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0" t="4572" r="7687" b="6874"/>
          <a:stretch>
            <a:fillRect/>
          </a:stretch>
        </p:blipFill>
        <p:spPr bwMode="auto">
          <a:xfrm>
            <a:off x="1938338" y="693738"/>
            <a:ext cx="40100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43188" y="1052513"/>
            <a:ext cx="550862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968625" y="1081088"/>
            <a:ext cx="550863" cy="1916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947988" y="1081088"/>
            <a:ext cx="400050" cy="636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744913" y="996950"/>
            <a:ext cx="0" cy="2144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500563" y="1019175"/>
            <a:ext cx="0" cy="981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006850" y="1052513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835525" y="996950"/>
            <a:ext cx="67310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800600" y="1081088"/>
            <a:ext cx="131763" cy="1916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989138"/>
          <a:ext cx="8497888" cy="3887787"/>
        </p:xfrm>
        <a:graphic>
          <a:graphicData uri="http://schemas.openxmlformats.org/drawingml/2006/table">
            <a:tbl>
              <a:tblPr/>
              <a:tblGrid>
                <a:gridCol w="2448272"/>
                <a:gridCol w="3378837"/>
                <a:gridCol w="2669836"/>
              </a:tblGrid>
              <a:tr h="1060481">
                <a:tc>
                  <a:txBody>
                    <a:bodyPr/>
                    <a:lstStyle/>
                    <a:p>
                      <a:pPr indent="229870" algn="ctr"/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Середовище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існування</a:t>
                      </a:r>
                      <a:endParaRPr lang="ru-RU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ctr"/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Особливості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 (склад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повітря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кількість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вологи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коливання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температури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ctr"/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Приклади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організмів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які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існують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 в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цьому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середовищі</a:t>
                      </a:r>
                      <a:endParaRPr lang="ru-RU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6988">
                <a:tc>
                  <a:txBody>
                    <a:bodyPr/>
                    <a:lstStyle/>
                    <a:p>
                      <a:pPr indent="229870" algn="ctr"/>
                      <a:r>
                        <a:rPr lang="ru-RU" dirty="0" smtClean="0">
                          <a:effectLst/>
                          <a:latin typeface="Comic Sans MS" pitchFamily="66" charset="0"/>
                        </a:rPr>
                        <a:t>Наземно-</a:t>
                      </a:r>
                      <a:r>
                        <a:rPr lang="ru-RU" dirty="0" err="1" smtClean="0">
                          <a:effectLst/>
                          <a:latin typeface="Comic Sans MS" pitchFamily="66" charset="0"/>
                        </a:rPr>
                        <a:t>повітряне</a:t>
                      </a:r>
                      <a:endParaRPr lang="ru-RU" dirty="0" smtClean="0">
                        <a:effectLst/>
                        <a:latin typeface="Comic Sans MS" pitchFamily="66" charset="0"/>
                      </a:endParaRPr>
                    </a:p>
                    <a:p>
                      <a:pPr indent="229870" algn="l"/>
                      <a:endParaRPr lang="ru-RU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l"/>
                      <a:r>
                        <a:rPr lang="ru-RU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l"/>
                      <a:r>
                        <a:rPr lang="ru-RU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6988">
                <a:tc>
                  <a:txBody>
                    <a:bodyPr/>
                    <a:lstStyle/>
                    <a:p>
                      <a:pPr indent="229870" algn="ctr"/>
                      <a:r>
                        <a:rPr lang="ru-RU" dirty="0" err="1" smtClean="0">
                          <a:effectLst/>
                          <a:latin typeface="Comic Sans MS" pitchFamily="66" charset="0"/>
                        </a:rPr>
                        <a:t>Водне</a:t>
                      </a:r>
                      <a:endParaRPr lang="ru-RU" dirty="0" smtClean="0">
                        <a:effectLst/>
                        <a:latin typeface="Comic Sans MS" pitchFamily="66" charset="0"/>
                      </a:endParaRPr>
                    </a:p>
                    <a:p>
                      <a:pPr indent="229870" algn="l"/>
                      <a:endParaRPr lang="ru-RU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l"/>
                      <a:r>
                        <a:rPr lang="ru-RU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l"/>
                      <a:r>
                        <a:rPr lang="ru-RU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6988">
                <a:tc>
                  <a:txBody>
                    <a:bodyPr/>
                    <a:lstStyle/>
                    <a:p>
                      <a:pPr indent="229870" algn="ctr"/>
                      <a:r>
                        <a:rPr lang="ru-RU" dirty="0" err="1" smtClean="0">
                          <a:effectLst/>
                          <a:latin typeface="Comic Sans MS" pitchFamily="66" charset="0"/>
                        </a:rPr>
                        <a:t>Ґрунт</a:t>
                      </a:r>
                      <a:endParaRPr lang="ru-RU" dirty="0" smtClean="0">
                        <a:effectLst/>
                        <a:latin typeface="Comic Sans MS" pitchFamily="66" charset="0"/>
                      </a:endParaRPr>
                    </a:p>
                    <a:p>
                      <a:pPr indent="229870" algn="l"/>
                      <a:endParaRPr lang="ru-RU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l"/>
                      <a:r>
                        <a:rPr lang="ru-RU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l"/>
                      <a:r>
                        <a:rPr lang="ru-RU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6988">
                <a:tc>
                  <a:txBody>
                    <a:bodyPr/>
                    <a:lstStyle/>
                    <a:p>
                      <a:pPr indent="229870" algn="ctr"/>
                      <a:r>
                        <a:rPr lang="ru-RU" dirty="0" err="1" smtClean="0">
                          <a:effectLst/>
                          <a:latin typeface="Comic Sans MS" pitchFamily="66" charset="0"/>
                        </a:rPr>
                        <a:t>Організм</a:t>
                      </a:r>
                      <a:endParaRPr lang="ru-RU" dirty="0" smtClean="0">
                        <a:effectLst/>
                        <a:latin typeface="Comic Sans MS" pitchFamily="66" charset="0"/>
                      </a:endParaRPr>
                    </a:p>
                    <a:p>
                      <a:pPr indent="229870" algn="l"/>
                      <a:endParaRPr lang="ru-RU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l"/>
                      <a:r>
                        <a:rPr lang="ru-RU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l"/>
                      <a:r>
                        <a:rPr lang="ru-RU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699" name="Rectangle 1"/>
          <p:cNvSpPr>
            <a:spLocks noChangeArrowheads="1"/>
          </p:cNvSpPr>
          <p:nvPr/>
        </p:nvSpPr>
        <p:spPr bwMode="auto">
          <a:xfrm>
            <a:off x="5240338" y="2398713"/>
            <a:ext cx="473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30188" algn="just"/>
            <a:endParaRPr lang="ru-RU" sz="12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indent="230188" algn="just" eaLnBrk="0" hangingPunct="0"/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16063" y="692150"/>
            <a:ext cx="75199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30188" algn="just">
              <a:defRPr/>
            </a:pP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Опираючись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матеріал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підручника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презентації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заповніть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таблицю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indent="230188" algn="just"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 </a:t>
            </a:r>
          </a:p>
          <a:p>
            <a:pPr indent="230188" algn="just" eaLnBrk="0" hangingPunct="0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«Характеристика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середовищ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існування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організмів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2205038"/>
          <a:ext cx="8785225" cy="3840162"/>
        </p:xfrm>
        <a:graphic>
          <a:graphicData uri="http://schemas.openxmlformats.org/drawingml/2006/table">
            <a:tbl>
              <a:tblPr/>
              <a:tblGrid>
                <a:gridCol w="2096025"/>
                <a:gridCol w="3562095"/>
                <a:gridCol w="3126856"/>
              </a:tblGrid>
              <a:tr h="210185">
                <a:tc>
                  <a:txBody>
                    <a:bodyPr/>
                    <a:lstStyle/>
                    <a:p>
                      <a:pPr indent="229870" algn="ctr"/>
                      <a:r>
                        <a:rPr lang="ru-RU" sz="2800" dirty="0">
                          <a:effectLst/>
                          <a:latin typeface="Comic Sans MS" pitchFamily="66" charset="0"/>
                        </a:rPr>
                        <a:t>Царства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ctr"/>
                      <a:r>
                        <a:rPr lang="ru-RU" sz="2800">
                          <a:effectLst/>
                          <a:latin typeface="Comic Sans MS" pitchFamily="66" charset="0"/>
                        </a:rPr>
                        <a:t>Представники царств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ctr"/>
                      <a:r>
                        <a:rPr lang="ru-RU" sz="2800">
                          <a:effectLst/>
                          <a:latin typeface="Comic Sans MS" pitchFamily="66" charset="0"/>
                        </a:rPr>
                        <a:t>Середовище існування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665">
                <a:tc>
                  <a:txBody>
                    <a:bodyPr/>
                    <a:lstStyle/>
                    <a:p>
                      <a:pPr indent="229870" algn="just"/>
                      <a:r>
                        <a:rPr lang="ru-RU" sz="2800" dirty="0" err="1" smtClean="0">
                          <a:effectLst/>
                          <a:latin typeface="Comic Sans MS" pitchFamily="66" charset="0"/>
                        </a:rPr>
                        <a:t>Дроб’янки</a:t>
                      </a:r>
                      <a:endParaRPr lang="ru-RU" sz="2800" dirty="0" smtClean="0">
                        <a:effectLst/>
                        <a:latin typeface="Comic Sans MS" pitchFamily="66" charset="0"/>
                      </a:endParaRPr>
                    </a:p>
                    <a:p>
                      <a:pPr indent="229870" algn="just"/>
                      <a:endParaRPr lang="ru-RU" sz="28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just"/>
                      <a:r>
                        <a:rPr lang="ru-RU" sz="2800" dirty="0" err="1" smtClean="0">
                          <a:effectLst/>
                          <a:latin typeface="Comic Sans MS" pitchFamily="66" charset="0"/>
                        </a:rPr>
                        <a:t>Гриби</a:t>
                      </a:r>
                      <a:endParaRPr lang="ru-RU" sz="2800" dirty="0" smtClean="0">
                        <a:effectLst/>
                        <a:latin typeface="Comic Sans MS" pitchFamily="66" charset="0"/>
                      </a:endParaRPr>
                    </a:p>
                    <a:p>
                      <a:pPr indent="229870" algn="just"/>
                      <a:endParaRPr lang="ru-RU" sz="28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just"/>
                      <a:r>
                        <a:rPr lang="ru-RU" sz="2800" dirty="0" err="1" smtClean="0">
                          <a:effectLst/>
                          <a:latin typeface="Comic Sans MS" pitchFamily="66" charset="0"/>
                        </a:rPr>
                        <a:t>Рослини</a:t>
                      </a:r>
                      <a:endParaRPr lang="ru-RU" sz="2800" dirty="0" smtClean="0">
                        <a:effectLst/>
                        <a:latin typeface="Comic Sans MS" pitchFamily="66" charset="0"/>
                      </a:endParaRPr>
                    </a:p>
                    <a:p>
                      <a:pPr indent="229870" algn="just"/>
                      <a:endParaRPr lang="ru-RU" sz="28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just"/>
                      <a:r>
                        <a:rPr lang="ru-RU" sz="2800" dirty="0" err="1">
                          <a:effectLst/>
                          <a:latin typeface="Comic Sans MS" pitchFamily="66" charset="0"/>
                        </a:rPr>
                        <a:t>Тварини</a:t>
                      </a:r>
                      <a:endParaRPr lang="ru-RU" sz="2800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just"/>
                      <a:r>
                        <a:rPr lang="ru-RU" sz="280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just"/>
                      <a:r>
                        <a:rPr lang="ru-RU" sz="280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711" name="Rectangle 1"/>
          <p:cNvSpPr>
            <a:spLocks noChangeArrowheads="1"/>
          </p:cNvSpPr>
          <p:nvPr/>
        </p:nvSpPr>
        <p:spPr bwMode="auto">
          <a:xfrm>
            <a:off x="5240338" y="2809875"/>
            <a:ext cx="473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30188" algn="just" eaLnBrk="0" hangingPunct="0"/>
            <a:r>
              <a:rPr lang="ru-RU" sz="1200">
                <a:latin typeface="Verdana" pitchFamily="34" charset="0"/>
                <a:cs typeface="Times New Roman" pitchFamily="18" charset="0"/>
              </a:rPr>
              <a:t> </a:t>
            </a:r>
            <a:endParaRPr lang="ru-RU" sz="12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indent="230188" algn="just" eaLnBrk="0" hangingPunct="0"/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250" y="168275"/>
            <a:ext cx="752475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30188" algn="just">
              <a:defRPr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Дайте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відповідь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запитання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заповніть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таблицю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indent="230188" algn="just"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Де, на вашу думку,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мешкати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представники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царств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Дроб’янки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Гриби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Рослини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Тварини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? </a:t>
            </a:r>
            <a:endParaRPr lang="ru-RU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indent="230188" algn="just" eaLnBrk="0" hangingPunct="0">
              <a:defRPr/>
            </a:pP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Наведіть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чотири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приклади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організмів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кожного царства,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які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б довели,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представники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одного царства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можуть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мешкати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різних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середовищах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indent="230188" algn="just" eaLnBrk="0" hangingPunct="0">
              <a:defRPr/>
            </a:pPr>
            <a:endParaRPr lang="ru-RU" dirty="0"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312738" y="1066800"/>
            <a:ext cx="865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Установіть відповідність між організмом, царством, до якого він належить, і відповідне середовище  його існування.</a:t>
            </a:r>
          </a:p>
          <a:p>
            <a:endParaRPr lang="ru-RU" sz="2000" b="1"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817688"/>
          <a:ext cx="8424863" cy="4876800"/>
        </p:xfrm>
        <a:graphic>
          <a:graphicData uri="http://schemas.openxmlformats.org/drawingml/2006/table">
            <a:tbl>
              <a:tblPr/>
              <a:tblGrid>
                <a:gridCol w="1979124"/>
                <a:gridCol w="3997539"/>
                <a:gridCol w="2448272"/>
              </a:tblGrid>
              <a:tr h="4824536">
                <a:tc>
                  <a:txBody>
                    <a:bodyPr/>
                    <a:lstStyle/>
                    <a:p>
                      <a:pPr indent="229870" algn="ctr"/>
                      <a:r>
                        <a:rPr lang="ru-RU" sz="2000" dirty="0" err="1" smtClean="0">
                          <a:effectLst/>
                          <a:latin typeface="Comic Sans MS" pitchFamily="66" charset="0"/>
                        </a:rPr>
                        <a:t>А.Дроб’янки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indent="229870" algn="ctr"/>
                      <a:r>
                        <a:rPr lang="ru-RU" sz="2000" dirty="0" err="1" smtClean="0">
                          <a:effectLst/>
                          <a:latin typeface="Comic Sans MS" pitchFamily="66" charset="0"/>
                        </a:rPr>
                        <a:t>Б.Гриби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indent="229870" algn="ctr"/>
                      <a:r>
                        <a:rPr lang="ru-RU" sz="2000" dirty="0" err="1" smtClean="0">
                          <a:effectLst/>
                          <a:latin typeface="Comic Sans MS" pitchFamily="66" charset="0"/>
                        </a:rPr>
                        <a:t>В.Рослини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indent="229870" algn="ctr"/>
                      <a:r>
                        <a:rPr lang="ru-RU" sz="2000" dirty="0" err="1" smtClean="0">
                          <a:effectLst/>
                          <a:latin typeface="Comic Sans MS" pitchFamily="66" charset="0"/>
                        </a:rPr>
                        <a:t>Г.Тварини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1.Омела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2.Бульбочкові </a:t>
                      </a:r>
                      <a:r>
                        <a:rPr lang="ru-RU" sz="2000" dirty="0" err="1">
                          <a:effectLst/>
                          <a:latin typeface="Comic Sans MS" pitchFamily="66" charset="0"/>
                        </a:rPr>
                        <a:t>бактерії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3.Рак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4.Бактерії</a:t>
                      </a:r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lang="ru-RU" sz="2000" dirty="0" err="1">
                          <a:effectLst/>
                          <a:latin typeface="Comic Sans MS" pitchFamily="66" charset="0"/>
                        </a:rPr>
                        <a:t>що</a:t>
                      </a:r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Comic Sans MS" pitchFamily="66" charset="0"/>
                        </a:rPr>
                        <a:t>допомагають</a:t>
                      </a:r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Comic Sans MS" pitchFamily="66" charset="0"/>
                        </a:rPr>
                        <a:t>травленню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5.Ряска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6.Цвіль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7.Лишайники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8.Окунь</a:t>
                      </a: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9. </a:t>
                      </a:r>
                      <a:r>
                        <a:rPr lang="ru-RU" sz="2000" dirty="0" err="1">
                          <a:effectLst/>
                          <a:latin typeface="Comic Sans MS" pitchFamily="66" charset="0"/>
                        </a:rPr>
                        <a:t>Пукцинія</a:t>
                      </a:r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lang="ru-RU" sz="2000" dirty="0" err="1">
                          <a:effectLst/>
                          <a:latin typeface="Comic Sans MS" pitchFamily="66" charset="0"/>
                        </a:rPr>
                        <a:t>спричиняє</a:t>
                      </a:r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Comic Sans MS" pitchFamily="66" charset="0"/>
                        </a:rPr>
                        <a:t>іржавість</a:t>
                      </a:r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10.Ламінарія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11.Воші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12.Туберкульозна </a:t>
                      </a:r>
                      <a:r>
                        <a:rPr lang="ru-RU" sz="2000" dirty="0" err="1">
                          <a:effectLst/>
                          <a:latin typeface="Comic Sans MS" pitchFamily="66" charset="0"/>
                        </a:rPr>
                        <a:t>паличка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13.Трутовик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14.Мох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ctr"/>
                      <a:r>
                        <a:rPr lang="ru-RU" sz="2000" dirty="0" err="1" smtClean="0">
                          <a:effectLst/>
                          <a:latin typeface="Comic Sans MS" pitchFamily="66" charset="0"/>
                        </a:rPr>
                        <a:t>Д.Наземно-повітряне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indent="229870" algn="ctr"/>
                      <a:r>
                        <a:rPr lang="ru-RU" sz="2000" dirty="0" err="1" smtClean="0">
                          <a:effectLst/>
                          <a:latin typeface="Comic Sans MS" pitchFamily="66" charset="0"/>
                        </a:rPr>
                        <a:t>З.Водне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indent="229870" algn="ctr"/>
                      <a:r>
                        <a:rPr lang="ru-RU" sz="2000" dirty="0" err="1" smtClean="0">
                          <a:effectLst/>
                          <a:latin typeface="Comic Sans MS" pitchFamily="66" charset="0"/>
                        </a:rPr>
                        <a:t>Е.Ґрунтове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indent="229870" algn="ctr"/>
                      <a:r>
                        <a:rPr lang="ru-RU" sz="2000" dirty="0" err="1" smtClean="0">
                          <a:effectLst/>
                          <a:latin typeface="Comic Sans MS" pitchFamily="66" charset="0"/>
                        </a:rPr>
                        <a:t>Ж.Організм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732" name="Rectangle 1"/>
          <p:cNvSpPr>
            <a:spLocks noChangeArrowheads="1"/>
          </p:cNvSpPr>
          <p:nvPr/>
        </p:nvSpPr>
        <p:spPr bwMode="auto">
          <a:xfrm>
            <a:off x="5240338" y="1574800"/>
            <a:ext cx="473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30188" algn="just" eaLnBrk="0" hangingPunct="0"/>
            <a:r>
              <a:rPr lang="ru-RU" sz="1200">
                <a:latin typeface="Verdana" pitchFamily="34" charset="0"/>
                <a:cs typeface="Times New Roman" pitchFamily="18" charset="0"/>
              </a:rPr>
              <a:t> </a:t>
            </a:r>
            <a:endParaRPr lang="ru-RU" sz="12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indent="230188" algn="just" eaLnBrk="0" hangingPunct="0"/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47813" y="0"/>
            <a:ext cx="75961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Домашнє завдання:</a:t>
            </a:r>
            <a:endParaRPr lang="ru-RU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Домашнє завдання:</a:t>
            </a:r>
            <a:endParaRPr lang="ru-RU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1468438"/>
          </a:xfrm>
          <a:solidFill>
            <a:schemeClr val="bg1"/>
          </a:solidFill>
        </p:spPr>
        <p:txBody>
          <a:bodyPr/>
          <a:lstStyle/>
          <a:p>
            <a:r>
              <a:rPr lang="uk-UA" sz="2800" smtClean="0"/>
              <a:t>1. Скласти конспект.</a:t>
            </a:r>
          </a:p>
          <a:p>
            <a:r>
              <a:rPr lang="uk-UA" sz="2800" smtClean="0"/>
              <a:t>2. Виконати практичну роботу письмово (див. додаток “Практична робота”)</a:t>
            </a:r>
            <a:endParaRPr lang="ru-RU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28738"/>
            <a:ext cx="4473575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4529" t="4167" r="5325" b="21201"/>
          <a:stretch>
            <a:fillRect/>
          </a:stretch>
        </p:blipFill>
        <p:spPr bwMode="auto">
          <a:xfrm>
            <a:off x="4500563" y="1341438"/>
            <a:ext cx="464502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1433513" y="50800"/>
            <a:ext cx="71643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mic Sans MS" pitchFamily="66" charset="0"/>
              </a:rPr>
              <a:t>Що потрібно орган</a:t>
            </a:r>
            <a:r>
              <a:rPr lang="uk-UA">
                <a:latin typeface="Comic Sans MS" pitchFamily="66" charset="0"/>
              </a:rPr>
              <a:t>ізму </a:t>
            </a:r>
            <a:r>
              <a:rPr lang="ru-RU">
                <a:latin typeface="Comic Sans MS" pitchFamily="66" charset="0"/>
              </a:rPr>
              <a:t>для того, щоб вижити? Їжа, вода, кров? Живі організми потребують тих умов середовища, які  зможуть забезпечити їх усім необхідним…</a:t>
            </a:r>
            <a:endParaRPr lang="ru-RU">
              <a:latin typeface="Calibri" pitchFamily="34" charset="0"/>
            </a:endParaRPr>
          </a:p>
        </p:txBody>
      </p:sp>
      <p:pic>
        <p:nvPicPr>
          <p:cNvPr id="14341" name="Picture 14" descr="пшениц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4652963"/>
            <a:ext cx="935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пшениц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4302125"/>
            <a:ext cx="103981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7" descr="дерево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7525"/>
            <a:ext cx="5365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7" descr="дерево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2575" y="187325"/>
            <a:ext cx="5715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4" descr="пшениц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8963" y="681038"/>
            <a:ext cx="9350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1627188"/>
            <a:ext cx="7423150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14325" y="150813"/>
            <a:ext cx="8567738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Кожен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організм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має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унікальне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середовище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проживання</a:t>
            </a:r>
            <a:r>
              <a:rPr lang="ru-RU" dirty="0">
                <a:latin typeface="Comic Sans MS" pitchFamily="66" charset="0"/>
                <a:cs typeface="+mn-cs"/>
              </a:rPr>
              <a:t>, яка </a:t>
            </a:r>
            <a:r>
              <a:rPr lang="ru-RU" dirty="0" err="1">
                <a:latin typeface="Comic Sans MS" pitchFamily="66" charset="0"/>
                <a:cs typeface="+mn-cs"/>
              </a:rPr>
              <a:t>задовольняє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всі</a:t>
            </a:r>
            <a:r>
              <a:rPr lang="ru-RU" dirty="0">
                <a:latin typeface="Comic Sans MS" pitchFamily="66" charset="0"/>
                <a:cs typeface="+mn-cs"/>
              </a:rPr>
              <a:t> потреби. </a:t>
            </a:r>
            <a:r>
              <a:rPr lang="ru-RU" dirty="0" err="1">
                <a:latin typeface="Comic Sans MS" pitchFamily="66" charset="0"/>
                <a:cs typeface="+mn-cs"/>
              </a:rPr>
              <a:t>Організми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що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живуть</a:t>
            </a:r>
            <a:r>
              <a:rPr lang="ru-RU" dirty="0">
                <a:latin typeface="Comic Sans MS" pitchFamily="66" charset="0"/>
                <a:cs typeface="+mn-cs"/>
              </a:rPr>
              <a:t> в </a:t>
            </a:r>
            <a:r>
              <a:rPr lang="ru-RU" dirty="0" err="1">
                <a:latin typeface="Comic Sans MS" pitchFamily="66" charset="0"/>
                <a:cs typeface="+mn-cs"/>
              </a:rPr>
              <a:t>певній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місцевості</a:t>
            </a:r>
            <a:r>
              <a:rPr lang="ru-RU" dirty="0">
                <a:latin typeface="Comic Sans MS" pitchFamily="66" charset="0"/>
                <a:cs typeface="+mn-cs"/>
              </a:rPr>
              <a:t> і </a:t>
            </a:r>
            <a:r>
              <a:rPr lang="ru-RU" dirty="0" err="1">
                <a:latin typeface="Comic Sans MS" pitchFamily="66" charset="0"/>
                <a:cs typeface="+mn-cs"/>
              </a:rPr>
              <a:t>спільно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використовують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ресурси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утворюють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різні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групи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всередині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яких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організми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займають</a:t>
            </a:r>
            <a:r>
              <a:rPr lang="ru-RU" dirty="0">
                <a:latin typeface="Comic Sans MS" pitchFamily="66" charset="0"/>
                <a:cs typeface="+mn-cs"/>
              </a:rPr>
              <a:t> свою </a:t>
            </a:r>
            <a:r>
              <a:rPr lang="ru-RU" dirty="0" err="1">
                <a:latin typeface="Comic Sans MS" pitchFamily="66" charset="0"/>
                <a:cs typeface="+mn-cs"/>
              </a:rPr>
              <a:t>нішу</a:t>
            </a:r>
            <a:r>
              <a:rPr lang="ru-RU" dirty="0">
                <a:latin typeface="Comic Sans MS" pitchFamily="66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Виділяють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чотири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середовища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 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існування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живих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організмів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5363" name="Picture 2" descr="E:\картинки по теме Школа\цифры знаки\ques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063" y="4149725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7308304" y="1851474"/>
            <a:ext cx="1918111" cy="1505518"/>
          </a:xfrm>
          <a:prstGeom prst="cloudCallout">
            <a:avLst>
              <a:gd name="adj1" fmla="val 15811"/>
              <a:gd name="adj2" fmla="val 11486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Яке ще існує середовище?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2520280" cy="258392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51525" y="6227763"/>
            <a:ext cx="2105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latin typeface="Calibri" pitchFamily="34" charset="0"/>
              </a:rPr>
              <a:t>Організм як середовище(4</a:t>
            </a:r>
            <a:r>
              <a:rPr lang="ru-RU" sz="1600">
                <a:latin typeface="Calibri" pitchFamily="34" charset="0"/>
              </a:rPr>
              <a:t>)</a:t>
            </a:r>
            <a:endParaRPr lang="uk-UA" sz="1600">
              <a:latin typeface="Calibri" pitchFamily="34" charset="0"/>
            </a:endParaRPr>
          </a:p>
        </p:txBody>
      </p:sp>
      <p:sp>
        <p:nvSpPr>
          <p:cNvPr id="6" name="TextBox 5"/>
          <p:cNvSpPr>
            <a:spLocks noChangeArrowheads="1"/>
          </p:cNvSpPr>
          <p:nvPr/>
        </p:nvSpPr>
        <p:spPr bwMode="auto">
          <a:xfrm>
            <a:off x="4597400" y="3068638"/>
            <a:ext cx="479425" cy="5191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4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2492375"/>
            <a:ext cx="829151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4338" y="358775"/>
            <a:ext cx="81184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  <a:cs typeface="+mn-cs"/>
              </a:rPr>
              <a:t>Наземно-</a:t>
            </a:r>
            <a:r>
              <a:rPr lang="ru-RU" dirty="0" err="1">
                <a:latin typeface="Comic Sans MS" pitchFamily="66" charset="0"/>
                <a:cs typeface="+mn-cs"/>
              </a:rPr>
              <a:t>повітряне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середовище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дуже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різноманітне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проявом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чинників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які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впливають</a:t>
            </a:r>
            <a:r>
              <a:rPr lang="ru-RU" dirty="0">
                <a:latin typeface="Comic Sans MS" pitchFamily="66" charset="0"/>
                <a:cs typeface="+mn-cs"/>
              </a:rPr>
              <a:t> на </a:t>
            </a:r>
            <a:r>
              <a:rPr lang="ru-RU" dirty="0" err="1">
                <a:latin typeface="Comic Sans MS" pitchFamily="66" charset="0"/>
                <a:cs typeface="+mn-cs"/>
              </a:rPr>
              <a:t>особливості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життєдіяльності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організмів</a:t>
            </a:r>
            <a:r>
              <a:rPr lang="ru-RU" dirty="0"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88" y="0"/>
            <a:ext cx="6048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Наземно-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повітряне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середовище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11005" y="1005403"/>
            <a:ext cx="3217179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Чинники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3" y="1044587"/>
            <a:ext cx="2381200" cy="4648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Освітленість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7784" y="1730686"/>
            <a:ext cx="2381200" cy="4648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Температура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75250" y="2158907"/>
            <a:ext cx="2381200" cy="4648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Вологість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8224" y="1005403"/>
            <a:ext cx="2381200" cy="72528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Газовий склад повітря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940425" y="1516063"/>
            <a:ext cx="792163" cy="4667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27763" y="1257300"/>
            <a:ext cx="50482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373563" y="1476375"/>
            <a:ext cx="234950" cy="254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0" idx="1"/>
          </p:cNvCxnSpPr>
          <p:nvPr/>
        </p:nvCxnSpPr>
        <p:spPr>
          <a:xfrm flipH="1">
            <a:off x="2560638" y="1257300"/>
            <a:ext cx="45085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E:\картинки по теме Школа\растения\1265220759_photo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0"/>
            <a:ext cx="335121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89150" y="576263"/>
            <a:ext cx="7058025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  <a:cs typeface="+mn-cs"/>
              </a:rPr>
              <a:t>У </a:t>
            </a:r>
            <a:r>
              <a:rPr lang="ru-RU" sz="2000" dirty="0" err="1">
                <a:latin typeface="Comic Sans MS" pitchFamily="66" charset="0"/>
                <a:cs typeface="+mn-cs"/>
              </a:rPr>
              <a:t>спектрі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сонячного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проміння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виділяють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три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ділянки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які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розрізняються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за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своєю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біологічною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дією</a:t>
            </a:r>
            <a:r>
              <a:rPr lang="ru-RU" sz="2000" dirty="0">
                <a:latin typeface="Comic Sans MS" pitchFamily="66" charset="0"/>
                <a:cs typeface="+mn-cs"/>
              </a:rPr>
              <a:t>: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ультрафіолетову</a:t>
            </a:r>
            <a:r>
              <a:rPr lang="ru-RU" sz="2000" dirty="0">
                <a:latin typeface="Comic Sans MS" pitchFamily="66" charset="0"/>
                <a:cs typeface="+mn-cs"/>
              </a:rPr>
              <a:t>,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видиму</a:t>
            </a:r>
            <a:r>
              <a:rPr lang="ru-RU" sz="2000" dirty="0">
                <a:latin typeface="Comic Sans MS" pitchFamily="66" charset="0"/>
                <a:cs typeface="+mn-cs"/>
              </a:rPr>
              <a:t> та </a:t>
            </a:r>
            <a:r>
              <a:rPr lang="ru-RU" sz="2000" u="sng" dirty="0" err="1">
                <a:latin typeface="Comic Sans MS" pitchFamily="66" charset="0"/>
                <a:cs typeface="+mn-cs"/>
              </a:rPr>
              <a:t>інфрачервону</a:t>
            </a:r>
            <a:r>
              <a:rPr lang="ru-RU" sz="2000" dirty="0">
                <a:latin typeface="Comic Sans MS" pitchFamily="66" charset="0"/>
                <a:cs typeface="+mn-cs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  <a:cs typeface="+mn-cs"/>
              </a:rPr>
              <a:t>Для </a:t>
            </a:r>
            <a:r>
              <a:rPr lang="ru-RU" sz="2000" dirty="0" err="1">
                <a:latin typeface="Comic Sans MS" pitchFamily="66" charset="0"/>
                <a:cs typeface="+mn-cs"/>
              </a:rPr>
              <a:t>життєдіяльності</a:t>
            </a:r>
            <a:endParaRPr lang="ru-RU" sz="2000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рослин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визначальне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значення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мають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видимі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промені</a:t>
            </a:r>
            <a:r>
              <a:rPr lang="ru-RU" sz="2000" dirty="0">
                <a:latin typeface="Comic Sans MS" pitchFamily="66" charset="0"/>
                <a:cs typeface="+mn-cs"/>
              </a:rPr>
              <a:t>. </a:t>
            </a:r>
            <a:r>
              <a:rPr lang="ru-RU" sz="2000" dirty="0" err="1">
                <a:latin typeface="Comic Sans MS" pitchFamily="66" charset="0"/>
                <a:cs typeface="+mn-cs"/>
              </a:rPr>
              <a:t>Саме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завдяки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їм</a:t>
            </a:r>
            <a:r>
              <a:rPr lang="ru-RU" sz="2000" dirty="0">
                <a:latin typeface="Comic Sans MS" pitchFamily="66" charset="0"/>
                <a:cs typeface="+mn-cs"/>
              </a:rPr>
              <a:t> у </a:t>
            </a:r>
            <a:r>
              <a:rPr lang="ru-RU" sz="2000" dirty="0" err="1">
                <a:latin typeface="Comic Sans MS" pitchFamily="66" charset="0"/>
                <a:cs typeface="+mn-cs"/>
              </a:rPr>
              <a:t>рослин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відбувається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процес</a:t>
            </a:r>
            <a:r>
              <a:rPr lang="ru-RU" sz="2000" dirty="0">
                <a:latin typeface="Comic Sans MS" pitchFamily="66" charset="0"/>
                <a:cs typeface="+mn-cs"/>
              </a:rPr>
              <a:t> фотосинтезу. </a:t>
            </a:r>
            <a:endParaRPr lang="ru-RU" sz="2000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Ультрафіолетове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проміння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endParaRPr lang="ru-RU" sz="2000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Comic Sans MS" pitchFamily="66" charset="0"/>
                <a:cs typeface="+mn-cs"/>
              </a:rPr>
              <a:t>згубно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діє</a:t>
            </a:r>
            <a:r>
              <a:rPr lang="ru-RU" sz="2000" dirty="0">
                <a:latin typeface="Comic Sans MS" pitchFamily="66" charset="0"/>
                <a:cs typeface="+mn-cs"/>
              </a:rPr>
              <a:t> на все </a:t>
            </a:r>
            <a:r>
              <a:rPr lang="ru-RU" sz="2000" dirty="0" err="1">
                <a:latin typeface="Comic Sans MS" pitchFamily="66" charset="0"/>
                <a:cs typeface="+mn-cs"/>
              </a:rPr>
              <a:t>живе</a:t>
            </a:r>
            <a:r>
              <a:rPr lang="ru-RU" sz="2000" dirty="0">
                <a:latin typeface="Comic Sans MS" pitchFamily="66" charset="0"/>
                <a:cs typeface="+mn-cs"/>
              </a:rPr>
              <a:t>, </a:t>
            </a:r>
            <a:endParaRPr lang="ru-RU" sz="2000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  <a:cs typeface="+mn-cs"/>
              </a:rPr>
              <a:t>у </a:t>
            </a:r>
            <a:r>
              <a:rPr lang="ru-RU" sz="2000" dirty="0">
                <a:latin typeface="Comic Sans MS" pitchFamily="66" charset="0"/>
                <a:cs typeface="+mn-cs"/>
              </a:rPr>
              <a:t>тому </a:t>
            </a:r>
            <a:r>
              <a:rPr lang="ru-RU" sz="2000" dirty="0" err="1">
                <a:latin typeface="Comic Sans MS" pitchFamily="66" charset="0"/>
                <a:cs typeface="+mn-cs"/>
              </a:rPr>
              <a:t>числі</a:t>
            </a:r>
            <a:r>
              <a:rPr lang="ru-RU" sz="2000" dirty="0">
                <a:latin typeface="Comic Sans MS" pitchFamily="66" charset="0"/>
                <a:cs typeface="+mn-cs"/>
              </a:rPr>
              <a:t> й на </a:t>
            </a:r>
            <a:endParaRPr lang="ru-RU" sz="2000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Comic Sans MS" pitchFamily="66" charset="0"/>
                <a:cs typeface="+mn-cs"/>
              </a:rPr>
              <a:t>рослини</a:t>
            </a:r>
            <a:r>
              <a:rPr lang="ru-RU" sz="2000" dirty="0">
                <a:latin typeface="Comic Sans MS" pitchFamily="66" charset="0"/>
                <a:cs typeface="+mn-cs"/>
              </a:rPr>
              <a:t>. Але </a:t>
            </a:r>
            <a:r>
              <a:rPr lang="ru-RU" sz="2000" dirty="0" err="1">
                <a:latin typeface="Comic Sans MS" pitchFamily="66" charset="0"/>
                <a:cs typeface="+mn-cs"/>
              </a:rPr>
              <a:t>цю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частину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сонячних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endParaRPr lang="ru-RU" sz="2000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Comic Sans MS" pitchFamily="66" charset="0"/>
                <a:cs typeface="+mn-cs"/>
              </a:rPr>
              <a:t>променів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поглинає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озоновий</a:t>
            </a:r>
            <a:r>
              <a:rPr lang="ru-RU" sz="2000" dirty="0">
                <a:latin typeface="Comic Sans MS" pitchFamily="66" charset="0"/>
                <a:cs typeface="+mn-cs"/>
              </a:rPr>
              <a:t> шар </a:t>
            </a:r>
            <a:r>
              <a:rPr lang="ru-RU" sz="2000" dirty="0" err="1">
                <a:latin typeface="Comic Sans MS" pitchFamily="66" charset="0"/>
                <a:cs typeface="+mn-cs"/>
              </a:rPr>
              <a:t>атмосфери</a:t>
            </a:r>
            <a:r>
              <a:rPr lang="ru-RU" sz="2000" dirty="0">
                <a:latin typeface="Comic Sans MS" pitchFamily="66" charset="0"/>
                <a:cs typeface="+mn-cs"/>
              </a:rPr>
              <a:t>. </a:t>
            </a:r>
            <a:endParaRPr lang="ru-RU" sz="2000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Інфрачервоні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промені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endParaRPr lang="ru-RU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  <a:cs typeface="+mn-cs"/>
              </a:rPr>
              <a:t>є </a:t>
            </a:r>
            <a:r>
              <a:rPr lang="ru-RU" sz="2000" dirty="0" err="1">
                <a:latin typeface="Comic Sans MS" pitchFamily="66" charset="0"/>
                <a:cs typeface="+mn-cs"/>
              </a:rPr>
              <a:t>джерелом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теплової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енергії</a:t>
            </a:r>
            <a:r>
              <a:rPr lang="ru-RU" sz="2000" dirty="0">
                <a:latin typeface="Comic Sans MS" pitchFamily="66" charset="0"/>
                <a:cs typeface="+mn-cs"/>
              </a:rPr>
              <a:t>, </a:t>
            </a:r>
            <a:endParaRPr lang="ru-RU" sz="2000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  <a:cs typeface="+mn-cs"/>
              </a:rPr>
              <a:t>вони </a:t>
            </a:r>
            <a:r>
              <a:rPr lang="ru-RU" sz="2000" dirty="0" err="1">
                <a:latin typeface="Comic Sans MS" pitchFamily="66" charset="0"/>
                <a:cs typeface="+mn-cs"/>
              </a:rPr>
              <a:t>нагрівають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живі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істоти</a:t>
            </a:r>
            <a:r>
              <a:rPr lang="ru-RU" sz="2000" dirty="0">
                <a:latin typeface="Comic Sans MS" pitchFamily="66" charset="0"/>
                <a:cs typeface="+mn-cs"/>
              </a:rPr>
              <a:t>.</a:t>
            </a:r>
            <a:endParaRPr lang="ru-RU" sz="2000" dirty="0">
              <a:latin typeface="Comic Sans MS" pitchFamily="66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8500" y="114300"/>
            <a:ext cx="2222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Освітленість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.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2938463"/>
            <a:ext cx="26638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Пригадайте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що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таке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фотосинтез і яке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його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значення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.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/>
          <a:srcRect l="44000" t="44678" b="36382"/>
          <a:stretch>
            <a:fillRect/>
          </a:stretch>
        </p:blipFill>
        <p:spPr bwMode="auto">
          <a:xfrm>
            <a:off x="90488" y="2679700"/>
            <a:ext cx="58324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авая фигурная скобка 4"/>
          <p:cNvSpPr/>
          <p:nvPr/>
        </p:nvSpPr>
        <p:spPr>
          <a:xfrm rot="5400000">
            <a:off x="3032125" y="2744788"/>
            <a:ext cx="360363" cy="2592387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1911350" y="3676650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mic Sans MS" pitchFamily="66" charset="0"/>
              </a:rPr>
              <a:t>Видиме світло</a:t>
            </a:r>
            <a:endParaRPr lang="ru-RU"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4365104"/>
            <a:ext cx="2381200" cy="4648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Освітленість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3" y="5084763"/>
            <a:ext cx="1914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55080" y="5883273"/>
            <a:ext cx="1800199" cy="9481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ysClr val="windowText" lastClr="000000"/>
                </a:solidFill>
                <a:latin typeface="Comic Sans MS" pitchFamily="66" charset="0"/>
              </a:rPr>
              <a:t>Рослини короткого, довгого дня</a:t>
            </a:r>
            <a:endParaRPr lang="ru-RU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331913" y="4830763"/>
            <a:ext cx="0" cy="398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089150" y="4886325"/>
            <a:ext cx="0" cy="1069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411760" y="5697994"/>
            <a:ext cx="2736304" cy="11334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ysClr val="windowText" lastClr="000000"/>
                </a:solidFill>
                <a:latin typeface="Comic Sans MS" pitchFamily="66" charset="0"/>
              </a:rPr>
              <a:t>Рослини </a:t>
            </a:r>
            <a:r>
              <a:rPr lang="uk-UA" dirty="0" err="1">
                <a:solidFill>
                  <a:sysClr val="windowText" lastClr="000000"/>
                </a:solidFill>
                <a:latin typeface="Comic Sans MS" pitchFamily="66" charset="0"/>
              </a:rPr>
              <a:t>світлолюбиві</a:t>
            </a:r>
            <a:r>
              <a:rPr lang="uk-UA" dirty="0"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uk-UA" dirty="0" err="1">
                <a:solidFill>
                  <a:sysClr val="windowText" lastClr="000000"/>
                </a:solidFill>
                <a:latin typeface="Comic Sans MS" pitchFamily="66" charset="0"/>
              </a:rPr>
              <a:t>тіньолюбиві</a:t>
            </a:r>
            <a:r>
              <a:rPr lang="uk-UA" dirty="0">
                <a:solidFill>
                  <a:sysClr val="windowText" lastClr="000000"/>
                </a:solidFill>
                <a:latin typeface="Comic Sans MS" pitchFamily="66" charset="0"/>
              </a:rPr>
              <a:t> тіньовитривалі,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627313" y="4889500"/>
            <a:ext cx="0" cy="1071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447925" y="565150"/>
            <a:ext cx="63373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Comic Sans MS" pitchFamily="66" charset="0"/>
              </a:rPr>
              <a:t>Температура навколишнього середовища відіграє винятково важливу роль у житті організмів, бо впливає на температуру їхнього тіла. У свою чергу, вона визначає швидкість реакцій обміну речовин: низькі температури їх гальмують, але надто високі можуть спричинити порушення структури особливих речовин — білків, які мають головне значення для життя будь-якого організму.</a:t>
            </a:r>
          </a:p>
          <a:p>
            <a:pPr algn="r"/>
            <a:endParaRPr lang="ru-RU">
              <a:latin typeface="Comic Sans MS" pitchFamily="66" charset="0"/>
            </a:endParaRPr>
          </a:p>
          <a:p>
            <a:pPr algn="r"/>
            <a:r>
              <a:rPr lang="ru-RU">
                <a:latin typeface="Comic Sans MS" pitchFamily="66" charset="0"/>
              </a:rPr>
              <a:t>Для більшості організмів оптимальні значення температури перебувають у досить вузьких межах — +10... +30 °С. Але в неактивному стані (анабіозі тощо) живі істоти здатні витримувати значно ширший діапазон температур (від -200 до +100 °С).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6925" y="79375"/>
            <a:ext cx="22733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Температура.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2497" y="4441611"/>
            <a:ext cx="2381200" cy="4648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Температура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6933" y="5441408"/>
            <a:ext cx="2952328" cy="6085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Теплокровні тварини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9952" y="5737841"/>
            <a:ext cx="2952328" cy="6085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Холоднокровні  тварини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089150" y="4886325"/>
            <a:ext cx="0" cy="534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081338" y="4602163"/>
            <a:ext cx="1058862" cy="1274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6238" y="122238"/>
            <a:ext cx="6019800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  <a:cs typeface="+mn-cs"/>
              </a:rPr>
              <a:t>Так, у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вищих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рослин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посушливих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місцезростань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коренева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система </a:t>
            </a:r>
            <a:r>
              <a:rPr lang="ru-RU" dirty="0" err="1">
                <a:latin typeface="Comic Sans MS" pitchFamily="66" charset="0"/>
                <a:cs typeface="+mn-cs"/>
              </a:rPr>
              <a:t>або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здатна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проникати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на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значну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глибину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>
                <a:latin typeface="Comic Sans MS" pitchFamily="66" charset="0"/>
                <a:cs typeface="+mn-cs"/>
              </a:rPr>
              <a:t>(сосна </a:t>
            </a:r>
            <a:r>
              <a:rPr lang="ru-RU" dirty="0" err="1">
                <a:latin typeface="Comic Sans MS" pitchFamily="66" charset="0"/>
                <a:cs typeface="+mn-cs"/>
              </a:rPr>
              <a:t>звичайна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верблюжа</a:t>
            </a:r>
            <a:r>
              <a:rPr lang="ru-RU" dirty="0">
                <a:latin typeface="Comic Sans MS" pitchFamily="66" charset="0"/>
                <a:cs typeface="+mn-cs"/>
              </a:rPr>
              <a:t> колючка), </a:t>
            </a:r>
            <a:r>
              <a:rPr lang="ru-RU" dirty="0" err="1">
                <a:latin typeface="Comic Sans MS" pitchFamily="66" charset="0"/>
                <a:cs typeface="+mn-cs"/>
              </a:rPr>
              <a:t>що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дає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змогу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використовувати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підґрунтові</a:t>
            </a:r>
            <a:r>
              <a:rPr lang="ru-RU" dirty="0">
                <a:latin typeface="Comic Sans MS" pitchFamily="66" charset="0"/>
                <a:cs typeface="+mn-cs"/>
              </a:rPr>
              <a:t> води, </a:t>
            </a:r>
            <a:r>
              <a:rPr lang="ru-RU" dirty="0" err="1">
                <a:latin typeface="Comic Sans MS" pitchFamily="66" charset="0"/>
                <a:cs typeface="+mn-cs"/>
              </a:rPr>
              <a:t>або</a:t>
            </a:r>
            <a:r>
              <a:rPr lang="ru-RU" dirty="0">
                <a:latin typeface="Comic Sans MS" pitchFamily="66" charset="0"/>
                <a:cs typeface="+mn-cs"/>
              </a:rPr>
              <a:t> ж добре </a:t>
            </a:r>
            <a:r>
              <a:rPr lang="ru-RU" dirty="0" err="1">
                <a:latin typeface="Comic Sans MS" pitchFamily="66" charset="0"/>
                <a:cs typeface="+mn-cs"/>
              </a:rPr>
              <a:t>розгалужена</a:t>
            </a:r>
            <a:r>
              <a:rPr lang="ru-RU" dirty="0">
                <a:latin typeface="Comic Sans MS" pitchFamily="66" charset="0"/>
                <a:cs typeface="+mn-cs"/>
              </a:rPr>
              <a:t> у </a:t>
            </a:r>
            <a:r>
              <a:rPr lang="ru-RU" dirty="0" err="1">
                <a:latin typeface="Comic Sans MS" pitchFamily="66" charset="0"/>
                <a:cs typeface="+mn-cs"/>
              </a:rPr>
              <a:t>поверхневих</a:t>
            </a:r>
            <a:r>
              <a:rPr lang="ru-RU" dirty="0">
                <a:latin typeface="Comic Sans MS" pitchFamily="66" charset="0"/>
                <a:cs typeface="+mn-cs"/>
              </a:rPr>
              <a:t> шарах </a:t>
            </a:r>
            <a:r>
              <a:rPr lang="ru-RU" dirty="0" err="1">
                <a:latin typeface="Comic Sans MS" pitchFamily="66" charset="0"/>
                <a:cs typeface="+mn-cs"/>
              </a:rPr>
              <a:t>ґрунту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кактуси</a:t>
            </a:r>
            <a:r>
              <a:rPr lang="ru-RU" dirty="0">
                <a:latin typeface="Comic Sans MS" pitchFamily="66" charset="0"/>
                <a:cs typeface="+mn-cs"/>
              </a:rPr>
              <a:t>), </a:t>
            </a:r>
            <a:r>
              <a:rPr lang="ru-RU" dirty="0" err="1">
                <a:latin typeface="Comic Sans MS" pitchFamily="66" charset="0"/>
                <a:cs typeface="+mn-cs"/>
              </a:rPr>
              <a:t>що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забезпечує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ефективне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вбирання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вологи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зі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значної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площі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під</a:t>
            </a:r>
            <a:r>
              <a:rPr lang="ru-RU" dirty="0">
                <a:latin typeface="Comic Sans MS" pitchFamily="66" charset="0"/>
                <a:cs typeface="+mn-cs"/>
              </a:rPr>
              <a:t> час </a:t>
            </a:r>
            <a:r>
              <a:rPr lang="ru-RU" dirty="0" err="1">
                <a:latin typeface="Comic Sans MS" pitchFamily="66" charset="0"/>
                <a:cs typeface="+mn-cs"/>
              </a:rPr>
              <a:t>короткочасних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дощів</a:t>
            </a:r>
            <a:r>
              <a:rPr lang="ru-RU" dirty="0">
                <a:latin typeface="Comic Sans MS" pitchFamily="66" charset="0"/>
                <a:cs typeface="+mn-cs"/>
              </a:rPr>
              <a:t>. У них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зменшується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площа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листкових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пластинок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потовщується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покрив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зменшується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кількість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продихів</a:t>
            </a:r>
            <a:r>
              <a:rPr lang="ru-RU" dirty="0">
                <a:latin typeface="Comic Sans MS" pitchFamily="66" charset="0"/>
                <a:cs typeface="+mn-cs"/>
              </a:rPr>
              <a:t>, часто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листки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видозмінюються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на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голки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лусочки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тощо</a:t>
            </a:r>
            <a:r>
              <a:rPr lang="ru-RU" dirty="0">
                <a:latin typeface="Comic Sans MS" pitchFamily="66" charset="0"/>
                <a:cs typeface="+mn-cs"/>
              </a:rPr>
              <a:t>, а </a:t>
            </a:r>
            <a:r>
              <a:rPr lang="ru-RU" dirty="0" err="1">
                <a:latin typeface="Comic Sans MS" pitchFamily="66" charset="0"/>
                <a:cs typeface="+mn-cs"/>
              </a:rPr>
              <a:t>функцію</a:t>
            </a:r>
            <a:r>
              <a:rPr lang="ru-RU" dirty="0">
                <a:latin typeface="Comic Sans MS" pitchFamily="66" charset="0"/>
                <a:cs typeface="+mn-cs"/>
              </a:rPr>
              <a:t> фотосинтезу </a:t>
            </a:r>
            <a:r>
              <a:rPr lang="ru-RU" dirty="0" err="1">
                <a:latin typeface="Comic Sans MS" pitchFamily="66" charset="0"/>
                <a:cs typeface="+mn-cs"/>
              </a:rPr>
              <a:t>бере</a:t>
            </a:r>
            <a:r>
              <a:rPr lang="ru-RU" dirty="0">
                <a:latin typeface="Comic Sans MS" pitchFamily="66" charset="0"/>
                <a:cs typeface="+mn-cs"/>
              </a:rPr>
              <a:t> на себе </a:t>
            </a:r>
            <a:r>
              <a:rPr lang="ru-RU" dirty="0" err="1">
                <a:latin typeface="Comic Sans MS" pitchFamily="66" charset="0"/>
                <a:cs typeface="+mn-cs"/>
              </a:rPr>
              <a:t>зелене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стебло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кактуси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верблюжа</a:t>
            </a:r>
            <a:r>
              <a:rPr lang="ru-RU" dirty="0">
                <a:latin typeface="Comic Sans MS" pitchFamily="66" charset="0"/>
                <a:cs typeface="+mn-cs"/>
              </a:rPr>
              <a:t> колючка). </a:t>
            </a:r>
            <a:endParaRPr lang="ru-RU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Деякі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багаторічні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рослини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здатні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накопичувати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вологу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в листках </a:t>
            </a:r>
            <a:r>
              <a:rPr lang="ru-RU" dirty="0">
                <a:latin typeface="Comic Sans MS" pitchFamily="66" charset="0"/>
                <a:cs typeface="+mn-cs"/>
              </a:rPr>
              <a:t>(алое, молодило) </a:t>
            </a:r>
            <a:r>
              <a:rPr lang="ru-RU" dirty="0" err="1">
                <a:latin typeface="Comic Sans MS" pitchFamily="66" charset="0"/>
                <a:cs typeface="+mn-cs"/>
              </a:rPr>
              <a:t>або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стеблах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>
                <a:latin typeface="Comic Sans MS" pitchFamily="66" charset="0"/>
                <a:cs typeface="+mn-cs"/>
              </a:rPr>
              <a:t>(</a:t>
            </a:r>
            <a:r>
              <a:rPr lang="ru-RU" dirty="0" err="1">
                <a:latin typeface="Comic Sans MS" pitchFamily="66" charset="0"/>
                <a:cs typeface="+mn-cs"/>
              </a:rPr>
              <a:t>кактуси</a:t>
            </a:r>
            <a:r>
              <a:rPr lang="ru-RU" dirty="0">
                <a:latin typeface="Comic Sans MS" pitchFamily="66" charset="0"/>
                <a:cs typeface="+mn-cs"/>
              </a:rPr>
              <a:t>) і </a:t>
            </a:r>
            <a:r>
              <a:rPr lang="ru-RU" dirty="0" err="1">
                <a:latin typeface="Comic Sans MS" pitchFamily="66" charset="0"/>
                <a:cs typeface="+mn-cs"/>
              </a:rPr>
              <a:t>потім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її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економно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витрачати</a:t>
            </a:r>
            <a:r>
              <a:rPr lang="ru-RU" dirty="0">
                <a:latin typeface="Comic Sans MS" pitchFamily="66" charset="0"/>
                <a:cs typeface="+mn-cs"/>
              </a:rPr>
              <a:t> (є </a:t>
            </a:r>
            <a:r>
              <a:rPr lang="ru-RU" dirty="0" err="1">
                <a:latin typeface="Comic Sans MS" pitchFamily="66" charset="0"/>
                <a:cs typeface="+mn-cs"/>
              </a:rPr>
              <a:t>кактуси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здатні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запасати</a:t>
            </a:r>
            <a:r>
              <a:rPr lang="ru-RU" dirty="0">
                <a:latin typeface="Comic Sans MS" pitchFamily="66" charset="0"/>
                <a:cs typeface="+mn-cs"/>
              </a:rPr>
              <a:t> до 3 т води). </a:t>
            </a:r>
            <a:endParaRPr lang="ru-RU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Багаторічні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трав’яні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рослини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endParaRPr lang="ru-RU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переживають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посушливий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період</a:t>
            </a:r>
            <a:r>
              <a:rPr lang="ru-RU" dirty="0">
                <a:latin typeface="Comic Sans MS" pitchFamily="66" charset="0"/>
                <a:cs typeface="+mn-cs"/>
              </a:rPr>
              <a:t> у </a:t>
            </a:r>
            <a:r>
              <a:rPr lang="ru-RU" dirty="0" err="1">
                <a:latin typeface="Comic Sans MS" pitchFamily="66" charset="0"/>
                <a:cs typeface="+mn-cs"/>
              </a:rPr>
              <a:t>вигляді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підземних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видозмінених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агонів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>
                <a:latin typeface="Comic Sans MS" pitchFamily="66" charset="0"/>
                <a:cs typeface="+mn-cs"/>
              </a:rPr>
              <a:t>(</a:t>
            </a:r>
            <a:r>
              <a:rPr lang="ru-RU" dirty="0" err="1">
                <a:latin typeface="Comic Sans MS" pitchFamily="66" charset="0"/>
                <a:cs typeface="+mn-cs"/>
              </a:rPr>
              <a:t>кореневищ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цибулин</a:t>
            </a:r>
            <a:r>
              <a:rPr lang="ru-RU" dirty="0">
                <a:latin typeface="Comic Sans MS" pitchFamily="66" charset="0"/>
                <a:cs typeface="+mn-cs"/>
              </a:rPr>
              <a:t>), </a:t>
            </a:r>
            <a:r>
              <a:rPr lang="ru-RU" dirty="0" err="1">
                <a:latin typeface="Comic Sans MS" pitchFamily="66" charset="0"/>
                <a:cs typeface="+mn-cs"/>
              </a:rPr>
              <a:t>тоді</a:t>
            </a:r>
            <a:r>
              <a:rPr lang="ru-RU" dirty="0">
                <a:latin typeface="Comic Sans MS" pitchFamily="66" charset="0"/>
                <a:cs typeface="+mn-cs"/>
              </a:rPr>
              <a:t> як </a:t>
            </a:r>
            <a:r>
              <a:rPr lang="ru-RU" dirty="0" err="1">
                <a:latin typeface="Comic Sans MS" pitchFamily="66" charset="0"/>
                <a:cs typeface="+mn-cs"/>
              </a:rPr>
              <a:t>їхня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надземна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частина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відмирає</a:t>
            </a:r>
            <a:r>
              <a:rPr lang="ru-RU" dirty="0">
                <a:latin typeface="Comic Sans MS" pitchFamily="66" charset="0"/>
                <a:cs typeface="+mn-cs"/>
              </a:rPr>
              <a:t>.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.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013" y="-9525"/>
            <a:ext cx="9350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Вода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3" y="1195388"/>
            <a:ext cx="16986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268413"/>
            <a:ext cx="13176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" y="3213100"/>
            <a:ext cx="1785938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6088" y="2924175"/>
            <a:ext cx="151606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538" y="14288"/>
            <a:ext cx="6867525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  <a:cs typeface="+mn-cs"/>
              </a:rPr>
              <a:t>Вода </a:t>
            </a:r>
            <a:r>
              <a:rPr lang="ru-RU" dirty="0" err="1">
                <a:latin typeface="Comic Sans MS" pitchFamily="66" charset="0"/>
                <a:cs typeface="+mn-cs"/>
              </a:rPr>
              <a:t>має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винятково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важливе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значення</a:t>
            </a:r>
            <a:r>
              <a:rPr lang="ru-RU" dirty="0">
                <a:latin typeface="Comic Sans MS" pitchFamily="66" charset="0"/>
                <a:cs typeface="+mn-cs"/>
              </a:rPr>
              <a:t> для </a:t>
            </a:r>
            <a:r>
              <a:rPr lang="ru-RU" dirty="0" err="1">
                <a:latin typeface="Comic Sans MS" pitchFamily="66" charset="0"/>
                <a:cs typeface="+mn-cs"/>
              </a:rPr>
              <a:t>життя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рослин</a:t>
            </a:r>
            <a:r>
              <a:rPr lang="ru-RU" dirty="0">
                <a:latin typeface="Comic Sans MS" pitchFamily="66" charset="0"/>
                <a:cs typeface="+mn-cs"/>
              </a:rPr>
              <a:t> і </a:t>
            </a:r>
            <a:r>
              <a:rPr lang="ru-RU" dirty="0" err="1">
                <a:latin typeface="Comic Sans MS" pitchFamily="66" charset="0"/>
                <a:cs typeface="+mn-cs"/>
              </a:rPr>
              <a:t>тварин</a:t>
            </a:r>
            <a:r>
              <a:rPr lang="ru-RU" dirty="0">
                <a:latin typeface="Comic Sans MS" pitchFamily="66" charset="0"/>
                <a:cs typeface="+mn-cs"/>
              </a:rPr>
              <a:t>. </a:t>
            </a:r>
            <a:r>
              <a:rPr lang="ru-RU" dirty="0" err="1">
                <a:latin typeface="Comic Sans MS" pitchFamily="66" charset="0"/>
                <a:cs typeface="+mn-cs"/>
              </a:rPr>
              <a:t>Саме</a:t>
            </a:r>
            <a:r>
              <a:rPr lang="ru-RU" dirty="0">
                <a:latin typeface="Comic Sans MS" pitchFamily="66" charset="0"/>
                <a:cs typeface="+mn-cs"/>
              </a:rPr>
              <a:t> у </a:t>
            </a:r>
            <a:r>
              <a:rPr lang="ru-RU" dirty="0" err="1">
                <a:latin typeface="Comic Sans MS" pitchFamily="66" charset="0"/>
                <a:cs typeface="+mn-cs"/>
              </a:rPr>
              <a:t>воді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відбуваються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усі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процеси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клітини</a:t>
            </a:r>
            <a:r>
              <a:rPr lang="ru-RU" dirty="0">
                <a:latin typeface="Comic Sans MS" pitchFamily="66" charset="0"/>
                <a:cs typeface="+mn-cs"/>
              </a:rPr>
              <a:t>, тканин і </a:t>
            </a:r>
            <a:r>
              <a:rPr lang="ru-RU" dirty="0" err="1">
                <a:latin typeface="Comic Sans MS" pitchFamily="66" charset="0"/>
                <a:cs typeface="+mn-cs"/>
              </a:rPr>
              <a:t>організму</a:t>
            </a:r>
            <a:r>
              <a:rPr lang="ru-RU" dirty="0">
                <a:latin typeface="Comic Sans MS" pitchFamily="66" charset="0"/>
                <a:cs typeface="+mn-cs"/>
              </a:rPr>
              <a:t>, вода </a:t>
            </a:r>
            <a:r>
              <a:rPr lang="ru-RU" dirty="0" err="1">
                <a:latin typeface="Comic Sans MS" pitchFamily="66" charset="0"/>
                <a:cs typeface="+mn-cs"/>
              </a:rPr>
              <a:t>регулює</a:t>
            </a:r>
            <a:r>
              <a:rPr lang="ru-RU" dirty="0">
                <a:latin typeface="Comic Sans MS" pitchFamily="66" charset="0"/>
                <a:cs typeface="+mn-cs"/>
              </a:rPr>
              <a:t> температуру </a:t>
            </a:r>
            <a:r>
              <a:rPr lang="ru-RU" dirty="0" err="1">
                <a:latin typeface="Comic Sans MS" pitchFamily="66" charset="0"/>
                <a:cs typeface="+mn-cs"/>
              </a:rPr>
              <a:t>тіла</a:t>
            </a:r>
            <a:r>
              <a:rPr lang="ru-RU" dirty="0">
                <a:latin typeface="Comic Sans MS" pitchFamily="66" charset="0"/>
                <a:cs typeface="+mn-cs"/>
              </a:rPr>
              <a:t> та </a:t>
            </a:r>
            <a:r>
              <a:rPr lang="ru-RU" dirty="0" err="1">
                <a:latin typeface="Comic Sans MS" pitchFamily="66" charset="0"/>
                <a:cs typeface="+mn-cs"/>
              </a:rPr>
              <a:t>виконує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багато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інших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функцій</a:t>
            </a:r>
            <a:r>
              <a:rPr lang="ru-RU" dirty="0">
                <a:latin typeface="Comic Sans MS" pitchFamily="66" charset="0"/>
                <a:cs typeface="+mn-cs"/>
              </a:rPr>
              <a:t>. </a:t>
            </a:r>
            <a:endParaRPr lang="ru-RU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У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процесі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пристосування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</a:t>
            </a:r>
            <a:r>
              <a:rPr lang="ru-RU" dirty="0">
                <a:latin typeface="Comic Sans MS" pitchFamily="66" charset="0"/>
                <a:cs typeface="+mn-cs"/>
              </a:rPr>
              <a:t>до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існування</a:t>
            </a:r>
            <a:r>
              <a:rPr lang="ru-RU" dirty="0">
                <a:latin typeface="Comic Sans MS" pitchFamily="66" charset="0"/>
                <a:cs typeface="+mn-cs"/>
              </a:rPr>
              <a:t> в наземно-</a:t>
            </a:r>
            <a:r>
              <a:rPr lang="ru-RU" dirty="0" err="1">
                <a:latin typeface="Comic Sans MS" pitchFamily="66" charset="0"/>
                <a:cs typeface="+mn-cs"/>
              </a:rPr>
              <a:t>повітряному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середовищі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endParaRPr lang="ru-RU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організми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>
                <a:latin typeface="Comic Sans MS" pitchFamily="66" charset="0"/>
                <a:cs typeface="+mn-cs"/>
              </a:rPr>
              <a:t>“</a:t>
            </a:r>
            <a:r>
              <a:rPr lang="ru-RU" dirty="0" err="1">
                <a:latin typeface="Comic Sans MS" pitchFamily="66" charset="0"/>
                <a:cs typeface="+mn-cs"/>
              </a:rPr>
              <a:t>навчилися</a:t>
            </a:r>
            <a:r>
              <a:rPr lang="ru-RU" dirty="0">
                <a:latin typeface="Comic Sans MS" pitchFamily="66" charset="0"/>
                <a:cs typeface="+mn-cs"/>
              </a:rPr>
              <a:t>” </a:t>
            </a:r>
            <a:r>
              <a:rPr lang="ru-RU" dirty="0" err="1">
                <a:latin typeface="Comic Sans MS" pitchFamily="66" charset="0"/>
                <a:cs typeface="+mn-cs"/>
              </a:rPr>
              <a:t>економно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споживати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вологу</a:t>
            </a:r>
            <a:r>
              <a:rPr lang="ru-RU" dirty="0">
                <a:latin typeface="Comic Sans MS" pitchFamily="66" charset="0"/>
                <a:cs typeface="+mn-cs"/>
              </a:rPr>
              <a:t> й </a:t>
            </a:r>
            <a:r>
              <a:rPr lang="ru-RU" dirty="0" err="1">
                <a:latin typeface="Comic Sans MS" pitchFamily="66" charset="0"/>
                <a:cs typeface="+mn-cs"/>
              </a:rPr>
              <a:t>підтримувати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її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вміст</a:t>
            </a:r>
            <a:r>
              <a:rPr lang="ru-RU" dirty="0">
                <a:latin typeface="Comic Sans MS" pitchFamily="66" charset="0"/>
                <a:cs typeface="+mn-cs"/>
              </a:rPr>
              <a:t> на </a:t>
            </a:r>
            <a:r>
              <a:rPr lang="ru-RU" dirty="0" err="1">
                <a:latin typeface="Comic Sans MS" pitchFamily="66" charset="0"/>
                <a:cs typeface="+mn-cs"/>
              </a:rPr>
              <a:t>сталому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рівні</a:t>
            </a:r>
            <a:r>
              <a:rPr lang="ru-RU" dirty="0">
                <a:latin typeface="Comic Sans MS" pitchFamily="66" charset="0"/>
                <a:cs typeface="+mn-cs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ущі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зменшують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випаровування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в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посушливий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період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скидаючи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листя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.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113" y="14288"/>
            <a:ext cx="9350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Вода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798638"/>
            <a:ext cx="22574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4292600"/>
            <a:ext cx="2447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50"/>
          <a:stretch>
            <a:fillRect/>
          </a:stretch>
        </p:blipFill>
        <p:spPr bwMode="auto">
          <a:xfrm>
            <a:off x="2674938" y="3154363"/>
            <a:ext cx="6218237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8" t="45251" r="14091" b="8484"/>
          <a:stretch>
            <a:fillRect/>
          </a:stretch>
        </p:blipFill>
        <p:spPr bwMode="auto">
          <a:xfrm>
            <a:off x="3995738" y="0"/>
            <a:ext cx="4941887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1925" y="2208213"/>
            <a:ext cx="8804275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Головними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складовими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нижніх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шарів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атмосфери</a:t>
            </a:r>
            <a:r>
              <a:rPr lang="ru-RU" dirty="0">
                <a:latin typeface="Comic Sans MS" pitchFamily="66" charset="0"/>
                <a:cs typeface="+mn-cs"/>
              </a:rPr>
              <a:t>:</a:t>
            </a:r>
          </a:p>
          <a:p>
            <a:pPr marL="285750" indent="-285750"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Comic Sans MS" pitchFamily="66" charset="0"/>
                <a:cs typeface="+mn-cs"/>
              </a:rPr>
              <a:t>є </a:t>
            </a:r>
            <a:r>
              <a:rPr lang="ru-RU" dirty="0" err="1">
                <a:latin typeface="Comic Sans MS" pitchFamily="66" charset="0"/>
                <a:cs typeface="+mn-cs"/>
              </a:rPr>
              <a:t>кисень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близько</a:t>
            </a:r>
            <a:r>
              <a:rPr lang="ru-RU" dirty="0">
                <a:latin typeface="Comic Sans MS" pitchFamily="66" charset="0"/>
                <a:cs typeface="+mn-cs"/>
              </a:rPr>
              <a:t> 21%), </a:t>
            </a:r>
            <a:endParaRPr lang="ru-RU" dirty="0">
              <a:latin typeface="Comic Sans MS" pitchFamily="66" charset="0"/>
              <a:cs typeface="+mn-cs"/>
            </a:endParaRPr>
          </a:p>
          <a:p>
            <a:pPr marL="285750" indent="-285750"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вуглекислий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>
                <a:latin typeface="Comic Sans MS" pitchFamily="66" charset="0"/>
                <a:cs typeface="+mn-cs"/>
              </a:rPr>
              <a:t>газ (</a:t>
            </a:r>
            <a:r>
              <a:rPr lang="ru-RU" dirty="0" err="1">
                <a:latin typeface="Comic Sans MS" pitchFamily="66" charset="0"/>
                <a:cs typeface="+mn-cs"/>
              </a:rPr>
              <a:t>приблизно</a:t>
            </a:r>
            <a:r>
              <a:rPr lang="ru-RU" dirty="0">
                <a:latin typeface="Comic Sans MS" pitchFamily="66" charset="0"/>
                <a:cs typeface="+mn-cs"/>
              </a:rPr>
              <a:t> 0,03%) </a:t>
            </a:r>
            <a:endParaRPr lang="ru-RU" dirty="0">
              <a:latin typeface="Comic Sans MS" pitchFamily="66" charset="0"/>
              <a:cs typeface="+mn-cs"/>
            </a:endParaRPr>
          </a:p>
          <a:p>
            <a:pPr marL="285750" indent="-285750"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Comic Sans MS" pitchFamily="66" charset="0"/>
                <a:cs typeface="+mn-cs"/>
              </a:rPr>
              <a:t>азот </a:t>
            </a:r>
            <a:r>
              <a:rPr lang="ru-RU" dirty="0">
                <a:latin typeface="Comic Sans MS" pitchFamily="66" charset="0"/>
                <a:cs typeface="+mn-cs"/>
              </a:rPr>
              <a:t>(</a:t>
            </a:r>
            <a:r>
              <a:rPr lang="ru-RU" dirty="0" err="1">
                <a:latin typeface="Comic Sans MS" pitchFamily="66" charset="0"/>
                <a:cs typeface="+mn-cs"/>
              </a:rPr>
              <a:t>майже</a:t>
            </a:r>
            <a:r>
              <a:rPr lang="ru-RU" dirty="0">
                <a:latin typeface="Comic Sans MS" pitchFamily="66" charset="0"/>
                <a:cs typeface="+mn-cs"/>
              </a:rPr>
              <a:t> 78%).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Кисень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потрібен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організмам</a:t>
            </a:r>
            <a:r>
              <a:rPr lang="ru-RU" dirty="0">
                <a:latin typeface="Comic Sans MS" pitchFamily="66" charset="0"/>
                <a:cs typeface="+mn-cs"/>
              </a:rPr>
              <a:t> для </a:t>
            </a:r>
            <a:r>
              <a:rPr lang="ru-RU" dirty="0" err="1">
                <a:latin typeface="Comic Sans MS" pitchFamily="66" charset="0"/>
                <a:cs typeface="+mn-cs"/>
              </a:rPr>
              <a:t>забезпечення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енергією</a:t>
            </a:r>
            <a:r>
              <a:rPr lang="ru-RU" dirty="0">
                <a:latin typeface="Comic Sans MS" pitchFamily="66" charset="0"/>
                <a:cs typeface="+mn-cs"/>
              </a:rPr>
              <a:t>. </a:t>
            </a:r>
            <a:endParaRPr lang="ru-RU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Підвищення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концентрації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вуглекислого</a:t>
            </a:r>
            <a:r>
              <a:rPr lang="ru-RU" dirty="0">
                <a:latin typeface="Comic Sans MS" pitchFamily="66" charset="0"/>
                <a:cs typeface="+mn-cs"/>
              </a:rPr>
              <a:t> газу в </a:t>
            </a:r>
            <a:r>
              <a:rPr lang="ru-RU" dirty="0" err="1">
                <a:latin typeface="Comic Sans MS" pitchFamily="66" charset="0"/>
                <a:cs typeface="+mn-cs"/>
              </a:rPr>
              <a:t>атмосфері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гальмує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процеси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дихання</a:t>
            </a:r>
            <a:r>
              <a:rPr lang="ru-RU" dirty="0">
                <a:latin typeface="Comic Sans MS" pitchFamily="66" charset="0"/>
                <a:cs typeface="+mn-cs"/>
              </a:rPr>
              <a:t>, але </a:t>
            </a:r>
            <a:r>
              <a:rPr lang="ru-RU" dirty="0" err="1">
                <a:latin typeface="Comic Sans MS" pitchFamily="66" charset="0"/>
                <a:cs typeface="+mn-cs"/>
              </a:rPr>
              <a:t>сприяє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інтенсифікації</a:t>
            </a:r>
            <a:r>
              <a:rPr lang="ru-RU" dirty="0">
                <a:latin typeface="Comic Sans MS" pitchFamily="66" charset="0"/>
                <a:cs typeface="+mn-cs"/>
              </a:rPr>
              <a:t> фотосинтезу. </a:t>
            </a:r>
            <a:r>
              <a:rPr lang="ru-RU" dirty="0" err="1">
                <a:latin typeface="Comic Sans MS" pitchFamily="66" charset="0"/>
                <a:cs typeface="+mn-cs"/>
              </a:rPr>
              <a:t>Крім</a:t>
            </a:r>
            <a:r>
              <a:rPr lang="ru-RU" dirty="0">
                <a:latin typeface="Comic Sans MS" pitchFamily="66" charset="0"/>
                <a:cs typeface="+mn-cs"/>
              </a:rPr>
              <a:t> того,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вуглекислий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газ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має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значну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теплоємність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і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підвищує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температуру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атмосфери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>
                <a:latin typeface="Comic Sans MS" pitchFamily="66" charset="0"/>
                <a:cs typeface="+mn-cs"/>
              </a:rPr>
              <a:t>(</a:t>
            </a:r>
            <a:r>
              <a:rPr lang="ru-RU" dirty="0" err="1">
                <a:latin typeface="Comic Sans MS" pitchFamily="66" charset="0"/>
                <a:cs typeface="+mn-cs"/>
              </a:rPr>
              <a:t>парниковий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ефект</a:t>
            </a:r>
            <a:r>
              <a:rPr lang="ru-RU" dirty="0">
                <a:latin typeface="Comic Sans MS" pitchFamily="66" charset="0"/>
                <a:cs typeface="+mn-cs"/>
              </a:rPr>
              <a:t>).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  <a:cs typeface="+mn-cs"/>
              </a:rPr>
              <a:t>У </a:t>
            </a:r>
            <a:r>
              <a:rPr lang="ru-RU" dirty="0" err="1">
                <a:latin typeface="Comic Sans MS" pitchFamily="66" charset="0"/>
                <a:cs typeface="+mn-cs"/>
              </a:rPr>
              <a:t>повітря</a:t>
            </a:r>
            <a:r>
              <a:rPr lang="ru-RU" dirty="0">
                <a:latin typeface="Comic Sans MS" pitchFamily="66" charset="0"/>
                <a:cs typeface="+mn-cs"/>
              </a:rPr>
              <a:t> разом </a:t>
            </a:r>
            <a:r>
              <a:rPr lang="ru-RU" dirty="0" err="1">
                <a:latin typeface="Comic Sans MS" pitchFamily="66" charset="0"/>
                <a:cs typeface="+mn-cs"/>
              </a:rPr>
              <a:t>із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викидами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промислових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підприємств</a:t>
            </a:r>
            <a:r>
              <a:rPr lang="ru-RU" dirty="0">
                <a:latin typeface="Comic Sans MS" pitchFamily="66" charset="0"/>
                <a:cs typeface="+mn-cs"/>
              </a:rPr>
              <a:t> та автотранспорту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потрапляють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різні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домішки</a:t>
            </a:r>
            <a:r>
              <a:rPr lang="ru-RU" dirty="0">
                <a:latin typeface="Comic Sans MS" pitchFamily="66" charset="0"/>
                <a:cs typeface="+mn-cs"/>
              </a:rPr>
              <a:t>: метан, </a:t>
            </a:r>
            <a:r>
              <a:rPr lang="ru-RU" dirty="0" err="1">
                <a:latin typeface="Comic Sans MS" pitchFamily="66" charset="0"/>
                <a:cs typeface="+mn-cs"/>
              </a:rPr>
              <a:t>сірководень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аміак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оксиди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Сульфуру</a:t>
            </a:r>
            <a:r>
              <a:rPr lang="ru-RU" dirty="0">
                <a:latin typeface="Comic Sans MS" pitchFamily="66" charset="0"/>
                <a:cs typeface="+mn-cs"/>
              </a:rPr>
              <a:t> та </a:t>
            </a:r>
            <a:r>
              <a:rPr lang="ru-RU" dirty="0" err="1">
                <a:latin typeface="Comic Sans MS" pitchFamily="66" charset="0"/>
                <a:cs typeface="+mn-cs"/>
              </a:rPr>
              <a:t>Нітрогену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частки</a:t>
            </a:r>
            <a:r>
              <a:rPr lang="ru-RU" dirty="0">
                <a:latin typeface="Comic Sans MS" pitchFamily="66" charset="0"/>
                <a:cs typeface="+mn-cs"/>
              </a:rPr>
              <a:t> пилу </a:t>
            </a:r>
            <a:r>
              <a:rPr lang="ru-RU" dirty="0" err="1">
                <a:latin typeface="Comic Sans MS" pitchFamily="66" charset="0"/>
                <a:cs typeface="+mn-cs"/>
              </a:rPr>
              <a:t>тощо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які</a:t>
            </a:r>
            <a:r>
              <a:rPr lang="ru-RU" dirty="0">
                <a:latin typeface="Comic Sans MS" pitchFamily="66" charset="0"/>
                <a:cs typeface="+mn-cs"/>
              </a:rPr>
              <a:t> негативно </a:t>
            </a:r>
            <a:r>
              <a:rPr lang="ru-RU" dirty="0" err="1">
                <a:latin typeface="Comic Sans MS" pitchFamily="66" charset="0"/>
                <a:cs typeface="+mn-cs"/>
              </a:rPr>
              <a:t>впливають</a:t>
            </a:r>
            <a:r>
              <a:rPr lang="ru-RU" dirty="0">
                <a:latin typeface="Comic Sans MS" pitchFamily="66" charset="0"/>
                <a:cs typeface="+mn-cs"/>
              </a:rPr>
              <a:t> на </a:t>
            </a:r>
            <a:r>
              <a:rPr lang="ru-RU" dirty="0" err="1">
                <a:latin typeface="Comic Sans MS" pitchFamily="66" charset="0"/>
                <a:cs typeface="+mn-cs"/>
              </a:rPr>
              <a:t>життєдіяльність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організмів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насамперед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зелених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рослин</a:t>
            </a:r>
            <a:r>
              <a:rPr lang="ru-RU" dirty="0">
                <a:latin typeface="Comic Sans MS" pitchFamily="66" charset="0"/>
                <a:cs typeface="+mn-cs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  <a:cs typeface="+mn-cs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913" y="14288"/>
            <a:ext cx="19446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Повітря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509" name="AutoShape 2" descr="Картинки по запросу повітря для живых организ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0" name="AutoShape 4" descr="Картинки по запросу повітря для живых организмов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1" name="AutoShape 6" descr="Картинки по запросу повітря для живых организмов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8763" y="312738"/>
            <a:ext cx="95408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2924175"/>
            <a:ext cx="95567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1800" y="7938"/>
            <a:ext cx="9556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9588" y="909638"/>
            <a:ext cx="9556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9088" y="1479550"/>
            <a:ext cx="12049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125" y="909638"/>
            <a:ext cx="12049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6925" y="2201863"/>
            <a:ext cx="12049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1188" y="1212850"/>
            <a:ext cx="12049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35253" y="1600189"/>
            <a:ext cx="554320" cy="37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815" y="571339"/>
            <a:ext cx="554320" cy="37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64288" y="126616"/>
            <a:ext cx="554320" cy="37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24276" y="244833"/>
            <a:ext cx="554320" cy="37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12174" y="1799307"/>
            <a:ext cx="554320" cy="37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816</Words>
  <Application>Microsoft Office PowerPoint</Application>
  <PresentationFormat>Экран (4:3)</PresentationFormat>
  <Paragraphs>162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Arial</vt:lpstr>
      <vt:lpstr>Comic Sans MS</vt:lpstr>
      <vt:lpstr>Georgia</vt:lpstr>
      <vt:lpstr>Times New Roman</vt:lpstr>
      <vt:lpstr>Verdana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Домашнє завдання: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Natali</cp:lastModifiedBy>
  <cp:revision>30</cp:revision>
  <dcterms:created xsi:type="dcterms:W3CDTF">2016-02-04T14:00:34Z</dcterms:created>
  <dcterms:modified xsi:type="dcterms:W3CDTF">2020-03-26T14:46:53Z</dcterms:modified>
</cp:coreProperties>
</file>