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0A137-8051-4A67-B3C2-AE33E4E5711F}" type="datetimeFigureOut">
              <a:rPr lang="uk-UA"/>
              <a:pPr>
                <a:defRPr/>
              </a:pPr>
              <a:t>26.03.2020</a:t>
            </a:fld>
            <a:endParaRPr lang="uk-UA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225B4-D07D-4AEC-986F-BEB5B0A9C8E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66121-C673-447C-AF8A-02F02D8A00BE}" type="datetimeFigureOut">
              <a:rPr lang="uk-UA"/>
              <a:pPr>
                <a:defRPr/>
              </a:pPr>
              <a:t>26.03.2020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8EE09-3798-4ED9-8384-605154D23AD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E6F13-5C80-48AA-9D71-68960B58227F}" type="datetimeFigureOut">
              <a:rPr lang="uk-UA"/>
              <a:pPr>
                <a:defRPr/>
              </a:pPr>
              <a:t>26.03.2020</a:t>
            </a:fld>
            <a:endParaRPr lang="uk-UA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315BA-DB12-4348-9FFC-463CEF2E9A1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71538" y="2674938"/>
            <a:ext cx="3627437" cy="34512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1375" y="2674938"/>
            <a:ext cx="3629025" cy="34512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75B94-B75F-42BD-8A6D-22BCD4B5A7BC}" type="datetimeFigureOut">
              <a:rPr lang="uk-UA"/>
              <a:pPr>
                <a:defRPr/>
              </a:pPr>
              <a:t>26.03.2020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591E0-5FE4-460E-91E4-B489C39FA2F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90DE8-8661-4F5F-984B-7CB07F0DAD9D}" type="datetimeFigureOut">
              <a:rPr lang="uk-UA"/>
              <a:pPr>
                <a:defRPr/>
              </a:pPr>
              <a:t>26.03.2020</a:t>
            </a:fld>
            <a:endParaRPr lang="uk-UA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114CD-E45B-42F7-9917-01FBC4C87BD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11279-FB3E-40F5-B41C-AFD8005AECAE}" type="datetimeFigureOut">
              <a:rPr lang="uk-UA"/>
              <a:pPr>
                <a:defRPr/>
              </a:pPr>
              <a:t>26.03.2020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78C38-EF19-433C-B84F-E84D5EBAEFC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933D1-8671-4DBC-A7D3-44EC3286DF22}" type="datetimeFigureOut">
              <a:rPr lang="uk-UA"/>
              <a:pPr>
                <a:defRPr/>
              </a:pPr>
              <a:t>26.03.2020</a:t>
            </a:fld>
            <a:endParaRPr lang="uk-U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9D0D3-271F-48F7-AEE1-889E2264F26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C80E1-81E4-4C18-AEB7-E31CA894ED0E}" type="datetimeFigureOut">
              <a:rPr lang="uk-UA"/>
              <a:pPr>
                <a:defRPr/>
              </a:pPr>
              <a:t>26.03.2020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DD60E-0E38-4D70-BD4E-47E30CEE401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501F-B155-49CA-98F0-910074120AE1}" type="datetimeFigureOut">
              <a:rPr lang="uk-UA"/>
              <a:pPr>
                <a:defRPr/>
              </a:pPr>
              <a:t>26.03.2020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AE948-932A-449D-B6F3-121E79C9E49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7BC36-EF28-4F92-A333-3C02A16DF9E4}" type="datetimeFigureOut">
              <a:rPr lang="uk-UA"/>
              <a:pPr>
                <a:defRPr/>
              </a:pPr>
              <a:t>26.03.2020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7E538-E395-4849-8946-28098D0293F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75BBC-4B0A-43D9-BE86-B6F569743F71}" type="datetimeFigureOut">
              <a:rPr lang="uk-UA"/>
              <a:pPr>
                <a:defRPr/>
              </a:pPr>
              <a:t>26.03.2020</a:t>
            </a:fld>
            <a:endParaRPr lang="uk-UA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EDAD1-45B8-4EA7-8064-FC14A7E9FDB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31897-BC9D-4299-BCB0-0FCAC87B2FD9}" type="datetimeFigureOut">
              <a:rPr lang="uk-UA"/>
              <a:pPr>
                <a:defRPr/>
              </a:pPr>
              <a:t>26.03.2020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3DA4F-424E-4E61-9FFB-881A5391C58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605AD-3105-4808-AC98-430837F0AAF0}" type="datetimeFigureOut">
              <a:rPr lang="uk-UA"/>
              <a:pPr>
                <a:defRPr/>
              </a:pPr>
              <a:t>26.03.2020</a:t>
            </a:fld>
            <a:endParaRPr lang="uk-UA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FBA1D-6A8E-415B-BD35-753D21112E4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B92F5-544B-4E88-A843-F671A535D773}" type="datetimeFigureOut">
              <a:rPr lang="uk-UA"/>
              <a:pPr>
                <a:defRPr/>
              </a:pPr>
              <a:t>26.03.2020</a:t>
            </a:fld>
            <a:endParaRPr lang="uk-UA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21C39-35B9-46FA-81E7-974A30F7911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8E3A6-4822-41A4-9D5E-507D9AF3454A}" type="datetimeFigureOut">
              <a:rPr lang="uk-UA"/>
              <a:pPr>
                <a:defRPr/>
              </a:pPr>
              <a:t>26.03.2020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48E48-85F8-4A25-8D22-321379A97EF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8D853-3E45-44B1-84B5-2509A5E094C2}" type="datetimeFigureOut">
              <a:rPr lang="uk-UA"/>
              <a:pPr>
                <a:defRPr/>
              </a:pPr>
              <a:t>26.03.2020</a:t>
            </a:fld>
            <a:endParaRPr lang="uk-UA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14D8E-CE54-4A36-BE47-A1A12C5B5A2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2E71F-2196-46EC-8507-BED7C584544D}" type="datetimeFigureOut">
              <a:rPr lang="uk-UA"/>
              <a:pPr>
                <a:defRPr/>
              </a:pPr>
              <a:t>26.03.2020</a:t>
            </a:fld>
            <a:endParaRPr lang="uk-U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6A231-8A43-43CF-A199-903E57BC374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8DE5A-01FF-4367-A8CD-E618E4AAD7AB}" type="datetimeFigureOut">
              <a:rPr lang="uk-UA"/>
              <a:pPr>
                <a:defRPr/>
              </a:pPr>
              <a:t>26.03.2020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E5F24-47BE-435D-8B57-DD2CD924412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DF9F6-3E65-4AFE-B903-8837BBB7A19C}" type="datetimeFigureOut">
              <a:rPr lang="uk-UA"/>
              <a:pPr>
                <a:defRPr/>
              </a:pPr>
              <a:t>26.03.2020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6C302-C88C-40EB-BE15-A28A3299F65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8D9B6-0606-47E4-9A27-F7D0D41C9F5A}" type="datetimeFigureOut">
              <a:rPr lang="uk-UA"/>
              <a:pPr>
                <a:defRPr/>
              </a:pPr>
              <a:t>26.03.2020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B8533-0F6E-4094-8670-CE815F0839F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C445-3B2E-4833-9877-E16A24B3067B}" type="datetimeFigureOut">
              <a:rPr lang="uk-UA"/>
              <a:pPr>
                <a:defRPr/>
              </a:pPr>
              <a:t>26.03.2020</a:t>
            </a:fld>
            <a:endParaRPr lang="uk-UA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2B19D-850C-4899-9DA1-B750D9D672F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FBFA7-7AC3-4A59-B4F1-29FF19283867}" type="datetimeFigureOut">
              <a:rPr lang="uk-UA"/>
              <a:pPr>
                <a:defRPr/>
              </a:pPr>
              <a:t>26.03.2020</a:t>
            </a:fld>
            <a:endParaRPr lang="uk-UA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68981-6BF6-4849-8B4F-B19AB7004C0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0E7AD-C36F-4669-8C35-8DD3FC00A741}" type="datetimeFigureOut">
              <a:rPr lang="uk-UA"/>
              <a:pPr>
                <a:defRPr/>
              </a:pPr>
              <a:t>26.03.2020</a:t>
            </a:fld>
            <a:endParaRPr lang="uk-UA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FEAD0-A7E0-4F47-81F8-25CE42CED93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35612C-150A-4EDC-9B2C-1B8289D64800}" type="datetimeFigureOut">
              <a:rPr lang="uk-UA"/>
              <a:pPr>
                <a:defRPr/>
              </a:pPr>
              <a:t>26.03.2020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9DE3D3-92F0-4EB8-81B0-C997EE10E95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6" r:id="rId2"/>
    <p:sldLayoutId id="2147483733" r:id="rId3"/>
    <p:sldLayoutId id="2147483725" r:id="rId4"/>
    <p:sldLayoutId id="2147483724" r:id="rId5"/>
    <p:sldLayoutId id="2147483723" r:id="rId6"/>
    <p:sldLayoutId id="2147483734" r:id="rId7"/>
    <p:sldLayoutId id="2147483735" r:id="rId8"/>
    <p:sldLayoutId id="2147483736" r:id="rId9"/>
    <p:sldLayoutId id="2147483722" r:id="rId10"/>
    <p:sldLayoutId id="2147483737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4339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434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733A59-6D18-4109-AA38-51C4FFDCC577}" type="datetimeFigureOut">
              <a:rPr lang="uk-UA"/>
              <a:pPr>
                <a:defRPr/>
              </a:pPr>
              <a:t>26.03.2020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A3AA32-5B4D-4F73-A819-655DAEA6B1C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143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1" r:id="rId2"/>
    <p:sldLayoutId id="2147483739" r:id="rId3"/>
    <p:sldLayoutId id="2147483730" r:id="rId4"/>
    <p:sldLayoutId id="2147483729" r:id="rId5"/>
    <p:sldLayoutId id="2147483728" r:id="rId6"/>
    <p:sldLayoutId id="2147483740" r:id="rId7"/>
    <p:sldLayoutId id="2147483741" r:id="rId8"/>
    <p:sldLayoutId id="2147483742" r:id="rId9"/>
    <p:sldLayoutId id="2147483727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91512" cy="1041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НЕЙРОГУМОРАЛЬНА РЕГУЛЯЦІЯ ПРОЦЕСІВ</a:t>
            </a:r>
            <a:b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МЕТАБОЛІЗМУ В ОРГАНІЗМІ ЛЮДИНИ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24000"/>
            <a:ext cx="87137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/>
              <a:t>Регуляція обміну речовин та енергії </a:t>
            </a:r>
          </a:p>
        </p:txBody>
      </p:sp>
      <p:sp>
        <p:nvSpPr>
          <p:cNvPr id="35842" name="Прямоугольник 2"/>
          <p:cNvSpPr>
            <a:spLocks noChangeArrowheads="1"/>
          </p:cNvSpPr>
          <p:nvPr/>
        </p:nvSpPr>
        <p:spPr bwMode="auto">
          <a:xfrm>
            <a:off x="250825" y="1628775"/>
            <a:ext cx="86423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-сукупність рівнево організованих біохімічних й фізіологічних процесів, що здійснюють пристосування обміну речовин й енергії до потреб організму:  </a:t>
            </a:r>
          </a:p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-генетична регуляція</a:t>
            </a:r>
          </a:p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-клітинна регуляція</a:t>
            </a:r>
          </a:p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-гуморальна регуляція</a:t>
            </a:r>
          </a:p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-нервова регуляція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1975" y="2924175"/>
            <a:ext cx="32956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генетична регуляція</a:t>
            </a:r>
          </a:p>
        </p:txBody>
      </p:sp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250825" y="1557338"/>
            <a:ext cx="86423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=визначає синтез ферментів. </a:t>
            </a:r>
          </a:p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Регуляція на рівні генів веде до збільшення чи зменшення концентрації тих чи інших ферментів шляхом впливу на активність ферментних генів регуляторних білків-індукторів чи репресорів. Цей тип регуляції обміну речовин вирізняється високою специфічністю, але сам процес відбувається повільно (зазвичай годинами).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5575" y="3495675"/>
            <a:ext cx="375285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Клітинна регуляція</a:t>
            </a:r>
          </a:p>
        </p:txBody>
      </p:sp>
      <p:sp>
        <p:nvSpPr>
          <p:cNvPr id="37890" name="Прямоугольник 2"/>
          <p:cNvSpPr>
            <a:spLocks noChangeArrowheads="1"/>
          </p:cNvSpPr>
          <p:nvPr/>
        </p:nvSpPr>
        <p:spPr bwMode="auto">
          <a:xfrm>
            <a:off x="250825" y="1412875"/>
            <a:ext cx="86423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-ґрунтується на особливостях взаємодії ферменту і субстрату. За наявності субстрату клітина синтезує фермент, за відсутності –припиняє синтез. Окрім того, активність ферментів у клітинах залежить від умов,в яких діє фермент, а саме від рН середовища, температури, концентрації як ферменту, так і субстрату. Наприклад, накопичення кислих продуктів реакції може</a:t>
            </a:r>
          </a:p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сповільнити швидкість біокаталітичної реакції.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3351213"/>
            <a:ext cx="5715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Гуморальна регуляція</a:t>
            </a:r>
          </a:p>
        </p:txBody>
      </p:sp>
      <p:sp>
        <p:nvSpPr>
          <p:cNvPr id="38914" name="Прямоугольник 2"/>
          <p:cNvSpPr>
            <a:spLocks noChangeArrowheads="1"/>
          </p:cNvSpPr>
          <p:nvPr/>
        </p:nvSpPr>
        <p:spPr bwMode="auto">
          <a:xfrm>
            <a:off x="250825" y="1341438"/>
            <a:ext cx="86423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-полягає в дії гормонів на активність ферменту або на діяльність тканин та органів. </a:t>
            </a:r>
          </a:p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Наприклад, тиреотропний гормон гіпофіза впливає на щитоподібну залозу, яка може секретувати більше чи менше тироксину, що веде до прискорення чи сповільнення обміну речовин. </a:t>
            </a:r>
          </a:p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-Гуморальна регуляція обміну речовин має повільну регулювальну</a:t>
            </a:r>
          </a:p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дію, і її прояви підпорядковані нервовій системі.</a:t>
            </a:r>
          </a:p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 -Гормони беруть важливу участь як у терміновій регуляції, так і у тривалій регуляції (адаптації) обміну речовин до умов середовища, кількості та якості  вживаної їжі, регуляції надходження і засвоєння кількості рідини та електролітів в організмі.</a:t>
            </a:r>
          </a:p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 -Після реалізації своїх функцій відбувається руйнування гормонів. Невелика частина залишків гормональних продуктів може знову ресинтезуватись у гормони, але більша їх частина піддається незворотному катаболізму. Видалення гормонів та їхніх метаболітів здійснюється переважно із сечею й жовчю.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 нервова регуляція</a:t>
            </a:r>
          </a:p>
        </p:txBody>
      </p:sp>
      <p:sp>
        <p:nvSpPr>
          <p:cNvPr id="39938" name="Прямоугольник 2"/>
          <p:cNvSpPr>
            <a:spLocks noChangeArrowheads="1"/>
          </p:cNvSpPr>
          <p:nvPr/>
        </p:nvSpPr>
        <p:spPr bwMode="auto">
          <a:xfrm>
            <a:off x="250825" y="1628775"/>
            <a:ext cx="86423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ndara" pitchFamily="34" charset="0"/>
              </a:rPr>
              <a:t>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1) виділенням нейромедіаторів – біологічно активних речовини, за допомогою яких передаються імпульси з нейронів через</a:t>
            </a:r>
          </a:p>
          <a:p>
            <a:r>
              <a:rPr lang="uk-UA" sz="2400">
                <a:latin typeface="Times New Roman" pitchFamily="18" charset="0"/>
                <a:cs typeface="Times New Roman" pitchFamily="18" charset="0"/>
              </a:rPr>
              <a:t>синапси (наприклад, серотонін, адреналін, гістамін, ацетилхолін);</a:t>
            </a:r>
          </a:p>
          <a:p>
            <a:r>
              <a:rPr lang="uk-UA" sz="2400">
                <a:latin typeface="Times New Roman" pitchFamily="18" charset="0"/>
                <a:cs typeface="Times New Roman" pitchFamily="18" charset="0"/>
              </a:rPr>
              <a:t> 2) зміною концентрації йонів, що активують або сповільнюють дію ферментів; </a:t>
            </a:r>
          </a:p>
          <a:p>
            <a:r>
              <a:rPr lang="uk-UA" sz="2400">
                <a:latin typeface="Times New Roman" pitchFamily="18" charset="0"/>
                <a:cs typeface="Times New Roman" pitchFamily="18" charset="0"/>
              </a:rPr>
              <a:t>3) за допомогою впливів на ендокринні залози (наприклад, дія гіпоталамаса через гіпофіз на ендокринні залози)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4675188"/>
            <a:ext cx="47625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chemeClr val="tx1"/>
                </a:solidFill>
              </a:rPr>
              <a:t>Домашнє завдання:</a:t>
            </a: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40962" name="Rectangle 3"/>
          <p:cNvSpPr>
            <a:spLocks noGrp="1"/>
          </p:cNvSpPr>
          <p:nvPr>
            <p:ph type="body" sz="half" idx="1"/>
          </p:nvPr>
        </p:nvSpPr>
        <p:spPr>
          <a:xfrm>
            <a:off x="684213" y="1412875"/>
            <a:ext cx="7632700" cy="1295400"/>
          </a:xfrm>
        </p:spPr>
        <p:txBody>
          <a:bodyPr/>
          <a:lstStyle/>
          <a:p>
            <a:pPr eaLnBrk="1" hangingPunct="1"/>
            <a:r>
              <a:rPr lang="uk-UA" sz="2000" b="1" smtClean="0">
                <a:solidFill>
                  <a:schemeClr val="tx1"/>
                </a:solidFill>
              </a:rPr>
              <a:t>1. Скласти конспект в зощит.</a:t>
            </a:r>
          </a:p>
          <a:p>
            <a:pPr eaLnBrk="1" hangingPunct="1"/>
            <a:r>
              <a:rPr lang="uk-UA" sz="2000" b="1" smtClean="0">
                <a:solidFill>
                  <a:schemeClr val="tx1"/>
                </a:solidFill>
              </a:rPr>
              <a:t>2. Заповніть таблицю “Регуляція обміну речовин в організмі людини”:</a:t>
            </a:r>
            <a:endParaRPr lang="ru-RU" sz="2000" b="1" smtClean="0">
              <a:solidFill>
                <a:schemeClr val="tx1"/>
              </a:solidFill>
            </a:endParaRPr>
          </a:p>
        </p:txBody>
      </p:sp>
      <p:graphicFrame>
        <p:nvGraphicFramePr>
          <p:cNvPr id="52269" name="Group 45"/>
          <p:cNvGraphicFramePr>
            <a:graphicFrameLocks noGrp="1"/>
          </p:cNvGraphicFramePr>
          <p:nvPr>
            <p:ph sz="half" idx="2"/>
          </p:nvPr>
        </p:nvGraphicFramePr>
        <p:xfrm>
          <a:off x="539750" y="2492375"/>
          <a:ext cx="7596188" cy="2682875"/>
        </p:xfrm>
        <a:graphic>
          <a:graphicData uri="http://schemas.openxmlformats.org/drawingml/2006/table">
            <a:tbl>
              <a:tblPr/>
              <a:tblGrid>
                <a:gridCol w="3798888"/>
                <a:gridCol w="3797300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Рівень організації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Приклади процесів обміну речовин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Молекулярний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Клітинний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Рівень органів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Системний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Організмовий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86" name="Text Box 46"/>
          <p:cNvSpPr txBox="1">
            <a:spLocks noChangeArrowheads="1"/>
          </p:cNvSpPr>
          <p:nvPr/>
        </p:nvSpPr>
        <p:spPr bwMode="auto">
          <a:xfrm>
            <a:off x="611188" y="5516563"/>
            <a:ext cx="7343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>
                <a:latin typeface="Times New Roman" pitchFamily="18" charset="0"/>
                <a:cs typeface="Times New Roman" pitchFamily="18" charset="0"/>
              </a:rPr>
              <a:t>3. Дайте відповідь на запитання: Які фізичні, хімічні та фізіологічні процеси становлять основу обміну речовин, енергії та інформації? 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539750" y="476250"/>
            <a:ext cx="8353425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Чинники регуляції метаболізму </a:t>
            </a:r>
            <a:r>
              <a:rPr lang="uk-UA" sz="3200">
                <a:latin typeface="Times New Roman" pitchFamily="18" charset="0"/>
                <a:cs typeface="Times New Roman" pitchFamily="18" charset="0"/>
              </a:rPr>
              <a:t>визначають інтенсивність процесів надходження, перетворення й видалення речовин та енергії.</a:t>
            </a:r>
          </a:p>
          <a:p>
            <a:r>
              <a:rPr lang="uk-UA" sz="3200">
                <a:latin typeface="Times New Roman" pitchFamily="18" charset="0"/>
                <a:cs typeface="Times New Roman" pitchFamily="18" charset="0"/>
              </a:rPr>
              <a:t> -Їх поділяють на </a:t>
            </a:r>
            <a:r>
              <a:rPr lang="uk-UA" sz="3200" b="1" i="1">
                <a:latin typeface="Times New Roman" pitchFamily="18" charset="0"/>
                <a:cs typeface="Times New Roman" pitchFamily="18" charset="0"/>
              </a:rPr>
              <a:t>статичні й динамічні,</a:t>
            </a:r>
          </a:p>
          <a:p>
            <a:r>
              <a:rPr lang="uk-UA" sz="3200" b="1" i="1">
                <a:latin typeface="Times New Roman" pitchFamily="18" charset="0"/>
                <a:cs typeface="Times New Roman" pitchFamily="18" charset="0"/>
              </a:rPr>
              <a:t> зовнішні й внутрішні.</a:t>
            </a:r>
            <a:r>
              <a:rPr lang="uk-UA" sz="3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9000"/>
            <a:ext cx="417671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2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4784725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-Чинники регуляції метаболізму, що не піддаються корекції з боку людини. Це спадковість, стать, тип статури тіла,</a:t>
            </a:r>
          </a:p>
          <a:p>
            <a:pPr eaLnBrk="1" hangingPunct="1"/>
            <a:r>
              <a:rPr lang="uk-UA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вік, нервові та ендокринні впливи регуляторних систем.</a:t>
            </a:r>
          </a:p>
        </p:txBody>
      </p:sp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Статичні чинники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708275"/>
            <a:ext cx="669766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3"/>
          <p:cNvSpPr>
            <a:spLocks noChangeArrowheads="1"/>
          </p:cNvSpPr>
          <p:nvPr/>
        </p:nvSpPr>
        <p:spPr bwMode="auto">
          <a:xfrm>
            <a:off x="179388" y="1196975"/>
            <a:ext cx="8713787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 -З віком інтенсивність обміну знижується на 7 – 10 % кожні десять років, досягаючи в старості свого мінімуму, а простуда чи травми активізують</a:t>
            </a:r>
          </a:p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обмінні процеси. </a:t>
            </a:r>
          </a:p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-Обмін речовин у чоловіків у середньому на 10 – 20 % вищий, ніж у жінок, оскільки у них відсоткова частка м’язів є більшою відносно маси тіла.</a:t>
            </a:r>
          </a:p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-Високий рівень обміну речовин у дитячому віці пояснюється високою активністю процесів, посиленим ростом тканин. </a:t>
            </a:r>
          </a:p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-У похилому віці поряд із зниженням вмісту</a:t>
            </a:r>
          </a:p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води, кількості й активності клітин знижується й м’язова активність.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Динамічні чинники</a:t>
            </a:r>
          </a:p>
        </p:txBody>
      </p:sp>
      <p:sp>
        <p:nvSpPr>
          <p:cNvPr id="30722" name="Прямоугольник 2"/>
          <p:cNvSpPr>
            <a:spLocks noChangeArrowheads="1"/>
          </p:cNvSpPr>
          <p:nvPr/>
        </p:nvSpPr>
        <p:spPr bwMode="auto">
          <a:xfrm>
            <a:off x="250825" y="1484313"/>
            <a:ext cx="86423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ndara" pitchFamily="34" charset="0"/>
              </a:rPr>
              <a:t>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об’єднують чинники, вплив яких людина може змінювати. Це раціон і режим харчування, маса тіла, психоемоційний стан, сон, фізична активність, хронічні хвороби.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708275"/>
            <a:ext cx="7697787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2"/>
          <p:cNvSpPr>
            <a:spLocks noChangeArrowheads="1"/>
          </p:cNvSpPr>
          <p:nvPr/>
        </p:nvSpPr>
        <p:spPr bwMode="auto">
          <a:xfrm>
            <a:off x="250825" y="1125538"/>
            <a:ext cx="8642350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latin typeface="Times New Roman" pitchFamily="18" charset="0"/>
                <a:cs typeface="Times New Roman" pitchFamily="18" charset="0"/>
              </a:rPr>
              <a:t>-Важливим є вплив на обмін речовин загальної кількості й складу їжі. Приймання їжі підвищує інтенсивність обміну речовин, що триває протягом 5 – 6 год. Такий вплив їжі на рівень обміну речовин та енергії називається специфічною динамічною дією їжі.</a:t>
            </a:r>
          </a:p>
          <a:p>
            <a:r>
              <a:rPr lang="uk-UA" sz="3200">
                <a:latin typeface="Times New Roman" pitchFamily="18" charset="0"/>
                <a:cs typeface="Times New Roman" pitchFamily="18" charset="0"/>
              </a:rPr>
              <a:t> -Механізм такої дії їжі більшість дослідників пояснюють впливом на клітини продуктів розпаду й проміжного обміну, активізацією</a:t>
            </a:r>
          </a:p>
          <a:p>
            <a:r>
              <a:rPr lang="uk-UA" sz="3200">
                <a:latin typeface="Times New Roman" pitchFamily="18" charset="0"/>
                <a:cs typeface="Times New Roman" pitchFamily="18" charset="0"/>
              </a:rPr>
              <a:t>перистальтики кишечнику і посиленням роботи травних залоз.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/>
              <a:t>На метаболізм впливають зовнішні </a:t>
            </a:r>
            <a:r>
              <a:rPr lang="uk-UA" dirty="0" smtClean="0"/>
              <a:t>чинники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1700213"/>
            <a:ext cx="8642350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-тривалий вплив на організм людини низької температури підвищує обмін речовин (зі зниженням температури повітря на 10 °С рівень обміну підвищується на 2,5 %).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-Добові та сезонні зміни в природі визначають спадкову ритмічність процесів обміну речовин. Так, підвищення інтенсивності обміну речовин спостерігається навесні та раннім літом, а зниження – пізньої осені й узимку.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відпочинку обмін речовин знижується на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13 %  (за рахунок розслаблення скелетних м’язів).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/>
              <a:t>На метаболізм </a:t>
            </a:r>
            <a:r>
              <a:rPr lang="uk-UA" dirty="0" smtClean="0"/>
              <a:t>впливають </a:t>
            </a:r>
            <a:r>
              <a:rPr lang="uk-UA" dirty="0"/>
              <a:t>внутрішні чинники</a:t>
            </a:r>
          </a:p>
        </p:txBody>
      </p:sp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250825" y="1916113"/>
            <a:ext cx="86423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На рівень обміну впливають й такі внутрішні чинники, як гормони та участь енергетичних систем у забезпеченні клітин енергією. Це фосфатна система АТФ (забезпечення енергією на час, менший за 30 с), гліколізна (анаеробна) (від 30 с до 3 хв) та аеробна (на час, більший за 3 хв) системи.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240088"/>
            <a:ext cx="59769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2"/>
          <p:cNvSpPr>
            <a:spLocks noChangeArrowheads="1"/>
          </p:cNvSpPr>
          <p:nvPr/>
        </p:nvSpPr>
        <p:spPr bwMode="auto">
          <a:xfrm>
            <a:off x="250825" y="836613"/>
            <a:ext cx="87137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Times New Roman" pitchFamily="18" charset="0"/>
                <a:cs typeface="Times New Roman" pitchFamily="18" charset="0"/>
              </a:rPr>
              <a:t>на метаболізм впливають статичні й динамічні, зовнішні та внутрішні чинники; їхня взаємодія визначає особливості обміну речовин у кожної людини.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476500"/>
            <a:ext cx="5400675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131</TotalTime>
  <Words>694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14</vt:i4>
      </vt:variant>
      <vt:variant>
        <vt:lpstr>Заголовки слайдов</vt:lpstr>
      </vt:variant>
      <vt:variant>
        <vt:i4>15</vt:i4>
      </vt:variant>
    </vt:vector>
  </HeadingPairs>
  <TitlesOfParts>
    <vt:vector size="34" baseType="lpstr">
      <vt:lpstr>Arial</vt:lpstr>
      <vt:lpstr>Candara</vt:lpstr>
      <vt:lpstr>Symbol</vt:lpstr>
      <vt:lpstr>Calibri</vt:lpstr>
      <vt:lpstr>Times New Roman</vt:lpstr>
      <vt:lpstr>Волна</vt:lpstr>
      <vt:lpstr>1_Волна</vt:lpstr>
      <vt:lpstr>Волна</vt:lpstr>
      <vt:lpstr>Волна</vt:lpstr>
      <vt:lpstr>Волна</vt:lpstr>
      <vt:lpstr>Волна</vt:lpstr>
      <vt:lpstr>Волна</vt:lpstr>
      <vt:lpstr>Волна</vt:lpstr>
      <vt:lpstr>1_Волна</vt:lpstr>
      <vt:lpstr>1_Волна</vt:lpstr>
      <vt:lpstr>1_Волна</vt:lpstr>
      <vt:lpstr>1_Волна</vt:lpstr>
      <vt:lpstr>1_Волна</vt:lpstr>
      <vt:lpstr>1_Волна</vt:lpstr>
      <vt:lpstr>НЕЙРОГУМОРАЛЬНА РЕГУЛЯЦІЯ ПРОЦЕСІВ МЕТАБОЛІЗМУ В ОРГАНІЗМІ ЛЮДИНИ </vt:lpstr>
      <vt:lpstr>Слайд 2</vt:lpstr>
      <vt:lpstr>Статичні чинники</vt:lpstr>
      <vt:lpstr>Слайд 4</vt:lpstr>
      <vt:lpstr>Динамічні чинники</vt:lpstr>
      <vt:lpstr>Слайд 6</vt:lpstr>
      <vt:lpstr>На метаболізм впливають зовнішні чинники</vt:lpstr>
      <vt:lpstr>На метаболізм впливають внутрішні чинники</vt:lpstr>
      <vt:lpstr>Слайд 9</vt:lpstr>
      <vt:lpstr>Регуляція обміну речовин та енергії </vt:lpstr>
      <vt:lpstr>генетична регуляція</vt:lpstr>
      <vt:lpstr>Клітинна регуляція</vt:lpstr>
      <vt:lpstr>Гуморальна регуляція</vt:lpstr>
      <vt:lpstr> нервова регуляція</vt:lpstr>
      <vt:lpstr>Домашнє завдання: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Volodymyr</dc:creator>
  <cp:lastModifiedBy>Natali</cp:lastModifiedBy>
  <cp:revision>10</cp:revision>
  <dcterms:created xsi:type="dcterms:W3CDTF">2019-01-12T08:13:13Z</dcterms:created>
  <dcterms:modified xsi:type="dcterms:W3CDTF">2020-03-26T11:28:30Z</dcterms:modified>
</cp:coreProperties>
</file>