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E87F5-1B65-477A-9D7B-057A2774EBA7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3A211-5364-4448-8AA8-4C1111089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D8FF-B465-4D06-9517-35002E40E925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CCCC-8C1A-4105-9B93-AA46E2765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2D82-294D-43AB-9F34-E2162FED7DC1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47832-C869-4E3A-821E-4E0ED99B7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44638"/>
            <a:ext cx="7315200" cy="11541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770188"/>
            <a:ext cx="3581400" cy="3538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70188"/>
            <a:ext cx="3581400" cy="3538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07100" y="549275"/>
            <a:ext cx="1189038" cy="296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588E4-FBDB-41BC-B399-BD075377782E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15200" y="549275"/>
            <a:ext cx="9398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B5689-3D27-43CF-AD6D-3B327C4A4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6008688" y="855663"/>
            <a:ext cx="2246312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EDDA-A56D-401C-BF49-7E1E94579702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E216-314A-49F9-B667-F609CCA6A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F169-A819-42A5-A926-63F7C793CDE5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BA8D-D941-48E2-BCC3-9E3C2ABA1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E4EF-907F-4F1C-A66E-B2D139FE0DF9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D8C2-40F4-44E8-A851-153739F15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20AF7-22AD-4F62-9912-2DD9B53200C5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5933-4105-4C30-8741-785FDE550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1102-E5BE-407A-B406-5C704BD38301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2C30-0862-40FF-9B1F-C133B7DB5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AE24-B70D-478E-9028-89CE334969B2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8DF1-CDA3-4D0A-BBFE-92B02F03A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938D-4C4A-415C-A692-11538A5E931B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14B9-E7E4-4E6C-A606-931E00531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46AB-425D-464D-8EBC-ACBBBBAD6E4F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4843-4998-4953-8FE5-C50E598B6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FE31A1-B4B4-4AD6-941B-00C341646685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9B2F1F-8C16-4290-8847-E831645D7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8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350"/>
            <a:ext cx="7315200" cy="21605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/>
              <a:t>Негативний вплив на обмін речовин чужорідних речовин та їх знешкодження в організмі людини</a:t>
            </a:r>
            <a:endParaRPr lang="uk-UA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420938"/>
            <a:ext cx="547211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116632"/>
            <a:ext cx="7776864" cy="6552728"/>
          </a:xfrm>
          <a:effectLst>
            <a:innerShdw blurRad="558800">
              <a:schemeClr val="tx2">
                <a:lumMod val="50000"/>
              </a:schemeClr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208962" cy="6408737"/>
          </a:xfrm>
        </p:spPr>
        <p:txBody>
          <a:bodyPr rtlCol="0">
            <a:normAutofit/>
          </a:bodyPr>
          <a:lstStyle/>
          <a:p>
            <a:pPr marL="45720" indent="0" algn="just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uk-UA" b="1" u="sng" dirty="0" err="1" smtClean="0">
                <a:solidFill>
                  <a:schemeClr val="tx2">
                    <a:lumMod val="75000"/>
                  </a:schemeClr>
                </a:solidFill>
              </a:rPr>
              <a:t>Ксенобіотики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>це чужорідні хімічні речовини та біологічні агенти, які надходять в організм людини з їжею чи іншими шляхами, не виконують жодної із функцій харчування і за певних умов несприятливо впливають на здоров'я.</a:t>
            </a:r>
            <a:endParaRPr lang="uk-UA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2138" y="3608388"/>
            <a:ext cx="2952750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КСЕНОБІОТИКИ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1700213"/>
            <a:ext cx="2592388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Металічні забруднювачі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163" y="1708150"/>
            <a:ext cx="2592387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Радіонукліди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113" y="5373688"/>
            <a:ext cx="2592387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002060"/>
                </a:solidFill>
              </a:rPr>
              <a:t>Діоксини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163" y="5373688"/>
            <a:ext cx="2879725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</a:rPr>
              <a:t>Метаболіти мікроорганізмів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900" y="3644900"/>
            <a:ext cx="2592388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Пестициди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3663" y="3532188"/>
            <a:ext cx="2592387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Нітрати,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Нітрити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>
            <a:stCxn id="2" idx="0"/>
            <a:endCxn id="4" idx="3"/>
          </p:cNvCxnSpPr>
          <p:nvPr/>
        </p:nvCxnSpPr>
        <p:spPr>
          <a:xfrm flipH="1" flipV="1">
            <a:off x="3348038" y="2168525"/>
            <a:ext cx="1260475" cy="14398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0"/>
            <a:endCxn id="7" idx="1"/>
          </p:cNvCxnSpPr>
          <p:nvPr/>
        </p:nvCxnSpPr>
        <p:spPr>
          <a:xfrm flipV="1">
            <a:off x="4608513" y="2176463"/>
            <a:ext cx="755650" cy="1431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8" idx="3"/>
          </p:cNvCxnSpPr>
          <p:nvPr/>
        </p:nvCxnSpPr>
        <p:spPr>
          <a:xfrm flipH="1">
            <a:off x="3492500" y="4257675"/>
            <a:ext cx="1116013" cy="1584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0"/>
          </p:cNvCxnSpPr>
          <p:nvPr/>
        </p:nvCxnSpPr>
        <p:spPr>
          <a:xfrm>
            <a:off x="4608513" y="4257675"/>
            <a:ext cx="2195512" cy="11160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1"/>
            <a:endCxn id="10" idx="3"/>
          </p:cNvCxnSpPr>
          <p:nvPr/>
        </p:nvCxnSpPr>
        <p:spPr>
          <a:xfrm flipH="1">
            <a:off x="2808288" y="3933825"/>
            <a:ext cx="323850" cy="179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3"/>
            <a:endCxn id="11" idx="1"/>
          </p:cNvCxnSpPr>
          <p:nvPr/>
        </p:nvCxnSpPr>
        <p:spPr>
          <a:xfrm>
            <a:off x="6084888" y="3933825"/>
            <a:ext cx="358775" cy="666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208962" cy="6481762"/>
          </a:xfrm>
        </p:spPr>
        <p:txBody>
          <a:bodyPr rtlCol="0"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Шляхи міграції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ксенобіотиків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9552" y="548680"/>
            <a:ext cx="7560840" cy="6165304"/>
          </a:xfrm>
          <a:prstGeom prst="rect">
            <a:avLst/>
          </a:prstGeom>
          <a:effectLst>
            <a:innerShdw blurRad="901700">
              <a:schemeClr val="accent1">
                <a:lumMod val="50000"/>
              </a:schemeClr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208962" cy="6408737"/>
          </a:xfrm>
        </p:spPr>
        <p:txBody>
          <a:bodyPr rtlCol="0">
            <a:normAutofit/>
          </a:bodyPr>
          <a:lstStyle/>
          <a:p>
            <a:pPr marL="45720" indent="0" algn="just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ru-RU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Психоактивні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речовини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речовини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спричиняють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звикання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залежність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за умов систематичного </a:t>
            </a:r>
            <a:r>
              <a:rPr lang="ru-RU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їх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вживання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внаслідок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чого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змінюється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поведінка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людини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uk-UA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68638" y="3089275"/>
            <a:ext cx="2808287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err="1">
                <a:solidFill>
                  <a:schemeClr val="accent3">
                    <a:lumMod val="50000"/>
                  </a:schemeClr>
                </a:solidFill>
              </a:rPr>
              <a:t>Психоактивні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речовини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1484313"/>
            <a:ext cx="252095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bg1"/>
                </a:solidFill>
              </a:rPr>
              <a:t>Етанол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25" y="1436688"/>
            <a:ext cx="252095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Нікотин</a:t>
            </a:r>
            <a:endParaRPr lang="uk-UA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8038" y="1436688"/>
            <a:ext cx="2519362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Наркотичні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речовини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25" y="3429000"/>
            <a:ext cx="252095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</a:rPr>
              <a:t>Прекурсори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250" y="3552825"/>
            <a:ext cx="252095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</a:rPr>
              <a:t>Психотропні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</a:rPr>
              <a:t>речовини</a:t>
            </a:r>
            <a:endParaRPr lang="uk-UA" sz="28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>
            <a:stCxn id="2" idx="0"/>
            <a:endCxn id="5" idx="2"/>
          </p:cNvCxnSpPr>
          <p:nvPr/>
        </p:nvCxnSpPr>
        <p:spPr>
          <a:xfrm flipV="1">
            <a:off x="4471988" y="2444750"/>
            <a:ext cx="3160712" cy="6445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0"/>
            <a:endCxn id="4" idx="2"/>
          </p:cNvCxnSpPr>
          <p:nvPr/>
        </p:nvCxnSpPr>
        <p:spPr>
          <a:xfrm flipH="1" flipV="1">
            <a:off x="1439863" y="2492375"/>
            <a:ext cx="3032125" cy="5969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0"/>
            <a:endCxn id="6" idx="2"/>
          </p:cNvCxnSpPr>
          <p:nvPr/>
        </p:nvCxnSpPr>
        <p:spPr>
          <a:xfrm flipV="1">
            <a:off x="4471988" y="2444750"/>
            <a:ext cx="136525" cy="6445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1"/>
            <a:endCxn id="8" idx="3"/>
          </p:cNvCxnSpPr>
          <p:nvPr/>
        </p:nvCxnSpPr>
        <p:spPr>
          <a:xfrm flipH="1">
            <a:off x="2616200" y="3594100"/>
            <a:ext cx="452438" cy="46355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3"/>
            <a:endCxn id="7" idx="1"/>
          </p:cNvCxnSpPr>
          <p:nvPr/>
        </p:nvCxnSpPr>
        <p:spPr>
          <a:xfrm>
            <a:off x="5876925" y="3594100"/>
            <a:ext cx="495300" cy="3397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4797425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25" y="4797425"/>
            <a:ext cx="30353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9650" y="47244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208962" cy="6481762"/>
          </a:xfrm>
        </p:spPr>
        <p:txBody>
          <a:bodyPr rtlCol="0">
            <a:normAutofit/>
          </a:bodyPr>
          <a:lstStyle/>
          <a:p>
            <a:pPr marL="45720" indent="0" algn="just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uk-UA" b="1" u="sng" dirty="0" err="1">
                <a:solidFill>
                  <a:schemeClr val="tx2">
                    <a:lumMod val="75000"/>
                  </a:schemeClr>
                </a:solidFill>
              </a:rPr>
              <a:t>Біотрансформація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 — 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</a:rPr>
              <a:t>знешкодження токсичних речовин шляхом перетворення їх у молекулярну форму із зміненими біологічними властивостями і 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>виведення 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</a:rPr>
              <a:t>з організму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0" y="1089025"/>
            <a:ext cx="347186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14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88" y="3429000"/>
            <a:ext cx="2695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341438"/>
            <a:ext cx="25193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3573463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11188" y="404813"/>
            <a:ext cx="7315200" cy="1154112"/>
          </a:xfrm>
        </p:spPr>
        <p:txBody>
          <a:bodyPr/>
          <a:lstStyle/>
          <a:p>
            <a:r>
              <a:rPr lang="ru-RU" smtClean="0"/>
              <a:t>Домашн</a:t>
            </a:r>
            <a:r>
              <a:rPr lang="uk-UA" smtClean="0"/>
              <a:t>є завдання:</a:t>
            </a:r>
            <a:endParaRPr lang="ru-RU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sz="half" idx="1"/>
          </p:nvPr>
        </p:nvSpPr>
        <p:spPr>
          <a:xfrm>
            <a:off x="914400" y="1700213"/>
            <a:ext cx="7473950" cy="1512887"/>
          </a:xfrm>
        </p:spPr>
        <p:txBody>
          <a:bodyPr/>
          <a:lstStyle/>
          <a:p>
            <a:r>
              <a:rPr lang="uk-UA" sz="1800" b="1" smtClean="0">
                <a:solidFill>
                  <a:schemeClr val="accent1"/>
                </a:solidFill>
              </a:rPr>
              <a:t>Скласти конспект в зошит.</a:t>
            </a:r>
          </a:p>
          <a:p>
            <a:r>
              <a:rPr lang="uk-UA" sz="1800" b="1" smtClean="0">
                <a:solidFill>
                  <a:schemeClr val="accent1"/>
                </a:solidFill>
              </a:rPr>
              <a:t>Заповніть таблицю про участь систем органів у захисті організму від ксенобіотиків.</a:t>
            </a:r>
          </a:p>
          <a:p>
            <a:endParaRPr lang="ru-RU" sz="1800" b="1" smtClean="0">
              <a:solidFill>
                <a:schemeClr val="accent1"/>
              </a:solidFill>
            </a:endParaRPr>
          </a:p>
        </p:txBody>
      </p:sp>
      <p:graphicFrame>
        <p:nvGraphicFramePr>
          <p:cNvPr id="19501" name="Group 45"/>
          <p:cNvGraphicFramePr>
            <a:graphicFrameLocks noGrp="1"/>
          </p:cNvGraphicFramePr>
          <p:nvPr>
            <p:ph sz="half" idx="2"/>
          </p:nvPr>
        </p:nvGraphicFramePr>
        <p:xfrm>
          <a:off x="395288" y="3213100"/>
          <a:ext cx="7834312" cy="3313113"/>
        </p:xfrm>
        <a:graphic>
          <a:graphicData uri="http://schemas.openxmlformats.org/drawingml/2006/table">
            <a:tbl>
              <a:tblPr/>
              <a:tblGrid>
                <a:gridCol w="1728787"/>
                <a:gridCol w="1584325"/>
                <a:gridCol w="4521200"/>
              </a:tblGrid>
              <a:tr h="180975"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Дихальна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Сечовидільна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Шкіра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Імунна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59</TotalTime>
  <Words>129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Wingdings</vt:lpstr>
      <vt:lpstr>Calibri</vt:lpstr>
      <vt:lpstr>Times New Roman</vt:lpstr>
      <vt:lpstr>Перспектива</vt:lpstr>
      <vt:lpstr>Негативний вплив на обмін речовин чужорідних речовин та їх знешкодження в організмі людини</vt:lpstr>
      <vt:lpstr>Слайд 2</vt:lpstr>
      <vt:lpstr>Слайд 3</vt:lpstr>
      <vt:lpstr>Слайд 4</vt:lpstr>
      <vt:lpstr>Слайд 5</vt:lpstr>
      <vt:lpstr>Слайд 6</vt:lpstr>
      <vt:lpstr>Домашнє завдання: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Негативний вплив на обмін речовин чужорідних речовин та їх знешкодження в організмі людини</dc:title>
  <dc:creator>Павло Пантелеєнко</dc:creator>
  <cp:lastModifiedBy>Natali</cp:lastModifiedBy>
  <cp:revision>9</cp:revision>
  <dcterms:created xsi:type="dcterms:W3CDTF">2019-08-07T17:28:38Z</dcterms:created>
  <dcterms:modified xsi:type="dcterms:W3CDTF">2020-03-22T07:01:54Z</dcterms:modified>
</cp:coreProperties>
</file>