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B326A42-FB44-477E-9136-F3E4AE10612B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FCAE2F-0124-40F9-9A48-D16C6D55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EE43-B3DD-40AF-9FBA-B89D84B3EE74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4FF7-43FC-44B4-90AE-5C082FA6C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A6A9-AE54-4299-92C5-EF748117D1B8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FB7E-7E25-4CF5-A594-86359A9FC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96EF-D0CA-4079-ABB4-14FD61B98D49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3110-D058-449C-BA3C-151FB2A6A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6C12-A9A5-4E38-A5D5-FB5B7BC6F411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78AC-FEF7-4460-A8DF-2C1E75F7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88EF-D3B1-4D5B-B2CF-BF71B7E7E10F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47B2-AF50-448D-8972-EAC363C7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03DE-36B5-4978-85B4-29736F6C0BB9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E7EE8DF-C2BC-4B3C-A2BA-7A33240E4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00AE-BDF9-4156-A1F3-2243B3042A8C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D8D6-EDD7-4249-9DB6-4AD9749C6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B47D-B75A-4312-9E32-166B607FB0CA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57A7-015D-4D50-BB05-5DB0D3B46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143DC61-AA29-4B23-8C6E-03D7BD623158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36B2567-83D0-4D08-B443-5CD1CF84D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615D763-0C5B-4FA7-B814-DA0F82F83073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20DD542-B80A-43DD-9AB7-4837D1D7E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0DB71-A1BB-4228-8BFE-1CFC5244CFD4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E54D6-0ADA-43D3-A99C-C8C968136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Раціональне харчування – основа нормального обміну речовин</a:t>
            </a:r>
            <a:endParaRPr lang="uk-UA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8424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8288"/>
            <a:ext cx="8229600" cy="7127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800" b="1" smtClean="0">
                <a:ln>
                  <a:noFill/>
                </a:ln>
                <a:solidFill>
                  <a:schemeClr val="bg1"/>
                </a:solidFill>
                <a:effectLst/>
              </a:rPr>
              <a:t>Домашнє завдання:</a:t>
            </a:r>
            <a:endParaRPr lang="ru-RU" sz="3800" b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882775"/>
            <a:ext cx="34194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Скласти конспект в зошит.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sz="2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Візьміть етикетку будь-якого харчового продукту та дослідіть його харчові якості. Заповніть таблицю: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4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3563938" y="981075"/>
          <a:ext cx="5122862" cy="5832475"/>
        </p:xfrm>
        <a:graphic>
          <a:graphicData uri="http://schemas.openxmlformats.org/drawingml/2006/table">
            <a:tbl>
              <a:tblPr/>
              <a:tblGrid>
                <a:gridCol w="2562225"/>
                <a:gridCol w="2560637"/>
              </a:tblGrid>
              <a:tr h="671513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продукту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продуктів (за походженням)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Склад: а)поживні речовини, б) харчові добавки.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Функції харчового продукту.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Харчова цінність (поживніть).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Енергетична цінність (калорійність).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Країна-виробник.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 algn="just">
              <a:buFont typeface="Wingdings 2" pitchFamily="18" charset="2"/>
              <a:buNone/>
            </a:pPr>
            <a:r>
              <a:rPr lang="uk-UA" sz="2000" b="1" u="sng" smtClean="0"/>
              <a:t>РАЦІОНАЛЬНЕ ХАРЧУВАННЯ</a:t>
            </a:r>
            <a:r>
              <a:rPr lang="uk-UA" sz="2000" smtClean="0"/>
              <a:t> — </a:t>
            </a:r>
            <a:r>
              <a:rPr lang="uk-UA" sz="2000" i="1" smtClean="0"/>
              <a:t>це харчування, за якого до організму з харчовими продуктами надходять усі поживні речовини, вітаміни та мінеральні солі в кількостях, необхідних для нормальної життєдіяльності.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70038"/>
            <a:ext cx="75596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 algn="ctr">
              <a:buFont typeface="Wingdings 2" pitchFamily="18" charset="2"/>
              <a:buNone/>
            </a:pPr>
            <a:r>
              <a:rPr lang="uk-UA" sz="2000" b="1" smtClean="0">
                <a:solidFill>
                  <a:schemeClr val="tx2"/>
                </a:solidFill>
              </a:rPr>
              <a:t>Основні принципи раціонального харчування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52688"/>
            <a:ext cx="48244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50825" y="692150"/>
            <a:ext cx="3384550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Поживність та калорійність їжі мають відповідати енергетичним витратам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організму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550" y="4941888"/>
            <a:ext cx="338455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Максимальна різноманітність їжі для поповнення кількості речовин, що здійснюють регуляторну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функцію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163" y="549275"/>
            <a:ext cx="3455987" cy="1903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забезпечення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пластичних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витрат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дотримуватись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білкового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оптимуму,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становить 100—110 г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білка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добу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фізичної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—до 130—140 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625" y="4941888"/>
            <a:ext cx="3635375" cy="191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Дотримання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індивідуального</a:t>
            </a:r>
            <a:r>
              <a:rPr lang="ru-RU" b="1" dirty="0">
                <a:solidFill>
                  <a:srgbClr val="002060"/>
                </a:solidFill>
              </a:rPr>
              <a:t> режиму </a:t>
            </a:r>
            <a:r>
              <a:rPr lang="ru-RU" b="1" dirty="0" err="1">
                <a:solidFill>
                  <a:srgbClr val="002060"/>
                </a:solidFill>
              </a:rPr>
              <a:t>харчування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масою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віком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рівнем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рухової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активності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кожної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людини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 algn="ctr">
              <a:buFont typeface="Wingdings 2" pitchFamily="18" charset="2"/>
              <a:buNone/>
            </a:pPr>
            <a:r>
              <a:rPr lang="uk-UA" sz="2000" b="1" smtClean="0"/>
              <a:t>Основні рекомендації раціонального харчування</a:t>
            </a:r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2276475"/>
            <a:ext cx="319881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620713"/>
            <a:ext cx="2736850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</a:rPr>
              <a:t>Забезпечення різноманітності й збалансованості харчового </a:t>
            </a:r>
            <a:r>
              <a:rPr lang="uk-UA" sz="1600" b="1" dirty="0">
                <a:solidFill>
                  <a:schemeClr val="bg1"/>
                </a:solidFill>
              </a:rPr>
              <a:t>раціону, </a:t>
            </a:r>
            <a:r>
              <a:rPr lang="uk-UA" sz="1600" b="1" dirty="0">
                <a:solidFill>
                  <a:schemeClr val="bg1"/>
                </a:solidFill>
              </a:rPr>
              <a:t>в якому співвідношення білків, жирів та вуглеводів згідно із сучасними вимогами становить 1,0 : 2,3 : 5,8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068638"/>
            <a:ext cx="2736850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Дотримання режиму харчування і приймання їжі в одні й ті самі години, щоб забезпечити нормальну секрецію травних соків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788" y="765175"/>
            <a:ext cx="2592387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Дотримання сумісності продуктів і вживання змішаної їжі, яка засвоюється краще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8250" y="3421063"/>
            <a:ext cx="2592388" cy="194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Харчуватися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краще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4 рази на день,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інтервал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споживанням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їжі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перевищувати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6 год.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765175"/>
            <a:ext cx="273685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</a:rPr>
              <a:t> Неодмінно вживати овочі та фрукти, що містять вітаміни, пектинові </a:t>
            </a:r>
            <a:r>
              <a:rPr lang="uk-UA" b="1" dirty="0">
                <a:solidFill>
                  <a:srgbClr val="7030A0"/>
                </a:solidFill>
              </a:rPr>
              <a:t>речовини, клітковину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3750" y="5464175"/>
            <a:ext cx="76327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Важливими умовами харчування є гарний настрій під час приймання їжі, повільне й добре її пережовування, розумна кулінарна обробка харчових продуктів, категорична відмова від тютюнокуріння й вживання алкогольних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напоїв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uk-UA" sz="2000" b="1" u="sng" smtClean="0"/>
              <a:t>Енергетичний баланс</a:t>
            </a:r>
            <a:r>
              <a:rPr lang="uk-UA" sz="2000" smtClean="0"/>
              <a:t> — </a:t>
            </a:r>
            <a:r>
              <a:rPr lang="uk-UA" sz="2000" i="1" smtClean="0"/>
              <a:t>це співвідношення між кількістю енергії, що надходить в організм, і кількістю енергії, що виділяється ним.</a:t>
            </a:r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1294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  <a:p>
            <a:pPr marL="63500" indent="0">
              <a:buFont typeface="Wingdings 2" pitchFamily="18" charset="2"/>
              <a:buNone/>
            </a:pPr>
            <a:endParaRPr lang="uk-UA" sz="200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1450" y="260350"/>
            <a:ext cx="5543550" cy="44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Методи </a:t>
            </a:r>
            <a:r>
              <a:rPr lang="uk-UA" b="1" dirty="0">
                <a:solidFill>
                  <a:schemeClr val="bg1"/>
                </a:solidFill>
              </a:rPr>
              <a:t>визначення енергетичних витрат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525588"/>
            <a:ext cx="2735262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Пряма </a:t>
            </a:r>
            <a:r>
              <a:rPr lang="ru-RU" b="1" u="sng" dirty="0" err="1">
                <a:solidFill>
                  <a:schemeClr val="bg1"/>
                </a:solidFill>
              </a:rPr>
              <a:t>калориметрія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метод </a:t>
            </a:r>
            <a:r>
              <a:rPr lang="ru-RU" dirty="0" err="1">
                <a:solidFill>
                  <a:schemeClr val="bg1"/>
                </a:solidFill>
              </a:rPr>
              <a:t>безпосереднього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теплоти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виділеної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організмом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певний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час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825" y="1557338"/>
            <a:ext cx="2735263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</a:rPr>
              <a:t>Непряма </a:t>
            </a:r>
            <a:r>
              <a:rPr lang="ru-RU" b="1" u="sng" dirty="0" err="1">
                <a:solidFill>
                  <a:schemeClr val="bg1"/>
                </a:solidFill>
              </a:rPr>
              <a:t>калориметрія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метод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теплоти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кількістю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спожитого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кисню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виділеного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вуглекислого</a:t>
            </a:r>
            <a:r>
              <a:rPr lang="ru-RU" dirty="0">
                <a:solidFill>
                  <a:schemeClr val="bg1"/>
                </a:solidFill>
              </a:rPr>
              <a:t> газу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 flipH="1">
            <a:off x="1835150" y="709613"/>
            <a:ext cx="2378075" cy="815975"/>
          </a:xfrm>
          <a:prstGeom prst="straightConnector1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6" idx="0"/>
          </p:cNvCxnSpPr>
          <p:nvPr/>
        </p:nvCxnSpPr>
        <p:spPr>
          <a:xfrm>
            <a:off x="4213225" y="709613"/>
            <a:ext cx="2230438" cy="847725"/>
          </a:xfrm>
          <a:prstGeom prst="straightConnector1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225" y="4076700"/>
            <a:ext cx="44577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76700"/>
            <a:ext cx="2879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63500" indent="0" algn="ctr">
              <a:buFont typeface="Wingdings 2" pitchFamily="18" charset="2"/>
              <a:buNone/>
            </a:pPr>
            <a:r>
              <a:rPr lang="uk-UA" b="1" smtClean="0"/>
              <a:t>Наслідки нестачі чи надлишку поживних речовин</a:t>
            </a:r>
          </a:p>
          <a:p>
            <a:pPr marL="63500" indent="0" algn="just">
              <a:buFont typeface="Wingdings 2" pitchFamily="18" charset="2"/>
              <a:buNone/>
            </a:pPr>
            <a:endParaRPr lang="uk-UA" sz="200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76338"/>
            <a:ext cx="33131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1268413"/>
            <a:ext cx="2592388" cy="540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Нестача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1"/>
                </a:solidFill>
              </a:rPr>
              <a:t>призводить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працездатності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пригнічення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захисних</a:t>
            </a:r>
            <a:r>
              <a:rPr lang="ru-RU" sz="2000" dirty="0">
                <a:solidFill>
                  <a:schemeClr val="bg1"/>
                </a:solidFill>
              </a:rPr>
              <a:t> сил </a:t>
            </a:r>
            <a:r>
              <a:rPr lang="ru-RU" sz="2000" dirty="0" err="1">
                <a:solidFill>
                  <a:schemeClr val="bg1"/>
                </a:solidFill>
              </a:rPr>
              <a:t>організму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підвищеної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сприйнятливості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інфекцій</a:t>
            </a:r>
            <a:r>
              <a:rPr lang="ru-RU" sz="2000" dirty="0">
                <a:solidFill>
                  <a:schemeClr val="bg1"/>
                </a:solidFill>
              </a:rPr>
              <a:t> і в </a:t>
            </a:r>
            <a:r>
              <a:rPr lang="ru-RU" sz="2000" dirty="0" err="1">
                <a:solidFill>
                  <a:schemeClr val="bg1"/>
                </a:solidFill>
              </a:rPr>
              <a:t>крайніх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випадках</a:t>
            </a:r>
            <a:r>
              <a:rPr lang="ru-RU" sz="2000" dirty="0">
                <a:solidFill>
                  <a:schemeClr val="bg1"/>
                </a:solidFill>
              </a:rPr>
              <a:t> — до </a:t>
            </a:r>
            <a:r>
              <a:rPr lang="ru-RU" sz="2000" dirty="0" err="1">
                <a:solidFill>
                  <a:schemeClr val="bg1"/>
                </a:solidFill>
              </a:rPr>
              <a:t>дистрофії</a:t>
            </a:r>
            <a:r>
              <a:rPr lang="ru-RU" sz="2000" dirty="0">
                <a:solidFill>
                  <a:schemeClr val="bg1"/>
                </a:solidFill>
              </a:rPr>
              <a:t> і «</a:t>
            </a:r>
            <a:r>
              <a:rPr lang="ru-RU" sz="2000" dirty="0" err="1">
                <a:solidFill>
                  <a:schemeClr val="bg1"/>
                </a:solidFill>
              </a:rPr>
              <a:t>голодних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набряків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endParaRPr lang="uk-UA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813" y="1230313"/>
            <a:ext cx="2592387" cy="540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</a:rPr>
              <a:t>Надлишок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002060"/>
                </a:solidFill>
              </a:rPr>
              <a:t>посилюються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процеси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гниття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товстій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кишці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спричиняє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розлади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травлення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сприяє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подагри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413" y="4470400"/>
            <a:ext cx="309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endParaRPr lang="uk-UA" smtClean="0"/>
          </a:p>
          <a:p>
            <a:endParaRPr lang="uk-UA" sz="20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190500"/>
            <a:ext cx="3744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2708275"/>
            <a:ext cx="3600450" cy="381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Нестача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сильне відчуття голоду і зниження фізичної й розумової </a:t>
            </a:r>
            <a:r>
              <a:rPr lang="uk-UA" sz="2400" dirty="0">
                <a:solidFill>
                  <a:schemeClr val="bg1"/>
                </a:solidFill>
              </a:rPr>
              <a:t>працездатності, </a:t>
            </a:r>
            <a:r>
              <a:rPr lang="ru-RU" sz="2400" dirty="0" err="1">
                <a:solidFill>
                  <a:schemeClr val="bg1"/>
                </a:solidFill>
              </a:rPr>
              <a:t>втрата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свідомості</a:t>
            </a:r>
            <a:r>
              <a:rPr lang="ru-RU" sz="2400" dirty="0">
                <a:solidFill>
                  <a:schemeClr val="bg1"/>
                </a:solidFill>
              </a:rPr>
              <a:t> й </a:t>
            </a:r>
            <a:r>
              <a:rPr lang="ru-RU" sz="2400" dirty="0" err="1">
                <a:solidFill>
                  <a:schemeClr val="bg1"/>
                </a:solidFill>
              </a:rPr>
              <a:t>судоми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гіпоглікемічний</a:t>
            </a:r>
            <a:r>
              <a:rPr lang="ru-RU" sz="2400" dirty="0">
                <a:solidFill>
                  <a:schemeClr val="bg1"/>
                </a:solidFill>
              </a:rPr>
              <a:t> шок)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2708275"/>
            <a:ext cx="4176712" cy="381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Надлишок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</a:rPr>
              <a:t>перетворюються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жири</a:t>
            </a:r>
            <a:r>
              <a:rPr lang="ru-RU" sz="2000" dirty="0">
                <a:solidFill>
                  <a:srgbClr val="002060"/>
                </a:solidFill>
              </a:rPr>
              <a:t> і в такому </a:t>
            </a:r>
            <a:r>
              <a:rPr lang="ru-RU" sz="2000" dirty="0" err="1">
                <a:solidFill>
                  <a:srgbClr val="002060"/>
                </a:solidFill>
              </a:rPr>
              <a:t>вигляді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відкладаються</a:t>
            </a:r>
            <a:r>
              <a:rPr lang="ru-RU" sz="2000" dirty="0">
                <a:solidFill>
                  <a:srgbClr val="002060"/>
                </a:solidFill>
              </a:rPr>
              <a:t> про запас, </a:t>
            </a:r>
            <a:r>
              <a:rPr lang="ru-RU" sz="2000" dirty="0" err="1">
                <a:solidFill>
                  <a:srgbClr val="002060"/>
                </a:solidFill>
              </a:rPr>
              <a:t>можуть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призвести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розладів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травлення</a:t>
            </a:r>
            <a:r>
              <a:rPr lang="ru-RU" sz="2000" dirty="0">
                <a:solidFill>
                  <a:srgbClr val="002060"/>
                </a:solidFill>
              </a:rPr>
              <a:t> через </a:t>
            </a:r>
            <a:r>
              <a:rPr lang="ru-RU" sz="2000" dirty="0" err="1">
                <a:solidFill>
                  <a:srgbClr val="002060"/>
                </a:solidFill>
              </a:rPr>
              <a:t>посилення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процесів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бродіння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товстому</a:t>
            </a:r>
            <a:r>
              <a:rPr lang="ru-RU" sz="2000" dirty="0">
                <a:solidFill>
                  <a:srgbClr val="002060"/>
                </a:solidFill>
              </a:rPr>
              <a:t> кишечнику, а за </a:t>
            </a:r>
            <a:r>
              <a:rPr lang="ru-RU" sz="2000" dirty="0" err="1">
                <a:solidFill>
                  <a:srgbClr val="002060"/>
                </a:solidFill>
              </a:rPr>
              <a:t>тривалого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споживання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великої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кількості</a:t>
            </a:r>
            <a:r>
              <a:rPr lang="ru-RU" sz="2000" dirty="0">
                <a:solidFill>
                  <a:srgbClr val="002060"/>
                </a:solidFill>
              </a:rPr>
              <a:t> — до </a:t>
            </a:r>
            <a:r>
              <a:rPr lang="ru-RU" sz="2000" dirty="0" err="1">
                <a:solidFill>
                  <a:srgbClr val="002060"/>
                </a:solidFill>
              </a:rPr>
              <a:t>цукрового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діабету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63" y="128588"/>
            <a:ext cx="39766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endParaRPr lang="uk-UA" smtClean="0"/>
          </a:p>
          <a:p>
            <a:endParaRPr lang="uk-UA" sz="200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36800"/>
            <a:ext cx="3492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2336800"/>
            <a:ext cx="3060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36800"/>
            <a:ext cx="25669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7950" y="188913"/>
            <a:ext cx="878522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Нестача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зменшується надходження жиророзчинних вітамінів, що може спричинити гіповітамінози за жиророзчинними вітамінами А, </a:t>
            </a:r>
            <a:r>
              <a:rPr lang="en-US" dirty="0">
                <a:solidFill>
                  <a:srgbClr val="002060"/>
                </a:solidFill>
              </a:rPr>
              <a:t>D, </a:t>
            </a:r>
            <a:r>
              <a:rPr lang="uk-UA" dirty="0">
                <a:solidFill>
                  <a:srgbClr val="002060"/>
                </a:solidFill>
              </a:rPr>
              <a:t>Е і К</a:t>
            </a:r>
            <a:r>
              <a:rPr lang="uk-UA" dirty="0">
                <a:solidFill>
                  <a:srgbClr val="002060"/>
                </a:solidFill>
              </a:rPr>
              <a:t>., може спостерігатися нестача незамінних жирних кислот, що зумовлює появу шкірних захворювань, порушень обміну речовин, пошкодження мітохондрій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4557713"/>
            <a:ext cx="878522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Надлишок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</a:rPr>
              <a:t>може підвищуватися вміст </a:t>
            </a:r>
            <a:r>
              <a:rPr lang="uk-UA" sz="2400" dirty="0" err="1">
                <a:solidFill>
                  <a:srgbClr val="002060"/>
                </a:solidFill>
              </a:rPr>
              <a:t>холестеролу</a:t>
            </a:r>
            <a:r>
              <a:rPr lang="uk-UA" sz="2400" dirty="0">
                <a:solidFill>
                  <a:srgbClr val="002060"/>
                </a:solidFill>
              </a:rPr>
              <a:t>, що призводить до утворення жовчних каменів, </a:t>
            </a:r>
            <a:r>
              <a:rPr lang="uk-UA" sz="2400" dirty="0">
                <a:solidFill>
                  <a:srgbClr val="002060"/>
                </a:solidFill>
              </a:rPr>
              <a:t>атеросклерозу; збільшується </a:t>
            </a:r>
            <a:r>
              <a:rPr lang="uk-UA" sz="2400" dirty="0">
                <a:solidFill>
                  <a:srgbClr val="002060"/>
                </a:solidFill>
              </a:rPr>
              <a:t>відкладання жиру в </a:t>
            </a:r>
            <a:r>
              <a:rPr lang="uk-UA" sz="2400" dirty="0">
                <a:solidFill>
                  <a:srgbClr val="002060"/>
                </a:solidFill>
              </a:rPr>
              <a:t>організмі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</TotalTime>
  <Words>424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Century Gothic</vt:lpstr>
      <vt:lpstr>Arial</vt:lpstr>
      <vt:lpstr>Wingdings 2</vt:lpstr>
      <vt:lpstr>Verdana</vt:lpstr>
      <vt:lpstr>Calibri</vt:lpstr>
      <vt:lpstr>Times New Roman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Раціональне харчування – основа нормального обміну речовин</dc:title>
  <dc:creator>Павло Пантелеєнко</dc:creator>
  <cp:lastModifiedBy>Natali</cp:lastModifiedBy>
  <cp:revision>9</cp:revision>
  <dcterms:created xsi:type="dcterms:W3CDTF">2019-08-07T14:01:42Z</dcterms:created>
  <dcterms:modified xsi:type="dcterms:W3CDTF">2020-03-21T13:47:10Z</dcterms:modified>
</cp:coreProperties>
</file>