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7" r:id="rId23"/>
    <p:sldId id="288" r:id="rId24"/>
    <p:sldId id="289" r:id="rId25"/>
    <p:sldId id="290" r:id="rId26"/>
    <p:sldId id="29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1487-73FD-4E76-90F1-1434AA72834B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38023-1236-44BD-969E-C449ACA89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9461-1C30-448D-8C3A-88E602CBB4E0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A770B-41D9-4105-96C9-BB5D464B5C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E52E7-F5A8-4337-AC7B-163587A35CA6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9CFB2-A848-49A7-88B5-4B947525D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43000" y="731838"/>
            <a:ext cx="3124200" cy="34750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19600" y="731838"/>
            <a:ext cx="3124200" cy="34750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5C0E6-A46F-4D98-80C3-7422628ED06E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5297E-63AA-4A39-A2E2-554888150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C27F8-BD2D-4280-BA74-244F0C1EE656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18AEB-80F9-4953-A106-B104DD259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BF023-1AB4-4849-9283-D7AB9624C6E9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C1CD-01DC-4AA4-AE31-4CA9FBCEA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EE5AB-BFB6-4050-AC86-B71D2311C95B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4D1C0-EA5B-41E7-8181-F09836432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FCD7-2A39-4673-BABB-2410CC609D4F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AEB7D-3E51-4EDF-A8D4-B5094B9CA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9BD85-4F13-418D-BA5C-D7F07BF04C22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AE3DA-7510-4969-809E-A347FA0231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2E5A7-2B51-48E5-8825-DE67F232FCDC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F5637-5251-441E-8812-321D33127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86119-7616-4E33-9599-9CEB7B520469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484F-09A5-4BAE-B0D7-B079CDF41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EFAD0-742E-4D77-A759-9EF57FD666BE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8D73-4CC0-469C-834F-C4BB54404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39186C-57D4-4B8B-B9CC-4A7DDA4B8B10}" type="datetimeFigureOut">
              <a:rPr lang="ru-RU"/>
              <a:pPr>
                <a:defRPr/>
              </a:pPr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0C0E55-FCF0-4F68-87B9-5328B9B638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3" r:id="rId2"/>
    <p:sldLayoutId id="2147483686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87" r:id="rId9"/>
    <p:sldLayoutId id="2147483677" r:id="rId10"/>
    <p:sldLayoutId id="2147483676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subTitle" idx="1"/>
          </p:nvPr>
        </p:nvSpPr>
        <p:spPr>
          <a:xfrm>
            <a:off x="900113" y="4437063"/>
            <a:ext cx="7561262" cy="1512887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uk-UA" sz="2500" b="1" i="1" u="sng" smtClean="0">
                <a:latin typeface="Times New Roman" pitchFamily="18" charset="0"/>
                <a:cs typeface="Times New Roman" pitchFamily="18" charset="0"/>
              </a:rPr>
              <a:t>Тема уроку</a:t>
            </a:r>
          </a:p>
          <a:p>
            <a:pPr algn="ctr">
              <a:lnSpc>
                <a:spcPct val="80000"/>
              </a:lnSpc>
            </a:pPr>
            <a:r>
              <a:rPr lang="uk-UA" sz="25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Порушення обміну речовин (метаболізму), пов'язані з нестачею чи надлишком надходження в організм певних хімічних елементів, речовин</a:t>
            </a:r>
            <a:endParaRPr lang="ru-RU" sz="2500" b="1" i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0"/>
            <a:ext cx="49069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92150"/>
            <a:ext cx="759618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908050"/>
            <a:ext cx="73406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836613"/>
            <a:ext cx="76612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268538" y="1108075"/>
          <a:ext cx="4319587" cy="56864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34226"/>
                <a:gridCol w="3186254"/>
              </a:tblGrid>
              <a:tr h="652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b="1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Мінеральна речовина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b="1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Джерело (кількість мінеральної речовини у 100г продукту)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Кальцій (</a:t>
                      </a:r>
                      <a:r>
                        <a:rPr lang="uk-UA" sz="1400" dirty="0" err="1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Са</a:t>
                      </a: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Твердий сир (1400мг), м’який сир (150), квасоля (150), молоко (122).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Магній (Мg)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Кавуни (224мг), горох (107), квасоля (103), сливи, пшоно (101).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Натрій, хлор (Na, Cl)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Кухонна сіль.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43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Калій (К)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Урюк (1781мг), соя (1607), квасоля (1100), висівки (1260), родзинки (860), чорнослив (648), картопля (568), абрикоси (305), томати (290).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Фосфор (Р)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Соя (603мг), твердий сир (580), квасоля (541), горох (329), риба (280), хліб і крупи (200-300), яйця (215).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Залізо (Fe)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Печінка  свиняча (20,2мг) печінка яловича (6,9), нирки (6,0), серце (4,8), геркулес (4,2), гречка (3,4).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Цинк (Zn)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Печінка (3230мкг), горох (2590), квасоля (1800), яловичина (1741), яйця (1690), нирки (1540), цибуля, часник (1273), гречка (1200).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Йод (j)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uk-UA" sz="1400" dirty="0">
                          <a:solidFill>
                            <a:srgbClr val="000080"/>
                          </a:solidFill>
                          <a:effectLst/>
                          <a:latin typeface="Times New Roman"/>
                          <a:ea typeface="Adobe Heiti Std R"/>
                          <a:cs typeface="Times New Roman"/>
                        </a:rPr>
                        <a:t>Морська капуста (300мкг), йодована сіль, морська риба (90).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39" marR="507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66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180975"/>
            <a:ext cx="15954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2159000"/>
            <a:ext cx="1928812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3746500"/>
            <a:ext cx="1998663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8188" y="180975"/>
            <a:ext cx="12287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3238" y="1739900"/>
            <a:ext cx="19621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9613" y="3225800"/>
            <a:ext cx="195262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63" name="TextBox 2"/>
          <p:cNvSpPr txBox="1">
            <a:spLocks noChangeArrowheads="1"/>
          </p:cNvSpPr>
          <p:nvPr/>
        </p:nvSpPr>
        <p:spPr bwMode="auto">
          <a:xfrm>
            <a:off x="2411413" y="192088"/>
            <a:ext cx="40322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Trebuchet MS" pitchFamily="34" charset="0"/>
              </a:rPr>
              <a:t>Основні джерела мінеральних речовин</a:t>
            </a:r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  <p:pic>
        <p:nvPicPr>
          <p:cNvPr id="26664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4625" y="5495925"/>
            <a:ext cx="18288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5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59563" y="4719638"/>
            <a:ext cx="14874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6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9513" y="5780088"/>
            <a:ext cx="1285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125538"/>
            <a:ext cx="64944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620713"/>
            <a:ext cx="67230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5407025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1813" y="1125538"/>
            <a:ext cx="34639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429000"/>
            <a:ext cx="491331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5888"/>
            <a:ext cx="417036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5338" y="3398838"/>
            <a:ext cx="42481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17671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141663"/>
            <a:ext cx="452755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432117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263" y="3425825"/>
            <a:ext cx="43434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549275"/>
            <a:ext cx="77755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431482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429000"/>
            <a:ext cx="38100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211138"/>
            <a:ext cx="4945063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620713"/>
            <a:ext cx="644525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8550" y="601663"/>
            <a:ext cx="182880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5516563"/>
            <a:ext cx="6969125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2565400"/>
            <a:ext cx="19018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8125" y="4129088"/>
            <a:ext cx="1828800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8563" y="414338"/>
            <a:ext cx="6110287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20896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 bwMode="auto">
          <a:xfrm>
            <a:off x="2411413" y="5516563"/>
            <a:ext cx="6511925" cy="114300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ru-RU" smtClean="0">
                <a:solidFill>
                  <a:schemeClr val="tx1"/>
                </a:solidFill>
                <a:effectLst/>
              </a:rPr>
              <a:t>Домашн</a:t>
            </a:r>
            <a:r>
              <a:rPr lang="uk-UA" smtClean="0">
                <a:solidFill>
                  <a:schemeClr val="tx1"/>
                </a:solidFill>
                <a:effectLst/>
              </a:rPr>
              <a:t>є завдання:</a:t>
            </a:r>
            <a:endParaRPr lang="ru-RU" smtClean="0">
              <a:solidFill>
                <a:schemeClr val="tx1"/>
              </a:solidFill>
              <a:effectLst/>
            </a:endParaRPr>
          </a:p>
        </p:txBody>
      </p:sp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95288" y="188913"/>
            <a:ext cx="8497887" cy="5040312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1900" b="1" i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Скласти конспект письмово.</a:t>
            </a:r>
          </a:p>
          <a:p>
            <a:pPr>
              <a:lnSpc>
                <a:spcPct val="80000"/>
              </a:lnSpc>
            </a:pPr>
            <a:r>
              <a:rPr lang="uk-UA" sz="1900" b="1" i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Розгадайте кросворд (слайд № 25).</a:t>
            </a:r>
          </a:p>
          <a:p>
            <a:pPr>
              <a:lnSpc>
                <a:spcPct val="80000"/>
              </a:lnSpc>
            </a:pPr>
            <a:r>
              <a:rPr lang="uk-UA" sz="1900" b="1" i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Дайте відповіді на запитання (письмово):</a:t>
            </a:r>
          </a:p>
          <a:p>
            <a:pPr>
              <a:lnSpc>
                <a:spcPct val="80000"/>
              </a:lnSpc>
              <a:buFont typeface="Georgia" pitchFamily="18" charset="0"/>
              <a:buNone/>
            </a:pPr>
            <a:endParaRPr lang="uk-UA" sz="1500" b="1" i="1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15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Елемент, який впливає на роботу щитовидної залози та  на обмін речовин…</a:t>
            </a:r>
          </a:p>
          <a:p>
            <a:pPr>
              <a:lnSpc>
                <a:spcPct val="80000"/>
              </a:lnSpc>
            </a:pPr>
            <a:r>
              <a:rPr lang="uk-UA" sz="15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Хімічний елемент, який входить до складу кісток, зубів, активує м’язову діяльність, прискорює серцебиття…</a:t>
            </a:r>
          </a:p>
          <a:p>
            <a:pPr>
              <a:lnSpc>
                <a:spcPct val="80000"/>
              </a:lnSpc>
            </a:pPr>
            <a:r>
              <a:rPr lang="uk-UA" sz="15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Цей хімічний елемент входить до складу молекули гемоглобіну, забезпечуєтранспорткисню до тканин та органів…</a:t>
            </a:r>
          </a:p>
          <a:p>
            <a:pPr>
              <a:lnSpc>
                <a:spcPct val="80000"/>
              </a:lnSpc>
            </a:pPr>
            <a:r>
              <a:rPr lang="uk-UA" sz="15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Цей хімічний елемент входить до складу емалі зубів, за його нестачі розвивається карієс…</a:t>
            </a:r>
          </a:p>
          <a:p>
            <a:pPr>
              <a:lnSpc>
                <a:spcPct val="80000"/>
              </a:lnSpc>
            </a:pPr>
            <a:r>
              <a:rPr lang="uk-UA" sz="15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Цей хімічний елемент нормалізує імунітет, запобігає депресії, нормалізує обмін речовин шкіри, запобігає дерматитам….</a:t>
            </a:r>
          </a:p>
          <a:p>
            <a:pPr>
              <a:lnSpc>
                <a:spcPct val="80000"/>
              </a:lnSpc>
            </a:pPr>
            <a:r>
              <a:rPr lang="uk-UA" sz="15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Елемент, який нормалізує діяльність міокарду, нервової системи, бере участь у серцевих скороченнях…</a:t>
            </a:r>
          </a:p>
          <a:p>
            <a:pPr>
              <a:lnSpc>
                <a:spcPct val="80000"/>
              </a:lnSpc>
            </a:pPr>
            <a:r>
              <a:rPr lang="uk-UA" sz="15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Цей елемент є компонентом шлункового соку, активізує ферменти….</a:t>
            </a:r>
          </a:p>
          <a:p>
            <a:pPr>
              <a:lnSpc>
                <a:spcPct val="80000"/>
              </a:lnSpc>
            </a:pPr>
            <a:r>
              <a:rPr lang="uk-UA" sz="15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Цей елемент підтримує осмотичний тиск у клітинах…..</a:t>
            </a:r>
            <a:endParaRPr lang="ru-RU" sz="15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59" name="Rectangle 859"/>
          <p:cNvSpPr>
            <a:spLocks noGrp="1"/>
          </p:cNvSpPr>
          <p:nvPr>
            <p:ph type="title"/>
          </p:nvPr>
        </p:nvSpPr>
        <p:spPr bwMode="auto">
          <a:xfrm>
            <a:off x="1476375" y="5445125"/>
            <a:ext cx="6511925" cy="114300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uk-UA" smtClean="0">
                <a:solidFill>
                  <a:schemeClr val="tx1"/>
                </a:solidFill>
                <a:effectLst/>
              </a:rPr>
              <a:t>Кросвород.</a:t>
            </a:r>
            <a:endParaRPr lang="ru-RU" smtClean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2061" name="Group 861"/>
          <p:cNvGraphicFramePr>
            <a:graphicFrameLocks noGrp="1"/>
          </p:cNvGraphicFramePr>
          <p:nvPr>
            <p:ph sz="half" idx="2"/>
          </p:nvPr>
        </p:nvGraphicFramePr>
        <p:xfrm>
          <a:off x="1403350" y="731838"/>
          <a:ext cx="7056438" cy="4352925"/>
        </p:xfrm>
        <a:graphic>
          <a:graphicData uri="http://schemas.openxmlformats.org/drawingml/2006/table">
            <a:tbl>
              <a:tblPr/>
              <a:tblGrid>
                <a:gridCol w="420688"/>
                <a:gridCol w="419100"/>
                <a:gridCol w="431800"/>
                <a:gridCol w="428625"/>
                <a:gridCol w="492125"/>
                <a:gridCol w="428625"/>
                <a:gridCol w="482600"/>
                <a:gridCol w="549275"/>
                <a:gridCol w="422275"/>
                <a:gridCol w="434975"/>
                <a:gridCol w="425450"/>
                <a:gridCol w="428625"/>
                <a:gridCol w="420687"/>
                <a:gridCol w="411163"/>
                <a:gridCol w="449262"/>
                <a:gridCol w="411163"/>
              </a:tblGrid>
              <a:tr h="544513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1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2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3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228600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4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5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6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7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8</a:t>
                      </a:r>
                      <a:endParaRPr kumimoji="0" 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143000" y="731838"/>
            <a:ext cx="7173913" cy="5434012"/>
          </a:xfrm>
          <a:prstGeom prst="rect">
            <a:avLst/>
          </a:prstGeom>
        </p:spPr>
        <p:txBody>
          <a:bodyPr/>
          <a:lstStyle/>
          <a:p>
            <a:pPr marL="331788" indent="-285750">
              <a:lnSpc>
                <a:spcPct val="80000"/>
              </a:lnSpc>
            </a:pPr>
            <a:r>
              <a:rPr lang="uk-UA" sz="1800" b="1" i="1" smtClean="0">
                <a:latin typeface="Times New Roman" pitchFamily="18" charset="0"/>
                <a:cs typeface="Times New Roman" pitchFamily="18" charset="0"/>
              </a:rPr>
              <a:t>Питання до кросворду:</a:t>
            </a:r>
            <a:endParaRPr lang="uk-UA" sz="1800" b="1" smtClean="0">
              <a:latin typeface="Times New Roman" pitchFamily="18" charset="0"/>
              <a:cs typeface="Times New Roman" pitchFamily="18" charset="0"/>
            </a:endParaRPr>
          </a:p>
          <a:p>
            <a:pPr marL="331788" indent="-285750">
              <a:lnSpc>
                <a:spcPct val="80000"/>
              </a:lnSpc>
              <a:buFont typeface="Georgia" pitchFamily="18" charset="0"/>
              <a:buAutoNum type="arabicPeriod"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Неорганічна речовина, вміст якої в організмі становить 80%.</a:t>
            </a:r>
          </a:p>
          <a:p>
            <a:pPr marL="331788" indent="-285750">
              <a:lnSpc>
                <a:spcPct val="80000"/>
              </a:lnSpc>
              <a:buFont typeface="Georgia" pitchFamily="18" charset="0"/>
              <a:buAutoNum type="arabicPeriod"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Розкладання органічних речовин на складові з виділенням енергії.</a:t>
            </a:r>
          </a:p>
          <a:p>
            <a:pPr marL="331788" indent="-285750">
              <a:lnSpc>
                <a:spcPct val="80000"/>
              </a:lnSpc>
              <a:buFont typeface="Georgia" pitchFamily="18" charset="0"/>
              <a:buAutoNum type="arabicPeriod"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Відділ травного тракту, до якого їжа потрапляє з ротової порожнини.</a:t>
            </a:r>
          </a:p>
          <a:p>
            <a:pPr marL="331788" indent="-285750">
              <a:lnSpc>
                <a:spcPct val="80000"/>
              </a:lnSpc>
              <a:buFont typeface="Georgia" pitchFamily="18" charset="0"/>
              <a:buAutoNum type="arabicPeriod"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 Орган, який виконую роль фільтру, в організмі людини.</a:t>
            </a:r>
          </a:p>
          <a:p>
            <a:pPr marL="331788" indent="-285750">
              <a:lnSpc>
                <a:spcPct val="80000"/>
              </a:lnSpc>
              <a:buFont typeface="Georgia" pitchFamily="18" charset="0"/>
              <a:buAutoNum type="arabicPeriod"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Процес утворення складних органічних речовин в організмі.</a:t>
            </a:r>
          </a:p>
          <a:p>
            <a:pPr marL="331788" indent="-285750">
              <a:lnSpc>
                <a:spcPct val="80000"/>
              </a:lnSpc>
              <a:buFont typeface="Georgia" pitchFamily="18" charset="0"/>
              <a:buAutoNum type="arabicPeriod"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Речовини, що асимілюються з амінокислот.</a:t>
            </a:r>
          </a:p>
          <a:p>
            <a:pPr marL="331788" indent="-285750">
              <a:lnSpc>
                <a:spcPct val="80000"/>
              </a:lnSpc>
              <a:buFont typeface="Georgia" pitchFamily="18" charset="0"/>
              <a:buAutoNum type="arabicPeriod"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Частина травного тракту, в якій починається розщеплення білків.</a:t>
            </a:r>
          </a:p>
          <a:p>
            <a:pPr marL="331788" indent="-285750">
              <a:lnSpc>
                <a:spcPct val="80000"/>
              </a:lnSpc>
              <a:buFont typeface="Georgia" pitchFamily="18" charset="0"/>
              <a:buAutoNum type="arabicPeriod"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Речовини, які розпадаються на гліцерин і жирні кислоти.</a:t>
            </a:r>
            <a:endParaRPr lang="ru-RU" sz="18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963" y="765175"/>
            <a:ext cx="593248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4248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33375"/>
            <a:ext cx="63357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8788" y="3409950"/>
            <a:ext cx="54864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23850"/>
            <a:ext cx="52673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1338" y="3284538"/>
            <a:ext cx="5164137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836613"/>
            <a:ext cx="70262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4824412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500438"/>
            <a:ext cx="4646613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511175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532188"/>
            <a:ext cx="471011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</TotalTime>
  <Words>323</Words>
  <Application>Microsoft Office PowerPoint</Application>
  <PresentationFormat>Экран (4:3)</PresentationFormat>
  <Paragraphs>52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Trebuchet MS</vt:lpstr>
      <vt:lpstr>Arial</vt:lpstr>
      <vt:lpstr>Georgia</vt:lpstr>
      <vt:lpstr>Calibri</vt:lpstr>
      <vt:lpstr>Times New Roman</vt:lpstr>
      <vt:lpstr>Adobe Heiti Std R</vt:lpstr>
      <vt:lpstr>Воздушный поток</vt:lpstr>
      <vt:lpstr>Воздушный поток</vt:lpstr>
      <vt:lpstr>Воздушный поток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Домашнє завдання:</vt:lpstr>
      <vt:lpstr>Кросвород.</vt:lpstr>
      <vt:lpstr>Слайд 26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Natali</cp:lastModifiedBy>
  <cp:revision>7</cp:revision>
  <dcterms:created xsi:type="dcterms:W3CDTF">2020-02-19T04:49:21Z</dcterms:created>
  <dcterms:modified xsi:type="dcterms:W3CDTF">2020-03-18T06:13:46Z</dcterms:modified>
</cp:coreProperties>
</file>