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70" r:id="rId21"/>
    <p:sldId id="268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7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021EF2B-C550-4E05-BCB5-91EBB10AAA5D}" type="datetimeFigureOut">
              <a:rPr lang="ru-RU"/>
              <a:pPr/>
              <a:t>26.03.2020</a:t>
            </a:fld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62C4B29-14D1-4D8E-96B1-DB9C1B62D7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E6D2BF-8500-4E94-A2B2-DA1295C4FD09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39C2-94E8-4588-8DB3-980D3AA2891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1B68-4EED-436C-A921-8069427DD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5A73-0461-4CA7-B0BF-99754197D83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0728-A032-4DDE-989D-F454C93D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BEE3-D2F2-4E76-AE5D-2C5CC248C0A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FC64-A5D0-4075-8851-CDEBF626A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9799-1928-44EC-AEF5-8DA378FC84F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7EB3-B970-4D06-B709-AB5319BF6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C402-F1D9-41EE-A570-F42868E63B4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71DE-6792-42F7-944E-ACF4FB5C8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8957-D1ED-48F2-A411-B804D7B1E3F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700D-7FD9-43C1-AD91-7715A7C40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A675-03B6-4C87-9E90-D1F33B0B22B2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48E-D507-4F6F-8882-5413271D4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551A-AD92-4094-9ECB-80A6BBA8F63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8BF9-EDF5-457E-9EF6-FBE8B4EB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CA3A-56BA-4199-A8D6-15FED2E04B9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8E38-CABD-4B00-9920-3AF180785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3F6E-C361-471C-BF68-770D83695F5A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DE21-8F53-4F3E-9C01-1395E03A0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AC69-1EE2-44C2-B3A9-80A9E154BAEB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06FD-64C6-4D9D-9B9E-6F6960BD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AA76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C0651-C9E5-4EE2-A578-274E54A0BB3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CC6AD-3B35-4D17-AB4B-564E9FD4B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785813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u="sng" smtClean="0">
                <a:solidFill>
                  <a:schemeClr val="tx2"/>
                </a:solidFill>
                <a:latin typeface="Bookman Old Style" pitchFamily="18" charset="0"/>
              </a:rPr>
              <a:t>Формування адаптацій на клітинному та молекулярному рівнях. Стратегії адаптацій організмів.</a:t>
            </a:r>
          </a:p>
        </p:txBody>
      </p:sp>
      <p:pic>
        <p:nvPicPr>
          <p:cNvPr id="13315" name="Рисунок 4" descr="im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643188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140325" y="1484313"/>
            <a:ext cx="3824288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Має найбільш тривалий характер формування  пристосувань до змін середовища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Потребує зміни багатьох поколінь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Адаптивні зміни пов’язані зі змінами генетичної інформації ( мутації різного рівня складності)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0723" name="AutoShape 2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4" name="AutoShape 4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5" name="Picture 2" descr="ÐÐ°ÑÑÐ¸Ð½ÐºÐ¸ Ð¿Ð¾ Ð·Ð°Ð¿ÑÐ¾ÑÑ ÑÑÐ»Ð¾Ð³ÐµÐ½ÐµÑÐ¸ÑÐ½Ð¸Ð¹ ÑÑÐ´ ÐºÐ¾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30163"/>
            <a:ext cx="4792662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одзаголовок 3"/>
          <p:cNvSpPr txBox="1">
            <a:spLocks/>
          </p:cNvSpPr>
          <p:nvPr/>
        </p:nvSpPr>
        <p:spPr bwMode="auto">
          <a:xfrm>
            <a:off x="1871663" y="617538"/>
            <a:ext cx="9072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Стратегія еволюційних адаптацій</a:t>
            </a:r>
          </a:p>
        </p:txBody>
      </p:sp>
      <p:sp>
        <p:nvSpPr>
          <p:cNvPr id="30727" name="Подзаголовок 3"/>
          <p:cNvSpPr txBox="1">
            <a:spLocks/>
          </p:cNvSpPr>
          <p:nvPr/>
        </p:nvSpPr>
        <p:spPr bwMode="auto">
          <a:xfrm>
            <a:off x="3671888" y="160338"/>
            <a:ext cx="547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1хлорофи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611313"/>
            <a:ext cx="46418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одзаголовок 3"/>
          <p:cNvSpPr txBox="1">
            <a:spLocks/>
          </p:cNvSpPr>
          <p:nvPr/>
        </p:nvSpPr>
        <p:spPr bwMode="auto">
          <a:xfrm>
            <a:off x="827088" y="560388"/>
            <a:ext cx="7777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Стратегія еволюційних адаптацій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460375" y="965200"/>
            <a:ext cx="7991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C00000"/>
                </a:solidFill>
                <a:latin typeface="Calibri" pitchFamily="34" charset="0"/>
              </a:rPr>
              <a:t>Формування декількох форм хлорофилу, які розрізняються спектром поглинання світлових хвиль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73" name="AutoShape 2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AutoShape 4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75" name="Picture 6" descr="ÐÐ°ÑÑÐ¸Ð½ÐºÐ¸ Ð¿Ð¾ Ð·Ð°Ð¿ÑÐ¾ÑÑ Ð²Ð¸Ð´Ñ ÑÐ»Ð¾ÑÐ¾ÑÐ¸Ð»Ð»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11313"/>
            <a:ext cx="41211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971550" y="4371975"/>
            <a:ext cx="2447925" cy="1044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0066"/>
                </a:solidFill>
                <a:latin typeface="Comic Sans MS" pitchFamily="66" charset="0"/>
              </a:rPr>
              <a:t>Присутній у всіх рослин-  </a:t>
            </a:r>
            <a:r>
              <a:rPr lang="ru-RU" altLang="ru-RU" sz="2000" b="1">
                <a:solidFill>
                  <a:srgbClr val="00602B"/>
                </a:solidFill>
                <a:latin typeface="Comic Sans MS" pitchFamily="66" charset="0"/>
              </a:rPr>
              <a:t>хлорофіл а</a:t>
            </a:r>
            <a:endParaRPr lang="ru-RU" altLang="ru-RU" sz="2000" b="1" i="1">
              <a:solidFill>
                <a:srgbClr val="00602B"/>
              </a:solidFill>
              <a:latin typeface="Comic Sans MS" pitchFamily="66" charset="0"/>
            </a:endParaRP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3760788" y="4076700"/>
            <a:ext cx="5292725" cy="2574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Додатковий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вищих рослин і зелених водоростей - </a:t>
            </a:r>
            <a:r>
              <a:rPr lang="ru-RU" altLang="ru-RU" sz="1600" b="1">
                <a:latin typeface="Comic Sans MS" pitchFamily="66" charset="0"/>
              </a:rPr>
              <a:t>хлорофіл </a:t>
            </a:r>
            <a:r>
              <a:rPr lang="ru-RU" altLang="ru-RU" sz="1600" b="1" i="1">
                <a:latin typeface="Comic Sans MS" pitchFamily="66" charset="0"/>
              </a:rPr>
              <a:t>b</a:t>
            </a:r>
            <a:r>
              <a:rPr lang="ru-RU" altLang="ru-RU" sz="1600" b="1">
                <a:solidFill>
                  <a:srgbClr val="92D050"/>
                </a:solidFill>
                <a:latin typeface="Comic Sans MS" pitchFamily="66" charset="0"/>
              </a:rPr>
              <a:t>, 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бурих і діатомових водоростей – </a:t>
            </a:r>
            <a:r>
              <a:rPr lang="ru-RU" altLang="ru-RU" sz="1600" b="1">
                <a:latin typeface="Comic Sans MS" pitchFamily="66" charset="0"/>
              </a:rPr>
              <a:t>хлорофіл </a:t>
            </a:r>
            <a:r>
              <a:rPr lang="ru-RU" altLang="ru-RU" sz="1600" b="1" i="1">
                <a:latin typeface="Comic Sans MS" pitchFamily="66" charset="0"/>
              </a:rPr>
              <a:t>с</a:t>
            </a: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,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червоних водоростей – </a:t>
            </a:r>
            <a:r>
              <a:rPr lang="ru-RU" altLang="ru-RU" sz="1600" b="1">
                <a:solidFill>
                  <a:srgbClr val="C00000"/>
                </a:solidFill>
                <a:latin typeface="Comic Sans MS" pitchFamily="66" charset="0"/>
              </a:rPr>
              <a:t>хлорофіл </a:t>
            </a:r>
            <a:r>
              <a:rPr lang="ru-RU" altLang="ru-RU" sz="1600" b="1" i="1">
                <a:solidFill>
                  <a:srgbClr val="C00000"/>
                </a:solidFill>
                <a:latin typeface="Comic Sans MS" pitchFamily="66" charset="0"/>
              </a:rPr>
              <a:t>d</a:t>
            </a: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фототрофних бактерій  - аналог хлорофила – </a:t>
            </a:r>
            <a:r>
              <a:rPr lang="ru-RU" altLang="ru-RU" sz="1600" b="1">
                <a:solidFill>
                  <a:schemeClr val="tx2"/>
                </a:solidFill>
                <a:latin typeface="Comic Sans MS" pitchFamily="66" charset="0"/>
              </a:rPr>
              <a:t>бактеріохлорофіл </a:t>
            </a:r>
          </a:p>
        </p:txBody>
      </p:sp>
      <p:sp>
        <p:nvSpPr>
          <p:cNvPr id="32778" name="Подзаголовок 3"/>
          <p:cNvSpPr txBox="1">
            <a:spLocks/>
          </p:cNvSpPr>
          <p:nvPr/>
        </p:nvSpPr>
        <p:spPr bwMode="auto">
          <a:xfrm>
            <a:off x="3671888" y="160338"/>
            <a:ext cx="547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одзаголовок 3"/>
          <p:cNvSpPr txBox="1">
            <a:spLocks/>
          </p:cNvSpPr>
          <p:nvPr/>
        </p:nvSpPr>
        <p:spPr bwMode="auto">
          <a:xfrm>
            <a:off x="971550" y="620713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2. Стратегія акліматизації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4819" name="Подзаголовок 3"/>
          <p:cNvSpPr txBox="1">
            <a:spLocks/>
          </p:cNvSpPr>
          <p:nvPr/>
        </p:nvSpPr>
        <p:spPr bwMode="auto">
          <a:xfrm>
            <a:off x="3203575" y="112713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  <p:pic>
        <p:nvPicPr>
          <p:cNvPr id="34820" name="Picture 2" descr="ÐÐ°ÑÑÐ¸Ð½ÐºÐ¸ Ð¿Ð¾ Ð·Ð°Ð¿ÑÐ¾ÑÑ Ð¼Ð¾Ð´Ð¸ÑÐ¸ÐºÐ°ÑÐ¸Ð¾Ð½Ð½Ð°Ñ Ð¸Ð·Ð¼ÐµÐ½ÑÐ¸Ð²Ð¾ÑÑÑ ÑÐ¾ÑÐ½Ñ"/>
          <p:cNvPicPr>
            <a:picLocks noChangeAspect="1" noChangeArrowheads="1"/>
          </p:cNvPicPr>
          <p:nvPr/>
        </p:nvPicPr>
        <p:blipFill>
          <a:blip r:embed="rId3"/>
          <a:srcRect t="7683" r="34065" b="38724"/>
          <a:stretch>
            <a:fillRect/>
          </a:stretch>
        </p:blipFill>
        <p:spPr bwMode="auto">
          <a:xfrm>
            <a:off x="101600" y="1277938"/>
            <a:ext cx="5064125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5140325" y="1163638"/>
            <a:ext cx="38242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Здійснюється протягом всього життя організму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Створюється на базі геному 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Зміни мають неспадковий характер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34822" name="Picture 4" descr="ÐÐ°ÑÑÐ¸Ð½ÐºÐ¸ Ð¿Ð¾ Ð·Ð°Ð¿ÑÐ¾ÑÑ ÑÐ¾ÑÐ¾ÑÑÐ¾Ð¿Ð¸Ð·Ð¼"/>
          <p:cNvPicPr>
            <a:picLocks noChangeAspect="1" noChangeArrowheads="1"/>
          </p:cNvPicPr>
          <p:nvPr/>
        </p:nvPicPr>
        <p:blipFill>
          <a:blip r:embed="rId4"/>
          <a:srcRect l="6538" t="8968" b="14708"/>
          <a:stretch>
            <a:fillRect/>
          </a:stretch>
        </p:blipFill>
        <p:spPr bwMode="auto">
          <a:xfrm>
            <a:off x="2624138" y="4371975"/>
            <a:ext cx="36242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3"/>
          <p:cNvSpPr txBox="1">
            <a:spLocks noChangeArrowheads="1"/>
          </p:cNvSpPr>
          <p:nvPr/>
        </p:nvSpPr>
        <p:spPr bwMode="auto">
          <a:xfrm>
            <a:off x="6248400" y="629443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Фототроп</a:t>
            </a:r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і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дзаголовок 3"/>
          <p:cNvSpPr txBox="1">
            <a:spLocks/>
          </p:cNvSpPr>
          <p:nvPr/>
        </p:nvSpPr>
        <p:spPr bwMode="auto">
          <a:xfrm>
            <a:off x="280988" y="423863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3. Стратегія негайної адаптації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271463" y="3390900"/>
            <a:ext cx="444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Зростання кількості еритроцитів у горах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183063" y="950913"/>
            <a:ext cx="47513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Здійснюється миттєво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Створюється завдяки змінам активності ферментів</a:t>
            </a:r>
          </a:p>
        </p:txBody>
      </p:sp>
      <p:sp>
        <p:nvSpPr>
          <p:cNvPr id="38917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  <p:pic>
        <p:nvPicPr>
          <p:cNvPr id="38918" name="Picture 10" descr="ÐÐ°ÑÑÐ¸Ð½ÐºÐ¸ Ð¿Ð¾ Ð·Ð°Ð¿ÑÐ¾ÑÑ ÑÐ¾ÑÐ¾Ð½Ð°ÑÑÑ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3860800"/>
            <a:ext cx="2627312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5013325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2555875"/>
            <a:ext cx="27225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613" y="3860800"/>
            <a:ext cx="2381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8" y="1016000"/>
            <a:ext cx="35718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8" descr="ÐÐ°ÑÑÐ¸Ð½ÐºÐ¸ Ð¿Ð¾ Ð·Ð°Ð¿ÑÐ¾ÑÑ ÑÑÐ¸ÑÑÐ¾ÑÐ¸ÑÐ¸"/>
          <p:cNvPicPr>
            <a:picLocks noChangeAspect="1" noChangeArrowheads="1"/>
          </p:cNvPicPr>
          <p:nvPr/>
        </p:nvPicPr>
        <p:blipFill>
          <a:blip r:embed="rId7"/>
          <a:srcRect t="34737" r="54874" b="14439"/>
          <a:stretch>
            <a:fillRect/>
          </a:stretch>
        </p:blipFill>
        <p:spPr bwMode="auto">
          <a:xfrm>
            <a:off x="2779713" y="950913"/>
            <a:ext cx="10731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5"/>
          <p:cNvSpPr txBox="1">
            <a:spLocks noChangeArrowheads="1"/>
          </p:cNvSpPr>
          <p:nvPr/>
        </p:nvSpPr>
        <p:spPr bwMode="auto">
          <a:xfrm>
            <a:off x="1654175" y="6045200"/>
            <a:ext cx="245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Таксис  найпростіших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8925" name="TextBox 16"/>
          <p:cNvSpPr txBox="1">
            <a:spLocks noChangeArrowheads="1"/>
          </p:cNvSpPr>
          <p:nvPr/>
        </p:nvSpPr>
        <p:spPr bwMode="auto">
          <a:xfrm>
            <a:off x="4356100" y="4562475"/>
            <a:ext cx="245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Настії рослин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639888"/>
            <a:ext cx="47164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3"/>
          <p:cNvSpPr txBox="1">
            <a:spLocks/>
          </p:cNvSpPr>
          <p:nvPr/>
        </p:nvSpPr>
        <p:spPr>
          <a:xfrm>
            <a:off x="323850" y="54133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4. Стратегія резистентності </a:t>
            </a:r>
            <a:r>
              <a:rPr lang="uk-UA" sz="2800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(активний шлях)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409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325" y="2425700"/>
            <a:ext cx="438626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577850" y="1065213"/>
            <a:ext cx="8061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400" b="1">
                <a:solidFill>
                  <a:srgbClr val="C00000"/>
                </a:solidFill>
                <a:latin typeface="Georgia" pitchFamily="18" charset="0"/>
              </a:rPr>
              <a:t>Температурні адаптації гомойтермних тварин</a:t>
            </a:r>
          </a:p>
        </p:txBody>
      </p:sp>
      <p:pic>
        <p:nvPicPr>
          <p:cNvPr id="40967" name="Picture 4" descr="ÐÐ°ÑÑÐ¸Ð½ÐºÐ¸ Ð¿Ð¾ Ð·Ð°Ð¿ÑÐ¾ÑÑ Ð¿ÑÑ'Ñ Ñ Ð²Ð¾Ð»Ð¾ÑÑÑ Ð¿ÑÐ°ÑÑÐ² Ñ ÑÑÐ°Ð²ÑÑÐ²"/>
          <p:cNvPicPr>
            <a:picLocks noChangeAspect="1" noChangeArrowheads="1"/>
          </p:cNvPicPr>
          <p:nvPr/>
        </p:nvPicPr>
        <p:blipFill>
          <a:blip r:embed="rId4"/>
          <a:srcRect l="11703" r="9708" b="8891"/>
          <a:stretch>
            <a:fillRect/>
          </a:stretch>
        </p:blipFill>
        <p:spPr bwMode="auto">
          <a:xfrm>
            <a:off x="3071813" y="5789613"/>
            <a:ext cx="33766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ÐÐ°ÑÑÐ¸Ð½ÐºÐ¸ Ð¿Ð¾ Ð·Ð°Ð¿ÑÐ¾ÑÑ Ð»ÐµÐ³ÐµÐ½Ñ Ð¿ÑÐ°ÑÑÐ² Ñ ÑÑÐ°Ð²ÑÑÐ²"/>
          <p:cNvPicPr>
            <a:picLocks noChangeAspect="1" noChangeArrowheads="1"/>
          </p:cNvPicPr>
          <p:nvPr/>
        </p:nvPicPr>
        <p:blipFill>
          <a:blip r:embed="rId5"/>
          <a:srcRect l="43571" r="2524"/>
          <a:stretch>
            <a:fillRect/>
          </a:stretch>
        </p:blipFill>
        <p:spPr bwMode="auto">
          <a:xfrm>
            <a:off x="3492500" y="1795463"/>
            <a:ext cx="20732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ÐÐ°ÑÑÐ¸Ð½ÐºÐ¸ Ð¿Ð¾ Ð·Ð°Ð¿ÑÐ¾ÑÑ Ð±ÑÐ´Ð¾Ð²Ð° ÑÐµÑÑÑ Ð¿ÑÐ°ÑÑÐ² Ñ ÑÑÐ°Ð²ÑÑÐ²"/>
          <p:cNvPicPr>
            <a:picLocks noChangeAspect="1" noChangeArrowheads="1"/>
          </p:cNvPicPr>
          <p:nvPr/>
        </p:nvPicPr>
        <p:blipFill>
          <a:blip r:embed="rId6"/>
          <a:srcRect t="24403" r="67955" b="7545"/>
          <a:stretch>
            <a:fillRect/>
          </a:stretch>
        </p:blipFill>
        <p:spPr bwMode="auto">
          <a:xfrm>
            <a:off x="3816350" y="3868738"/>
            <a:ext cx="1584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58656"/>
          <a:stretch>
            <a:fillRect/>
          </a:stretch>
        </p:blipFill>
        <p:spPr bwMode="auto">
          <a:xfrm>
            <a:off x="1897063" y="4838700"/>
            <a:ext cx="54213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ÐÐ°ÑÑÐ¸Ð½ÐºÐ¸ Ð¿Ð¾ Ð·Ð°Ð¿ÑÐ¾ÑÑ Ð°Ð½Ð°Ð±Ð¸Ð¾Ð· Ð¶Ð¸Ð²Ð¾ÑÐ½ÑÑ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1700213"/>
            <a:ext cx="593566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338" y="2420938"/>
            <a:ext cx="27479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23850" y="54133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5. Стратегія толерантності </a:t>
            </a:r>
            <a:r>
              <a:rPr lang="uk-UA" sz="2800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(пасивний шлях)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0738" y="6140450"/>
            <a:ext cx="2159000" cy="35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6" name="Прямоугольник 8"/>
          <p:cNvSpPr>
            <a:spLocks noChangeArrowheads="1"/>
          </p:cNvSpPr>
          <p:nvPr/>
        </p:nvSpPr>
        <p:spPr bwMode="auto">
          <a:xfrm>
            <a:off x="2182813" y="1001713"/>
            <a:ext cx="541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C00000"/>
                </a:solidFill>
                <a:latin typeface="Calibri" pitchFamily="34" charset="0"/>
              </a:rPr>
              <a:t>Сплячка  в період нестачі їжі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20825"/>
            <a:ext cx="7620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8" y="4800600"/>
            <a:ext cx="2806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Users\user\Downloads\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965200"/>
            <a:ext cx="32099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23850" y="54133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5. Стратегія толерантності </a:t>
            </a:r>
            <a:r>
              <a:rPr lang="uk-UA" sz="2800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(пасивний шлях)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5063" name="Прямоугольник 6"/>
          <p:cNvSpPr>
            <a:spLocks noChangeArrowheads="1"/>
          </p:cNvSpPr>
          <p:nvPr/>
        </p:nvSpPr>
        <p:spPr bwMode="auto">
          <a:xfrm>
            <a:off x="3551238" y="965200"/>
            <a:ext cx="3181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alibri" pitchFamily="34" charset="0"/>
              </a:rPr>
              <a:t>Листопад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23850" y="555625"/>
            <a:ext cx="85693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6. Стратегія уникнення несприятливих умов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7108" name="Прямоугольник 1"/>
          <p:cNvSpPr>
            <a:spLocks noChangeArrowheads="1"/>
          </p:cNvSpPr>
          <p:nvPr/>
        </p:nvSpPr>
        <p:spPr bwMode="auto">
          <a:xfrm>
            <a:off x="163513" y="1525588"/>
            <a:ext cx="38322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Ефемери</a:t>
            </a:r>
            <a:r>
              <a:rPr lang="ru-RU" sz="2400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</a:rPr>
              <a:t>—трав'янисті однорічні рослини степу і пустелі, що  завершують повний цикл розвитку за дуже короткий вологий період року ( 2-10 тижнів), а потім цілком відмирають.</a:t>
            </a:r>
          </a:p>
        </p:txBody>
      </p:sp>
      <p:pic>
        <p:nvPicPr>
          <p:cNvPr id="47109" name="Picture 2" descr="ÐÐ°ÑÑÐ¸Ð½ÐºÐ¸ Ð¿Ð¾ Ð·Ð°Ð¿ÑÐ¾ÑÑ Ð±ÑÑÐ°ÑÐ¾Ðº Ð¿ÑÑÑÑÐ½Ð½Ñ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6788"/>
            <a:ext cx="3494087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8"/>
          <p:cNvSpPr txBox="1">
            <a:spLocks noChangeArrowheads="1"/>
          </p:cNvSpPr>
          <p:nvPr/>
        </p:nvSpPr>
        <p:spPr bwMode="auto">
          <a:xfrm>
            <a:off x="817563" y="5795963"/>
            <a:ext cx="2525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Бурачок пустельний</a:t>
            </a:r>
          </a:p>
        </p:txBody>
      </p:sp>
      <p:pic>
        <p:nvPicPr>
          <p:cNvPr id="47111" name="Picture 6" descr="ÐÐ°ÑÑÐ¸Ð½ÐºÐ¸ Ð¿Ð¾ Ð·Ð°Ð¿ÑÐ¾ÑÑ Ð¶ÑÑÐ°Ð²Ð»Ð¸Ð½Ð¸Ð¹ ÐºÐ»Ð¸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1013" y="2046288"/>
            <a:ext cx="424021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4" descr="ÐÐ°ÑÑÐ¸Ð½ÐºÐ¸ Ð¿Ð¾ Ð·Ð°Ð¿ÑÐ¾ÑÑ ÑÐµÐ·Ð¾Ð½Ð½Ñ Ð¼Ð¸Ð³ÑÐ°ÑÑÑ Ð¿ÑÐ°ÑÑÐ²"/>
          <p:cNvPicPr>
            <a:picLocks noChangeAspect="1" noChangeArrowheads="1"/>
          </p:cNvPicPr>
          <p:nvPr/>
        </p:nvPicPr>
        <p:blipFill>
          <a:blip r:embed="rId4"/>
          <a:srcRect l="14584" b="6171"/>
          <a:stretch>
            <a:fillRect/>
          </a:stretch>
        </p:blipFill>
        <p:spPr bwMode="auto">
          <a:xfrm>
            <a:off x="5788025" y="4306888"/>
            <a:ext cx="3127375" cy="22494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7113" name="Прямоугольник 11"/>
          <p:cNvSpPr>
            <a:spLocks noChangeArrowheads="1"/>
          </p:cNvSpPr>
          <p:nvPr/>
        </p:nvSpPr>
        <p:spPr bwMode="auto">
          <a:xfrm>
            <a:off x="4291013" y="1489075"/>
            <a:ext cx="388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alibri" pitchFamily="34" charset="0"/>
              </a:rPr>
              <a:t>Сезонні міграції птахів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" descr="ÐÐ°ÑÑÐ¸Ð½ÐºÐ¸ Ð¿Ð¾ Ð·Ð°Ð¿ÑÐ¾ÑÑ ÑÐ¾Ð¼Ð°ÑÐºÐ° Ð°Ð¿ÑÐµÑÐ½Ð°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5614">
            <a:off x="2957513" y="3498850"/>
            <a:ext cx="29591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391025" y="1192213"/>
            <a:ext cx="4752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Невеликі розміри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Невисока тривалість життя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Короткі життєві цикли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Висока народжуваність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Переживання несприятливих умов у стані спокою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9156" name="Подзаголовок 3"/>
          <p:cNvSpPr txBox="1">
            <a:spLocks/>
          </p:cNvSpPr>
          <p:nvPr/>
        </p:nvSpPr>
        <p:spPr bwMode="auto">
          <a:xfrm>
            <a:off x="2932113" y="536575"/>
            <a:ext cx="668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7. </a:t>
            </a:r>
            <a:r>
              <a:rPr lang="en-US" sz="2800" b="1">
                <a:solidFill>
                  <a:srgbClr val="002060"/>
                </a:solidFill>
                <a:latin typeface="Georgia" pitchFamily="18" charset="0"/>
              </a:rPr>
              <a:t>R</a:t>
            </a: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- стратеги (Рудерали)</a:t>
            </a:r>
            <a:endParaRPr lang="ru-RU" sz="2800" b="1" i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9157" name="AutoShape 12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58" name="AutoShape 14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159" name="Picture 16" descr="ÐÐ°ÑÑÐ¸Ð½ÐºÐ¸ Ð¿Ð¾ Ð·Ð°Ð¿ÑÐ¾ÑÑ Ð¿Ð°ÑÑÑÑÑÑ ÑÑÐ¼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313" y="3619500"/>
            <a:ext cx="2692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4"/>
          <a:srcRect l="6209" t="10242" r="2522" b="60529"/>
          <a:stretch>
            <a:fillRect/>
          </a:stretch>
        </p:blipFill>
        <p:spPr bwMode="auto">
          <a:xfrm>
            <a:off x="155575" y="5722938"/>
            <a:ext cx="89884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70075"/>
            <a:ext cx="26622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70909">
            <a:off x="1017588" y="438150"/>
            <a:ext cx="2673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Подзаголовок 3"/>
          <p:cNvSpPr txBox="1">
            <a:spLocks/>
          </p:cNvSpPr>
          <p:nvPr/>
        </p:nvSpPr>
        <p:spPr bwMode="auto">
          <a:xfrm>
            <a:off x="2555875" y="104775"/>
            <a:ext cx="658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ресурсами, необхідними для розмноження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2238" y="5722938"/>
            <a:ext cx="2414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460375" y="428625"/>
            <a:ext cx="252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Комахи</a:t>
            </a:r>
          </a:p>
        </p:txBody>
      </p:sp>
      <p:sp>
        <p:nvSpPr>
          <p:cNvPr id="49166" name="TextBox 16"/>
          <p:cNvSpPr txBox="1">
            <a:spLocks noChangeArrowheads="1"/>
          </p:cNvSpPr>
          <p:nvPr/>
        </p:nvSpPr>
        <p:spPr bwMode="auto">
          <a:xfrm>
            <a:off x="2514600" y="2897188"/>
            <a:ext cx="252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Гризуни</a:t>
            </a:r>
          </a:p>
        </p:txBody>
      </p:sp>
      <p:sp>
        <p:nvSpPr>
          <p:cNvPr id="49167" name="TextBox 17"/>
          <p:cNvSpPr txBox="1">
            <a:spLocks noChangeArrowheads="1"/>
          </p:cNvSpPr>
          <p:nvPr/>
        </p:nvSpPr>
        <p:spPr bwMode="auto">
          <a:xfrm>
            <a:off x="2898775" y="5487988"/>
            <a:ext cx="252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Однорічні рослини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4152900" y="1076325"/>
            <a:ext cx="4992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Великі розміри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Висока тривалість життя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Низька смертність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Невелика народжуваність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Розвинена турбота про потомство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Підвищена захищеність від хижаків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Здатність до конкурентних взаємовідносин</a:t>
            </a:r>
          </a:p>
          <a:p>
            <a:pPr marL="285750" indent="-285750"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51203" name="Подзаголовок 3"/>
          <p:cNvSpPr txBox="1">
            <a:spLocks/>
          </p:cNvSpPr>
          <p:nvPr/>
        </p:nvSpPr>
        <p:spPr bwMode="auto">
          <a:xfrm>
            <a:off x="2932113" y="536575"/>
            <a:ext cx="668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7. К- стратеги (Конкуренти)</a:t>
            </a:r>
            <a:endParaRPr lang="ru-RU" sz="2800" b="1" i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1204" name="AutoShape 12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AutoShape 14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6" name="Подзаголовок 3"/>
          <p:cNvSpPr txBox="1">
            <a:spLocks/>
          </p:cNvSpPr>
          <p:nvPr/>
        </p:nvSpPr>
        <p:spPr bwMode="auto">
          <a:xfrm>
            <a:off x="2555875" y="104775"/>
            <a:ext cx="658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ресурсами, необхідними для розмноження</a:t>
            </a:r>
          </a:p>
        </p:txBody>
      </p:sp>
      <p:pic>
        <p:nvPicPr>
          <p:cNvPr id="51207" name="Picture 4" descr="ÐÐ°ÑÑÐ¸Ð½ÐºÐ¸ Ð¿Ð¾ Ð·Ð°Ð¿ÑÐ¾ÑÑ ÑÑÑÐ±Ð¾ÑÐ° Ð¿ÑÐ¾ Ð¿Ð¾ÑÐ¾Ð¼ÑÑÐ²Ð¾ Ñ ÑÑÐ°Ð²Ñ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1851">
            <a:off x="5762625" y="4359275"/>
            <a:ext cx="30035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6" descr="ÐÐ°ÑÑÐ¸Ð½ÐºÐ¸ Ð¿Ð¾ Ð·Ð°Ð¿ÑÐ¾ÑÑ ÑÐ±Ð»Ð¾Ð½Ñ Ð´ÐµÑÐµÐ²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3635375"/>
            <a:ext cx="43418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98707">
            <a:off x="474663" y="1162050"/>
            <a:ext cx="33051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Box 16"/>
          <p:cNvSpPr txBox="1">
            <a:spLocks noChangeArrowheads="1"/>
          </p:cNvSpPr>
          <p:nvPr/>
        </p:nvSpPr>
        <p:spPr bwMode="auto">
          <a:xfrm>
            <a:off x="600075" y="892175"/>
            <a:ext cx="252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Лелека білий</a:t>
            </a:r>
          </a:p>
        </p:txBody>
      </p:sp>
      <p:sp>
        <p:nvSpPr>
          <p:cNvPr id="51211" name="TextBox 17"/>
          <p:cNvSpPr txBox="1">
            <a:spLocks noChangeArrowheads="1"/>
          </p:cNvSpPr>
          <p:nvPr/>
        </p:nvSpPr>
        <p:spPr bwMode="auto">
          <a:xfrm>
            <a:off x="3125788" y="3159125"/>
            <a:ext cx="252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Яблуня</a:t>
            </a:r>
          </a:p>
        </p:txBody>
      </p:sp>
      <p:sp>
        <p:nvSpPr>
          <p:cNvPr id="51212" name="TextBox 18"/>
          <p:cNvSpPr txBox="1">
            <a:spLocks noChangeArrowheads="1"/>
          </p:cNvSpPr>
          <p:nvPr/>
        </p:nvSpPr>
        <p:spPr bwMode="auto">
          <a:xfrm>
            <a:off x="7740650" y="6430963"/>
            <a:ext cx="252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Лев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/>
                </a:solidFill>
                <a:latin typeface="Bookman Old Style" pitchFamily="18" charset="0"/>
              </a:rPr>
              <a:t>Як же виникають адаптації?!</a:t>
            </a:r>
            <a:endParaRPr lang="ru-RU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latin typeface="Bookman Old Style" pitchFamily="18" charset="0"/>
              </a:rPr>
              <a:t>На молекулярному рівні організації життя</a:t>
            </a:r>
          </a:p>
          <a:p>
            <a:endParaRPr lang="uk-UA" smtClean="0"/>
          </a:p>
          <a:p>
            <a:endParaRPr lang="uk-UA" smtClean="0"/>
          </a:p>
          <a:p>
            <a:r>
              <a:rPr lang="uk-UA" smtClean="0"/>
              <a:t>  </a:t>
            </a:r>
            <a:r>
              <a:rPr lang="uk-UA" smtClean="0">
                <a:latin typeface="Bookman Old Style" pitchFamily="18" charset="0"/>
              </a:rPr>
              <a:t>На клітинному рівні організації  життя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6387" name="Рисунок 3" descr="image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643438"/>
            <a:ext cx="4260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1_8y6BZpv7ROZHFFFMvEuuEg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43125"/>
            <a:ext cx="30368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smtClean="0">
                <a:solidFill>
                  <a:schemeClr val="tx2"/>
                </a:solidFill>
                <a:latin typeface="Bookman Old Style" pitchFamily="18" charset="0"/>
              </a:rPr>
              <a:t>Домашнє завдання</a:t>
            </a:r>
            <a:endParaRPr lang="ru-RU" sz="400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smtClean="0">
                <a:latin typeface="Bookman Old Style" pitchFamily="18" charset="0"/>
              </a:rPr>
              <a:t>Скласти конспект.</a:t>
            </a:r>
          </a:p>
          <a:p>
            <a:r>
              <a:rPr lang="uk-UA" sz="3600" smtClean="0">
                <a:latin typeface="Bookman Old Style" pitchFamily="18" charset="0"/>
              </a:rPr>
              <a:t>Заповніть таблицю.</a:t>
            </a:r>
          </a:p>
          <a:p>
            <a:r>
              <a:rPr lang="uk-UA" sz="3600" smtClean="0">
                <a:latin typeface="Bookman Old Style" pitchFamily="18" charset="0"/>
              </a:rPr>
              <a:t>Дайте відповідь на запитання (письмово):</a:t>
            </a:r>
          </a:p>
          <a:p>
            <a:pPr>
              <a:buFont typeface="Arial" charset="0"/>
              <a:buNone/>
            </a:pPr>
            <a:r>
              <a:rPr lang="uk-UA" sz="3600" smtClean="0">
                <a:latin typeface="Bookman Old Style" pitchFamily="18" charset="0"/>
              </a:rPr>
              <a:t>1. Оцініть значення знань про адаптації для практичної діяльності людини.</a:t>
            </a:r>
          </a:p>
          <a:p>
            <a:pPr>
              <a:buFont typeface="Arial" charset="0"/>
              <a:buNone/>
            </a:pPr>
            <a:endParaRPr lang="ru-RU" sz="3600" smtClean="0">
              <a:latin typeface="Bookman Old Style" pitchFamily="18" charset="0"/>
            </a:endParaRPr>
          </a:p>
          <a:p>
            <a:endParaRPr lang="ru-RU" sz="4400" smtClean="0">
              <a:latin typeface="Bookman Old Style" pitchFamily="18" charset="0"/>
            </a:endParaRPr>
          </a:p>
          <a:p>
            <a:pPr>
              <a:buFont typeface="Arial" charset="0"/>
              <a:buNone/>
            </a:pPr>
            <a:r>
              <a:rPr lang="uk-UA" sz="4400" smtClean="0">
                <a:latin typeface="Bookman Old Style" pitchFamily="18" charset="0"/>
              </a:rPr>
              <a:t> </a:t>
            </a:r>
            <a:endParaRPr lang="ru-RU" sz="4400" smtClean="0">
              <a:latin typeface="Bookman Old Style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6737" cy="989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/>
                </a:solidFill>
                <a:latin typeface="Bookman Old Style" pitchFamily="18" charset="0"/>
              </a:rPr>
              <a:t>Які є стратегії формування </a:t>
            </a:r>
            <a:r>
              <a:rPr lang="uk-UA" b="1" i="1" dirty="0" err="1" smtClean="0">
                <a:solidFill>
                  <a:schemeClr val="accent2"/>
                </a:solidFill>
                <a:latin typeface="Bookman Old Style" pitchFamily="18" charset="0"/>
              </a:rPr>
              <a:t>адаптацій</a:t>
            </a:r>
            <a:r>
              <a:rPr lang="uk-UA" b="1" i="1" dirty="0" smtClean="0">
                <a:solidFill>
                  <a:schemeClr val="accent2"/>
                </a:solidFill>
                <a:latin typeface="Bookman Old Style" pitchFamily="18" charset="0"/>
              </a:rPr>
              <a:t>?!</a:t>
            </a:r>
            <a: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72425" cy="275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113"/>
                <a:gridCol w="1993113"/>
                <a:gridCol w="1993113"/>
                <a:gridCol w="1993113"/>
              </a:tblGrid>
              <a:tr h="137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dirty="0">
                          <a:solidFill>
                            <a:srgbClr val="292B2C"/>
                          </a:solidFill>
                          <a:latin typeface="Bookman Old Style" pitchFamily="18" charset="0"/>
                          <a:ea typeface="PMingLiU-ExtB" pitchFamily="18" charset="-120"/>
                          <a:cs typeface="Times New Roman"/>
                        </a:rPr>
                        <a:t>Назва стратегії</a:t>
                      </a:r>
                      <a:endParaRPr lang="ru-RU" sz="2800" dirty="0">
                        <a:latin typeface="Bookman Old Style" pitchFamily="18" charset="0"/>
                        <a:ea typeface="PMingLiU-ExtB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rgbClr val="292B2C"/>
                          </a:solidFill>
                          <a:latin typeface="Bookman Old Style" pitchFamily="18" charset="0"/>
                          <a:ea typeface="PMingLiU-ExtB" pitchFamily="18" charset="-120"/>
                          <a:cs typeface="Times New Roman"/>
                        </a:rPr>
                        <a:t>Тривалість змін</a:t>
                      </a:r>
                      <a:endParaRPr lang="ru-RU" sz="2400" dirty="0">
                        <a:latin typeface="Bookman Old Style" pitchFamily="18" charset="0"/>
                        <a:ea typeface="PMingLiU-ExtB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rgbClr val="292B2C"/>
                          </a:solidFill>
                          <a:latin typeface="Bookman Old Style" pitchFamily="18" charset="0"/>
                          <a:ea typeface="PMingLiU-ExtB" pitchFamily="18" charset="-120"/>
                          <a:cs typeface="Times New Roman"/>
                        </a:rPr>
                        <a:t>Що змінюється</a:t>
                      </a:r>
                      <a:endParaRPr lang="ru-RU" sz="2400" dirty="0">
                        <a:latin typeface="Bookman Old Style" pitchFamily="18" charset="0"/>
                        <a:ea typeface="PMingLiU-ExtB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solidFill>
                            <a:srgbClr val="292B2C"/>
                          </a:solidFill>
                          <a:latin typeface="Bookman Old Style" pitchFamily="18" charset="0"/>
                          <a:ea typeface="PMingLiU-ExtB" pitchFamily="18" charset="-120"/>
                          <a:cs typeface="Times New Roman"/>
                        </a:rPr>
                        <a:t>Приклади</a:t>
                      </a:r>
                      <a:endParaRPr lang="ru-RU" sz="2400" dirty="0">
                        <a:latin typeface="Bookman Old Style" pitchFamily="18" charset="0"/>
                        <a:ea typeface="PMingLiU-ExtB" pitchFamily="18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8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img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accent2"/>
                </a:solidFill>
                <a:latin typeface="Bookman Old Style" pitchFamily="18" charset="0"/>
              </a:rPr>
              <a:t>Молекулярний рівень</a:t>
            </a:r>
            <a:endParaRPr lang="ru-RU" smtClean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smtClean="0">
                <a:latin typeface="Bookman Old Style" pitchFamily="18" charset="0"/>
              </a:rPr>
              <a:t>Молекулярною основою</a:t>
            </a:r>
            <a:r>
              <a:rPr lang="ru-RU" smtClean="0">
                <a:latin typeface="Bookman Old Style" pitchFamily="18" charset="0"/>
              </a:rPr>
              <a:t> усіх пристосувальних реакцій організму є будова і властивості його білків</a:t>
            </a:r>
          </a:p>
          <a:p>
            <a:endParaRPr lang="ru-RU" smtClean="0"/>
          </a:p>
        </p:txBody>
      </p:sp>
      <p:pic>
        <p:nvPicPr>
          <p:cNvPr id="17411" name="Рисунок 4" descr="img6.jpg"/>
          <p:cNvPicPr>
            <a:picLocks noChangeAspect="1"/>
          </p:cNvPicPr>
          <p:nvPr/>
        </p:nvPicPr>
        <p:blipFill>
          <a:blip r:embed="rId2"/>
          <a:srcRect t="36111" b="5556"/>
          <a:stretch>
            <a:fillRect/>
          </a:stretch>
        </p:blipFill>
        <p:spPr bwMode="auto">
          <a:xfrm>
            <a:off x="128588" y="3214688"/>
            <a:ext cx="8274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>
                <a:solidFill>
                  <a:schemeClr val="accent2"/>
                </a:solidFill>
                <a:latin typeface="Bookman Old Style" pitchFamily="18" charset="0"/>
              </a:rPr>
              <a:t>Молекулярний рівень</a:t>
            </a:r>
            <a:endParaRPr lang="ru-RU" sz="3600" smtClean="0">
              <a:latin typeface="Bookman Old Style" pitchFamily="18" charset="0"/>
            </a:endParaRPr>
          </a:p>
        </p:txBody>
      </p:sp>
      <p:pic>
        <p:nvPicPr>
          <p:cNvPr id="18434" name="Содержимое 3" descr="dn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21150" y="273050"/>
            <a:ext cx="4019550" cy="5853113"/>
          </a:xfrm>
        </p:spPr>
      </p:pic>
      <p:sp>
        <p:nvSpPr>
          <p:cNvPr id="1843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300" cy="4851400"/>
          </a:xfrm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ru-RU" sz="1500" smtClean="0">
                <a:latin typeface="Bookman Old Style" pitchFamily="18" charset="0"/>
              </a:rPr>
              <a:t>збільшення або зменшення концентрації білків унаслідок відповідних змін у їх синтезі;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1500" smtClean="0">
                <a:latin typeface="Bookman Old Style" pitchFamily="18" charset="0"/>
              </a:rPr>
              <a:t>приєднання до існуючих макромолекул різних речовин, які модифікують їх властивості і просторову організацію;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1500" smtClean="0">
                <a:latin typeface="Bookman Old Style" pitchFamily="18" charset="0"/>
              </a:rPr>
              <a:t> зміна регуляторних функцій білків на посттранскрипційному і посттрансляційному рівнях, також унаслідок нервових і гуморальних впливів;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1500" smtClean="0">
                <a:latin typeface="Bookman Old Style" pitchFamily="18" charset="0"/>
              </a:rPr>
              <a:t>зміна просторової організації біополімерів залежно від параметрів середовища;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1500" smtClean="0">
                <a:latin typeface="Bookman Old Style" pitchFamily="18" charset="0"/>
              </a:rPr>
              <a:t>синтез нового типу макромолекул унаслідок мутацій та інших змін геному</a:t>
            </a:r>
          </a:p>
          <a:p>
            <a:pPr marL="342900" indent="-34290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hello_html_m5b1ee9a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0"/>
            <a:ext cx="853916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accent2"/>
                </a:solidFill>
                <a:latin typeface="Bookman Old Style" pitchFamily="18" charset="0"/>
              </a:rPr>
              <a:t>Клітинний рівень</a:t>
            </a:r>
            <a:endParaRPr lang="ru-RU" smtClean="0"/>
          </a:p>
        </p:txBody>
      </p:sp>
      <p:sp>
        <p:nvSpPr>
          <p:cNvPr id="2048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u="sng" smtClean="0">
                <a:latin typeface="Bookman Old Style" pitchFamily="18" charset="0"/>
              </a:rPr>
              <a:t>Функціонування будь-якої клітини</a:t>
            </a:r>
            <a:r>
              <a:rPr lang="ru-RU" smtClean="0">
                <a:latin typeface="Bookman Old Style" pitchFamily="18" charset="0"/>
              </a:rPr>
              <a:t> залежить від взаємодії різних її структурних компонентів</a:t>
            </a:r>
          </a:p>
          <a:p>
            <a:endParaRPr lang="ru-RU" smtClean="0"/>
          </a:p>
        </p:txBody>
      </p:sp>
      <p:pic>
        <p:nvPicPr>
          <p:cNvPr id="20483" name="Рисунок 7" descr="image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214688"/>
            <a:ext cx="4692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5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939800"/>
          </a:xfrm>
        </p:spPr>
        <p:txBody>
          <a:bodyPr/>
          <a:lstStyle/>
          <a:p>
            <a:r>
              <a:rPr lang="uk-UA" smtClean="0">
                <a:solidFill>
                  <a:schemeClr val="accent2"/>
                </a:solidFill>
                <a:latin typeface="Bookman Old Style" pitchFamily="18" charset="0"/>
              </a:rPr>
              <a:t>Клітинний рівень</a:t>
            </a:r>
            <a:endParaRPr lang="ru-RU" smtClean="0"/>
          </a:p>
        </p:txBody>
      </p:sp>
      <p:pic>
        <p:nvPicPr>
          <p:cNvPr id="21506" name="Содержимое 7" descr="image0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112838"/>
            <a:ext cx="3714750" cy="5745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accent2"/>
                </a:solidFill>
                <a:latin typeface="Bookman Old Style" pitchFamily="18" charset="0"/>
              </a:rPr>
              <a:t>Запам’ятаємо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Bookman Old Style" pitchFamily="18" charset="0"/>
              </a:rPr>
              <a:t>   </a:t>
            </a:r>
            <a:r>
              <a:rPr lang="ru-RU" i="1" dirty="0" err="1" smtClean="0">
                <a:latin typeface="Bookman Old Style" pitchFamily="18" charset="0"/>
              </a:rPr>
              <a:t>Адаптації</a:t>
            </a:r>
            <a:r>
              <a:rPr lang="ru-RU" i="1" dirty="0" smtClean="0">
                <a:latin typeface="Bookman Old Style" pitchFamily="18" charset="0"/>
              </a:rPr>
              <a:t> на </a:t>
            </a:r>
            <a:r>
              <a:rPr lang="ru-RU" i="1" dirty="0" err="1" smtClean="0">
                <a:latin typeface="Bookman Old Style" pitchFamily="18" charset="0"/>
              </a:rPr>
              <a:t>клітинному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рівні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насамперед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пов’язані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зі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змінами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активності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процесів</a:t>
            </a:r>
            <a:r>
              <a:rPr lang="ru-RU" i="1" dirty="0" smtClean="0">
                <a:latin typeface="Bookman Old Style" pitchFamily="18" charset="0"/>
              </a:rPr>
              <a:t> пластичного та </a:t>
            </a:r>
            <a:r>
              <a:rPr lang="ru-RU" i="1" dirty="0" err="1" smtClean="0">
                <a:latin typeface="Bookman Old Style" pitchFamily="18" charset="0"/>
              </a:rPr>
              <a:t>енергетичного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обмінів</a:t>
            </a:r>
            <a:r>
              <a:rPr lang="ru-RU" i="1" dirty="0" smtClean="0">
                <a:latin typeface="Bookman Old Style" pitchFamily="18" charset="0"/>
              </a:rPr>
              <a:t>. </a:t>
            </a:r>
            <a:r>
              <a:rPr lang="ru-RU" i="1" dirty="0" err="1" smtClean="0">
                <a:latin typeface="Bookman Old Style" pitchFamily="18" charset="0"/>
              </a:rPr>
              <a:t>Оскільки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більшість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процесів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метаболізму</a:t>
            </a:r>
            <a:r>
              <a:rPr lang="ru-RU" i="1" dirty="0" smtClean="0">
                <a:latin typeface="Bookman Old Style" pitchFamily="18" charset="0"/>
              </a:rPr>
              <a:t> в </a:t>
            </a:r>
            <a:r>
              <a:rPr lang="ru-RU" i="1" dirty="0" err="1" smtClean="0">
                <a:latin typeface="Bookman Old Style" pitchFamily="18" charset="0"/>
              </a:rPr>
              <a:t>клітині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відбувається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з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витратами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енергії</a:t>
            </a:r>
            <a:r>
              <a:rPr lang="ru-RU" i="1" dirty="0" smtClean="0">
                <a:latin typeface="Bookman Old Style" pitchFamily="18" charset="0"/>
              </a:rPr>
              <a:t>, </a:t>
            </a:r>
            <a:r>
              <a:rPr lang="ru-RU" i="1" dirty="0" err="1" smtClean="0">
                <a:latin typeface="Bookman Old Style" pitchFamily="18" charset="0"/>
              </a:rPr>
              <a:t>основним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напрямом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адаптацій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є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підтримання</a:t>
            </a:r>
            <a:r>
              <a:rPr lang="ru-RU" i="1" dirty="0" smtClean="0">
                <a:latin typeface="Bookman Old Style" pitchFamily="18" charset="0"/>
              </a:rPr>
              <a:t> синтезу молекул АТФ на </a:t>
            </a:r>
            <a:r>
              <a:rPr lang="ru-RU" i="1" dirty="0" err="1" smtClean="0">
                <a:latin typeface="Bookman Old Style" pitchFamily="18" charset="0"/>
              </a:rPr>
              <a:t>рівні</a:t>
            </a:r>
            <a:r>
              <a:rPr lang="ru-RU" i="1" dirty="0" smtClean="0">
                <a:latin typeface="Bookman Old Style" pitchFamily="18" charset="0"/>
              </a:rPr>
              <a:t>, </a:t>
            </a:r>
            <a:r>
              <a:rPr lang="ru-RU" i="1" dirty="0" err="1" smtClean="0">
                <a:latin typeface="Bookman Old Style" pitchFamily="18" charset="0"/>
              </a:rPr>
              <a:t>потрібному</a:t>
            </a:r>
            <a:r>
              <a:rPr lang="ru-RU" i="1" dirty="0" smtClean="0">
                <a:latin typeface="Bookman Old Style" pitchFamily="18" charset="0"/>
              </a:rPr>
              <a:t> для </a:t>
            </a:r>
            <a:r>
              <a:rPr lang="ru-RU" i="1" dirty="0" err="1" smtClean="0">
                <a:latin typeface="Bookman Old Style" pitchFamily="18" charset="0"/>
              </a:rPr>
              <a:t>забезпечення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функціонування</a:t>
            </a:r>
            <a:r>
              <a:rPr lang="ru-RU" i="1" dirty="0" smtClean="0">
                <a:latin typeface="Bookman Old Style" pitchFamily="18" charset="0"/>
              </a:rPr>
              <a:t> як </a:t>
            </a:r>
            <a:r>
              <a:rPr lang="ru-RU" i="1" dirty="0" err="1" smtClean="0">
                <a:latin typeface="Bookman Old Style" pitchFamily="18" charset="0"/>
              </a:rPr>
              <a:t>окремих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клітин</a:t>
            </a:r>
            <a:r>
              <a:rPr lang="ru-RU" i="1" dirty="0" smtClean="0">
                <a:latin typeface="Bookman Old Style" pitchFamily="18" charset="0"/>
              </a:rPr>
              <a:t>, так </a:t>
            </a:r>
            <a:r>
              <a:rPr lang="ru-RU" i="1" dirty="0" err="1" smtClean="0">
                <a:latin typeface="Bookman Old Style" pitchFamily="18" charset="0"/>
              </a:rPr>
              <a:t>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всього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організму</a:t>
            </a:r>
            <a:r>
              <a:rPr lang="ru-RU" i="1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44500" y="2278063"/>
            <a:ext cx="4103688" cy="29003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За тривалістю формування: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Стратегія еволюційних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адаптацій</a:t>
            </a:r>
            <a:endParaRPr lang="uk-UA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Стратегія акліматизації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Стратегія негайної адаптації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468313" y="260350"/>
            <a:ext cx="82089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Стратегії адаптації організмів, </a:t>
            </a:r>
          </a:p>
          <a:p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(адаптивна стратегія) – це…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 l="6171" r="3134" b="27136"/>
          <a:stretch>
            <a:fillRect/>
          </a:stretch>
        </p:blipFill>
        <p:spPr bwMode="auto">
          <a:xfrm>
            <a:off x="428625" y="1412875"/>
            <a:ext cx="82089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613" y="1989138"/>
            <a:ext cx="66611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4711700" y="2093913"/>
            <a:ext cx="4432300" cy="32686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За </a:t>
            </a: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характером </a:t>
            </a: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формування: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4. Стратегія резистентності (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активний шлях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5. Стратегія толерантності (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пасивний шлях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6. Стратегія уникнення несприятливих умов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116013" y="5372100"/>
            <a:ext cx="8040687" cy="13493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За ресурсами, необхідними  для розмноження: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7.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Рудерали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 (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r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- стратегія)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8. Конкуренти (К – стратегія)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499</Words>
  <PresentationFormat>Экран (4:3)</PresentationFormat>
  <Paragraphs>116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Arial</vt:lpstr>
      <vt:lpstr>Bookman Old Style</vt:lpstr>
      <vt:lpstr>Georgia</vt:lpstr>
      <vt:lpstr>Comic Sans MS</vt:lpstr>
      <vt:lpstr>PMingLiU-ExtB</vt:lpstr>
      <vt:lpstr>Times New Roman</vt:lpstr>
      <vt:lpstr>Тема Office</vt:lpstr>
      <vt:lpstr>Формування адаптацій на клітинному та молекулярному рівнях. Стратегії адаптацій організмів.</vt:lpstr>
      <vt:lpstr>Як же виникають адаптації?!</vt:lpstr>
      <vt:lpstr>Молекулярний рівень</vt:lpstr>
      <vt:lpstr>Молекулярний рівень</vt:lpstr>
      <vt:lpstr>Слайд 5</vt:lpstr>
      <vt:lpstr>Клітинний рівень</vt:lpstr>
      <vt:lpstr>Клітинний рівень</vt:lpstr>
      <vt:lpstr>Запам’ятаємо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Домашнє завдання</vt:lpstr>
      <vt:lpstr>Які є стратегії формування адаптацій?!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адаптацій на клітинному та молекулярному рівнях</dc:title>
  <dc:creator>Admin</dc:creator>
  <cp:lastModifiedBy>Natali</cp:lastModifiedBy>
  <cp:revision>8</cp:revision>
  <dcterms:created xsi:type="dcterms:W3CDTF">2019-09-08T14:16:59Z</dcterms:created>
  <dcterms:modified xsi:type="dcterms:W3CDTF">2020-03-26T11:11:07Z</dcterms:modified>
</cp:coreProperties>
</file>