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0" r:id="rId3"/>
    <p:sldId id="271" r:id="rId4"/>
    <p:sldId id="263" r:id="rId5"/>
    <p:sldId id="264" r:id="rId6"/>
    <p:sldId id="258" r:id="rId7"/>
    <p:sldId id="265" r:id="rId8"/>
    <p:sldId id="259" r:id="rId9"/>
    <p:sldId id="260" r:id="rId10"/>
    <p:sldId id="266" r:id="rId11"/>
    <p:sldId id="267" r:id="rId12"/>
    <p:sldId id="269" r:id="rId13"/>
    <p:sldId id="268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D7C6-A840-466C-84B1-4D53E334013E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076DE1-00E3-4093-B576-9B56FD9F1A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D7C6-A840-466C-84B1-4D53E334013E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6DE1-00E3-4093-B576-9B56FD9F1A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D7C6-A840-466C-84B1-4D53E334013E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6DE1-00E3-4093-B576-9B56FD9F1A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D7C6-A840-466C-84B1-4D53E334013E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076DE1-00E3-4093-B576-9B56FD9F1A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D7C6-A840-466C-84B1-4D53E334013E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6DE1-00E3-4093-B576-9B56FD9F1A1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D7C6-A840-466C-84B1-4D53E334013E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6DE1-00E3-4093-B576-9B56FD9F1A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D7C6-A840-466C-84B1-4D53E334013E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B076DE1-00E3-4093-B576-9B56FD9F1A1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D7C6-A840-466C-84B1-4D53E334013E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6DE1-00E3-4093-B576-9B56FD9F1A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D7C6-A840-466C-84B1-4D53E334013E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6DE1-00E3-4093-B576-9B56FD9F1A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D7C6-A840-466C-84B1-4D53E334013E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6DE1-00E3-4093-B576-9B56FD9F1A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D7C6-A840-466C-84B1-4D53E334013E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6DE1-00E3-4093-B576-9B56FD9F1A1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11D7C6-A840-466C-84B1-4D53E334013E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076DE1-00E3-4093-B576-9B56FD9F1A1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Grp="1" noChangeAspect="1" noChangeArrowheads="1"/>
          </p:cNvPicPr>
          <p:nvPr>
            <p:ph type="title"/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00166" y="457200"/>
            <a:ext cx="6139827" cy="4186246"/>
          </a:xfrm>
        </p:spPr>
      </p:pic>
      <p:sp>
        <p:nvSpPr>
          <p:cNvPr id="4" name="Прямоугольник 3"/>
          <p:cNvSpPr/>
          <p:nvPr/>
        </p:nvSpPr>
        <p:spPr>
          <a:xfrm>
            <a:off x="214313" y="4963081"/>
            <a:ext cx="8821737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Політико </a:t>
            </a:r>
            <a:r>
              <a:rPr lang="uk-UA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географічне положення України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/>
              <a:t>Географічний центр України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err="1" smtClean="0"/>
              <a:t>Північна</a:t>
            </a:r>
            <a:r>
              <a:rPr lang="ru-RU" sz="2800" b="1" dirty="0" smtClean="0"/>
              <a:t>  </a:t>
            </a:r>
            <a:r>
              <a:rPr lang="ru-RU" sz="2800" b="1" dirty="0" err="1" smtClean="0"/>
              <a:t>околиця</a:t>
            </a:r>
            <a:r>
              <a:rPr lang="ru-RU" sz="2800" b="1" dirty="0" smtClean="0"/>
              <a:t>  села</a:t>
            </a:r>
            <a:r>
              <a:rPr lang="ru-RU" sz="2800" b="1" dirty="0"/>
              <a:t> </a:t>
            </a:r>
            <a:r>
              <a:rPr lang="ru-RU" sz="2800" b="1" dirty="0" err="1" smtClean="0"/>
              <a:t>Мар'янівка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Шполянський</a:t>
            </a:r>
            <a:r>
              <a:rPr lang="ru-RU" sz="2800" b="1" dirty="0" smtClean="0"/>
              <a:t> район    </a:t>
            </a:r>
            <a:r>
              <a:rPr lang="ru-RU" sz="2800" b="1" dirty="0" err="1" smtClean="0"/>
              <a:t>Черкаська</a:t>
            </a:r>
            <a:r>
              <a:rPr lang="ru-RU" sz="2800" b="1" dirty="0" smtClean="0"/>
              <a:t> </a:t>
            </a:r>
            <a:r>
              <a:rPr lang="ru-RU" sz="2800" b="1" dirty="0" smtClean="0"/>
              <a:t>область</a:t>
            </a:r>
            <a:r>
              <a:rPr lang="ru-RU" sz="2800" b="1" dirty="0"/>
              <a:t>.</a:t>
            </a:r>
            <a:endParaRPr lang="ru-RU" sz="2800" b="1" dirty="0" smtClean="0"/>
          </a:p>
        </p:txBody>
      </p:sp>
      <p:pic>
        <p:nvPicPr>
          <p:cNvPr id="7" name="Picture 2" descr="https://upload.wikimedia.org/wikipedia/commons/thumb/c/c1/Ukrainian_Geocentre.jpg/1280px-Ukrainian_Geocentre.jpg"/>
          <p:cNvPicPr>
            <a:picLocks noChangeAspect="1" noChangeArrowheads="1"/>
          </p:cNvPicPr>
          <p:nvPr/>
        </p:nvPicPr>
        <p:blipFill>
          <a:blip r:embed="rId2" cstate="print"/>
          <a:srcRect l="4801" t="4801" r="8790"/>
          <a:stretch>
            <a:fillRect/>
          </a:stretch>
        </p:blipFill>
        <p:spPr bwMode="auto">
          <a:xfrm>
            <a:off x="5041286" y="3500438"/>
            <a:ext cx="3888432" cy="3212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 descr="Картинки по запросу геометричний центр україни на карт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58" y="2584222"/>
            <a:ext cx="5931602" cy="3630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/>
              <a:t>Геометричний центр України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71613"/>
            <a:ext cx="5195894" cy="1571636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Околиця селища </a:t>
            </a:r>
          </a:p>
          <a:p>
            <a:pPr>
              <a:buNone/>
            </a:pPr>
            <a:r>
              <a:rPr lang="uk-UA" sz="2800" b="1" dirty="0" err="1" smtClean="0"/>
              <a:t>Добровеличківка</a:t>
            </a:r>
            <a:r>
              <a:rPr lang="uk-UA" sz="2800" b="1" dirty="0" smtClean="0"/>
              <a:t>,</a:t>
            </a:r>
          </a:p>
          <a:p>
            <a:pPr>
              <a:buNone/>
            </a:pPr>
            <a:r>
              <a:rPr lang="uk-UA" sz="2800" b="1" dirty="0" smtClean="0"/>
              <a:t>Кіровоградської </a:t>
            </a:r>
            <a:r>
              <a:rPr lang="uk-UA" sz="2800" b="1" dirty="0" smtClean="0"/>
              <a:t>області</a:t>
            </a:r>
            <a:endParaRPr lang="uk-UA" sz="2800" b="1" dirty="0" smtClean="0"/>
          </a:p>
          <a:p>
            <a:endParaRPr lang="ru-RU" sz="2800" b="1" dirty="0"/>
          </a:p>
        </p:txBody>
      </p:sp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8685" r="12330" b="6938"/>
          <a:stretch>
            <a:fillRect/>
          </a:stretch>
        </p:blipFill>
        <p:spPr bwMode="auto">
          <a:xfrm>
            <a:off x="5929322" y="1857364"/>
            <a:ext cx="3071802" cy="4824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6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189246"/>
            <a:ext cx="5462347" cy="3521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215"/>
            <a:ext cx="9144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Реформування територіального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устрою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457" b="62750"/>
          <a:stretch/>
        </p:blipFill>
        <p:spPr>
          <a:xfrm>
            <a:off x="107503" y="1052736"/>
            <a:ext cx="8856985" cy="1656184"/>
          </a:xfrm>
        </p:spPr>
      </p:pic>
      <p:sp>
        <p:nvSpPr>
          <p:cNvPr id="6" name="TextBox 5"/>
          <p:cNvSpPr txBox="1"/>
          <p:nvPr/>
        </p:nvSpPr>
        <p:spPr>
          <a:xfrm>
            <a:off x="0" y="2852936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Реформування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адміністративно-територіального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устрою в Україні зумовлено тим, що його було створено за часів СРСР.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2015 року відбуваються зміни під назвою: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децентралізація державного управління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розширення повноважень місцевих органів виконавчої влади й органів місцевого самоврядування за рахунок повноважень центральних органів.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38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6309319"/>
            <a:ext cx="9144000" cy="54868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Адміністративно-територіальний поділ України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0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3425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154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Практичної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№2 </a:t>
            </a:r>
          </a:p>
          <a:p>
            <a:pPr>
              <a:defRPr/>
            </a:pPr>
            <a:r>
              <a:rPr lang="ru-RU" dirty="0"/>
              <a:t>  Нанести на </a:t>
            </a:r>
            <a:r>
              <a:rPr lang="ru-RU" dirty="0" err="1"/>
              <a:t>контурну</a:t>
            </a:r>
            <a:r>
              <a:rPr lang="ru-RU" dirty="0"/>
              <a:t> карту: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600" dirty="0" err="1"/>
              <a:t>крайні</a:t>
            </a:r>
            <a:r>
              <a:rPr lang="ru-RU" sz="1600" dirty="0"/>
              <a:t> точки  та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географічні</a:t>
            </a:r>
            <a:r>
              <a:rPr lang="ru-RU" sz="1600" dirty="0"/>
              <a:t> </a:t>
            </a:r>
            <a:r>
              <a:rPr lang="ru-RU" sz="1600" dirty="0" err="1"/>
              <a:t>координати</a:t>
            </a:r>
            <a:r>
              <a:rPr lang="ru-RU" sz="1600" dirty="0"/>
              <a:t>; 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600" dirty="0" err="1"/>
              <a:t>держави</a:t>
            </a:r>
            <a:r>
              <a:rPr lang="ru-RU" sz="1600" dirty="0"/>
              <a:t> </a:t>
            </a:r>
            <a:r>
              <a:rPr lang="ru-RU" sz="1600" dirty="0" err="1"/>
              <a:t>які</a:t>
            </a:r>
            <a:r>
              <a:rPr lang="ru-RU" sz="1600" dirty="0"/>
              <a:t> є </a:t>
            </a:r>
            <a:r>
              <a:rPr lang="ru-RU" sz="1600" dirty="0" err="1"/>
              <a:t>сусідами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; 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600" dirty="0" err="1"/>
              <a:t>географічний</a:t>
            </a:r>
            <a:r>
              <a:rPr lang="ru-RU" sz="1600" dirty="0"/>
              <a:t> центр </a:t>
            </a:r>
            <a:r>
              <a:rPr lang="ru-RU" sz="1600" dirty="0" err="1"/>
              <a:t>України</a:t>
            </a:r>
            <a:r>
              <a:rPr lang="ru-RU" sz="1600" dirty="0"/>
              <a:t>.</a:t>
            </a:r>
          </a:p>
          <a:p>
            <a:pPr>
              <a:defRPr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63" name="Содержимое 44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282700" y="1550988"/>
            <a:ext cx="6565900" cy="5140325"/>
          </a:xfrm>
        </p:spPr>
      </p:pic>
      <p:grpSp>
        <p:nvGrpSpPr>
          <p:cNvPr id="3" name="Группа 28"/>
          <p:cNvGrpSpPr>
            <a:grpSpLocks/>
          </p:cNvGrpSpPr>
          <p:nvPr/>
        </p:nvGrpSpPr>
        <p:grpSpPr bwMode="auto">
          <a:xfrm>
            <a:off x="1533525" y="2449513"/>
            <a:ext cx="5991225" cy="4090987"/>
            <a:chOff x="34925" y="690563"/>
            <a:chExt cx="4656138" cy="3127375"/>
          </a:xfrm>
        </p:grpSpPr>
        <p:sp>
          <p:nvSpPr>
            <p:cNvPr id="40965" name="Text Box 22"/>
            <p:cNvSpPr txBox="1">
              <a:spLocks noChangeArrowheads="1"/>
            </p:cNvSpPr>
            <p:nvPr/>
          </p:nvSpPr>
          <p:spPr bwMode="auto">
            <a:xfrm rot="3645327">
              <a:off x="1598613" y="2152650"/>
              <a:ext cx="7175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1000">
                  <a:solidFill>
                    <a:srgbClr val="FF0000"/>
                  </a:solidFill>
                </a:rPr>
                <a:t>Молдова</a:t>
              </a:r>
              <a:endParaRPr lang="ru-RU" sz="1000">
                <a:solidFill>
                  <a:srgbClr val="FF0000"/>
                </a:solidFill>
              </a:endParaRPr>
            </a:p>
          </p:txBody>
        </p:sp>
        <p:sp>
          <p:nvSpPr>
            <p:cNvPr id="40966" name="Text Box 23"/>
            <p:cNvSpPr txBox="1">
              <a:spLocks noChangeArrowheads="1"/>
            </p:cNvSpPr>
            <p:nvPr/>
          </p:nvSpPr>
          <p:spPr bwMode="auto">
            <a:xfrm>
              <a:off x="971550" y="2133600"/>
              <a:ext cx="6492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1000">
                  <a:solidFill>
                    <a:srgbClr val="FF0000"/>
                  </a:solidFill>
                </a:rPr>
                <a:t>Румунія</a:t>
              </a:r>
              <a:endParaRPr lang="ru-RU" sz="1000">
                <a:solidFill>
                  <a:srgbClr val="FF0000"/>
                </a:solidFill>
              </a:endParaRPr>
            </a:p>
          </p:txBody>
        </p:sp>
        <p:sp>
          <p:nvSpPr>
            <p:cNvPr id="40967" name="Text Box 24"/>
            <p:cNvSpPr txBox="1">
              <a:spLocks noChangeArrowheads="1"/>
            </p:cNvSpPr>
            <p:nvPr/>
          </p:nvSpPr>
          <p:spPr bwMode="auto">
            <a:xfrm rot="-1271665">
              <a:off x="179388" y="2060575"/>
              <a:ext cx="80168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1000">
                  <a:solidFill>
                    <a:srgbClr val="FF0000"/>
                  </a:solidFill>
                </a:rPr>
                <a:t>Угорщина </a:t>
              </a:r>
              <a:endParaRPr lang="ru-RU" sz="1000">
                <a:solidFill>
                  <a:srgbClr val="FF0000"/>
                </a:solidFill>
              </a:endParaRPr>
            </a:p>
          </p:txBody>
        </p:sp>
        <p:sp>
          <p:nvSpPr>
            <p:cNvPr id="40968" name="Text Box 25"/>
            <p:cNvSpPr txBox="1">
              <a:spLocks noChangeArrowheads="1"/>
            </p:cNvSpPr>
            <p:nvPr/>
          </p:nvSpPr>
          <p:spPr bwMode="auto">
            <a:xfrm rot="-355356">
              <a:off x="34925" y="1700213"/>
              <a:ext cx="9032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1000">
                  <a:solidFill>
                    <a:srgbClr val="FF0000"/>
                  </a:solidFill>
                </a:rPr>
                <a:t>Словаччина</a:t>
              </a:r>
              <a:endParaRPr lang="ru-RU" sz="1000">
                <a:solidFill>
                  <a:srgbClr val="FF0000"/>
                </a:solidFill>
              </a:endParaRPr>
            </a:p>
          </p:txBody>
        </p:sp>
        <p:sp>
          <p:nvSpPr>
            <p:cNvPr id="40969" name="Text Box 26"/>
            <p:cNvSpPr txBox="1">
              <a:spLocks noChangeArrowheads="1"/>
            </p:cNvSpPr>
            <p:nvPr/>
          </p:nvSpPr>
          <p:spPr bwMode="auto">
            <a:xfrm>
              <a:off x="539750" y="908050"/>
              <a:ext cx="6619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1000">
                  <a:solidFill>
                    <a:srgbClr val="FF0000"/>
                  </a:solidFill>
                </a:rPr>
                <a:t>Польща</a:t>
              </a:r>
              <a:endParaRPr lang="ru-RU" sz="1000">
                <a:solidFill>
                  <a:srgbClr val="FF0000"/>
                </a:solidFill>
              </a:endParaRPr>
            </a:p>
          </p:txBody>
        </p:sp>
        <p:sp>
          <p:nvSpPr>
            <p:cNvPr id="40970" name="Text Box 27"/>
            <p:cNvSpPr txBox="1">
              <a:spLocks noChangeArrowheads="1"/>
            </p:cNvSpPr>
            <p:nvPr/>
          </p:nvSpPr>
          <p:spPr bwMode="auto">
            <a:xfrm>
              <a:off x="1476375" y="908050"/>
              <a:ext cx="7048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1000">
                  <a:solidFill>
                    <a:srgbClr val="FF0000"/>
                  </a:solidFill>
                </a:rPr>
                <a:t>Білорусь</a:t>
              </a:r>
              <a:endParaRPr lang="ru-RU" sz="1000">
                <a:solidFill>
                  <a:srgbClr val="FF0000"/>
                </a:solidFill>
              </a:endParaRPr>
            </a:p>
          </p:txBody>
        </p:sp>
        <p:sp>
          <p:nvSpPr>
            <p:cNvPr id="40971" name="Text Box 28"/>
            <p:cNvSpPr txBox="1">
              <a:spLocks noChangeArrowheads="1"/>
            </p:cNvSpPr>
            <p:nvPr/>
          </p:nvSpPr>
          <p:spPr bwMode="auto">
            <a:xfrm rot="1910943">
              <a:off x="2916238" y="1052513"/>
              <a:ext cx="6381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1000">
                  <a:solidFill>
                    <a:srgbClr val="FF0000"/>
                  </a:solidFill>
                </a:rPr>
                <a:t>Р о с і я</a:t>
              </a:r>
              <a:endParaRPr lang="ru-RU" sz="1000">
                <a:solidFill>
                  <a:srgbClr val="FF0000"/>
                </a:solidFill>
              </a:endParaRPr>
            </a:p>
          </p:txBody>
        </p:sp>
        <p:sp>
          <p:nvSpPr>
            <p:cNvPr id="40972" name="Freeform 29"/>
            <p:cNvSpPr>
              <a:spLocks/>
            </p:cNvSpPr>
            <p:nvPr/>
          </p:nvSpPr>
          <p:spPr bwMode="auto">
            <a:xfrm>
              <a:off x="2655888" y="1179513"/>
              <a:ext cx="1004887" cy="1101725"/>
            </a:xfrm>
            <a:custGeom>
              <a:avLst/>
              <a:gdLst>
                <a:gd name="T0" fmla="*/ 2147483647 w 633"/>
                <a:gd name="T1" fmla="*/ 2147483647 h 694"/>
                <a:gd name="T2" fmla="*/ 2147483647 w 633"/>
                <a:gd name="T3" fmla="*/ 2147483647 h 694"/>
                <a:gd name="T4" fmla="*/ 2147483647 w 633"/>
                <a:gd name="T5" fmla="*/ 2147483647 h 694"/>
                <a:gd name="T6" fmla="*/ 2147483647 w 633"/>
                <a:gd name="T7" fmla="*/ 2147483647 h 694"/>
                <a:gd name="T8" fmla="*/ 2147483647 w 633"/>
                <a:gd name="T9" fmla="*/ 2147483647 h 694"/>
                <a:gd name="T10" fmla="*/ 2147483647 w 633"/>
                <a:gd name="T11" fmla="*/ 2147483647 h 694"/>
                <a:gd name="T12" fmla="*/ 2147483647 w 633"/>
                <a:gd name="T13" fmla="*/ 2147483647 h 694"/>
                <a:gd name="T14" fmla="*/ 2147483647 w 633"/>
                <a:gd name="T15" fmla="*/ 2147483647 h 694"/>
                <a:gd name="T16" fmla="*/ 2147483647 w 633"/>
                <a:gd name="T17" fmla="*/ 2147483647 h 694"/>
                <a:gd name="T18" fmla="*/ 2147483647 w 633"/>
                <a:gd name="T19" fmla="*/ 2147483647 h 694"/>
                <a:gd name="T20" fmla="*/ 2147483647 w 633"/>
                <a:gd name="T21" fmla="*/ 2147483647 h 694"/>
                <a:gd name="T22" fmla="*/ 2147483647 w 633"/>
                <a:gd name="T23" fmla="*/ 2147483647 h 694"/>
                <a:gd name="T24" fmla="*/ 2147483647 w 633"/>
                <a:gd name="T25" fmla="*/ 2147483647 h 694"/>
                <a:gd name="T26" fmla="*/ 2147483647 w 633"/>
                <a:gd name="T27" fmla="*/ 2147483647 h 694"/>
                <a:gd name="T28" fmla="*/ 2147483647 w 633"/>
                <a:gd name="T29" fmla="*/ 2147483647 h 694"/>
                <a:gd name="T30" fmla="*/ 2147483647 w 633"/>
                <a:gd name="T31" fmla="*/ 2147483647 h 694"/>
                <a:gd name="T32" fmla="*/ 2147483647 w 633"/>
                <a:gd name="T33" fmla="*/ 2147483647 h 694"/>
                <a:gd name="T34" fmla="*/ 2147483647 w 633"/>
                <a:gd name="T35" fmla="*/ 2147483647 h 694"/>
                <a:gd name="T36" fmla="*/ 2147483647 w 633"/>
                <a:gd name="T37" fmla="*/ 2147483647 h 694"/>
                <a:gd name="T38" fmla="*/ 2147483647 w 633"/>
                <a:gd name="T39" fmla="*/ 2147483647 h 694"/>
                <a:gd name="T40" fmla="*/ 2147483647 w 633"/>
                <a:gd name="T41" fmla="*/ 2147483647 h 694"/>
                <a:gd name="T42" fmla="*/ 2147483647 w 633"/>
                <a:gd name="T43" fmla="*/ 2147483647 h 694"/>
                <a:gd name="T44" fmla="*/ 2147483647 w 633"/>
                <a:gd name="T45" fmla="*/ 2147483647 h 694"/>
                <a:gd name="T46" fmla="*/ 2147483647 w 633"/>
                <a:gd name="T47" fmla="*/ 2147483647 h 694"/>
                <a:gd name="T48" fmla="*/ 2147483647 w 633"/>
                <a:gd name="T49" fmla="*/ 2147483647 h 694"/>
                <a:gd name="T50" fmla="*/ 2147483647 w 633"/>
                <a:gd name="T51" fmla="*/ 2147483647 h 694"/>
                <a:gd name="T52" fmla="*/ 2147483647 w 633"/>
                <a:gd name="T53" fmla="*/ 2147483647 h 694"/>
                <a:gd name="T54" fmla="*/ 2147483647 w 633"/>
                <a:gd name="T55" fmla="*/ 2147483647 h 694"/>
                <a:gd name="T56" fmla="*/ 2147483647 w 633"/>
                <a:gd name="T57" fmla="*/ 2147483647 h 694"/>
                <a:gd name="T58" fmla="*/ 2147483647 w 633"/>
                <a:gd name="T59" fmla="*/ 2147483647 h 694"/>
                <a:gd name="T60" fmla="*/ 2147483647 w 633"/>
                <a:gd name="T61" fmla="*/ 2147483647 h 694"/>
                <a:gd name="T62" fmla="*/ 2147483647 w 633"/>
                <a:gd name="T63" fmla="*/ 2147483647 h 694"/>
                <a:gd name="T64" fmla="*/ 2147483647 w 633"/>
                <a:gd name="T65" fmla="*/ 2147483647 h 694"/>
                <a:gd name="T66" fmla="*/ 2147483647 w 633"/>
                <a:gd name="T67" fmla="*/ 2147483647 h 694"/>
                <a:gd name="T68" fmla="*/ 2147483647 w 633"/>
                <a:gd name="T69" fmla="*/ 2147483647 h 694"/>
                <a:gd name="T70" fmla="*/ 2147483647 w 633"/>
                <a:gd name="T71" fmla="*/ 2147483647 h 694"/>
                <a:gd name="T72" fmla="*/ 2147483647 w 633"/>
                <a:gd name="T73" fmla="*/ 2147483647 h 694"/>
                <a:gd name="T74" fmla="*/ 2147483647 w 633"/>
                <a:gd name="T75" fmla="*/ 2147483647 h 694"/>
                <a:gd name="T76" fmla="*/ 2147483647 w 633"/>
                <a:gd name="T77" fmla="*/ 2147483647 h 694"/>
                <a:gd name="T78" fmla="*/ 2147483647 w 633"/>
                <a:gd name="T79" fmla="*/ 2147483647 h 69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694"/>
                <a:gd name="T122" fmla="*/ 633 w 633"/>
                <a:gd name="T123" fmla="*/ 694 h 69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694">
                  <a:moveTo>
                    <a:pt x="481" y="694"/>
                  </a:moveTo>
                  <a:cubicBezTo>
                    <a:pt x="477" y="658"/>
                    <a:pt x="476" y="639"/>
                    <a:pt x="514" y="631"/>
                  </a:cubicBezTo>
                  <a:cubicBezTo>
                    <a:pt x="528" y="617"/>
                    <a:pt x="531" y="618"/>
                    <a:pt x="538" y="598"/>
                  </a:cubicBezTo>
                  <a:cubicBezTo>
                    <a:pt x="540" y="592"/>
                    <a:pt x="550" y="594"/>
                    <a:pt x="556" y="592"/>
                  </a:cubicBezTo>
                  <a:cubicBezTo>
                    <a:pt x="577" y="587"/>
                    <a:pt x="564" y="589"/>
                    <a:pt x="595" y="586"/>
                  </a:cubicBezTo>
                  <a:cubicBezTo>
                    <a:pt x="615" y="579"/>
                    <a:pt x="614" y="564"/>
                    <a:pt x="619" y="547"/>
                  </a:cubicBezTo>
                  <a:cubicBezTo>
                    <a:pt x="621" y="541"/>
                    <a:pt x="625" y="529"/>
                    <a:pt x="625" y="529"/>
                  </a:cubicBezTo>
                  <a:cubicBezTo>
                    <a:pt x="622" y="515"/>
                    <a:pt x="622" y="510"/>
                    <a:pt x="610" y="502"/>
                  </a:cubicBezTo>
                  <a:cubicBezTo>
                    <a:pt x="603" y="492"/>
                    <a:pt x="596" y="489"/>
                    <a:pt x="592" y="478"/>
                  </a:cubicBezTo>
                  <a:cubicBezTo>
                    <a:pt x="595" y="467"/>
                    <a:pt x="600" y="459"/>
                    <a:pt x="604" y="448"/>
                  </a:cubicBezTo>
                  <a:cubicBezTo>
                    <a:pt x="592" y="431"/>
                    <a:pt x="578" y="435"/>
                    <a:pt x="604" y="418"/>
                  </a:cubicBezTo>
                  <a:cubicBezTo>
                    <a:pt x="611" y="408"/>
                    <a:pt x="616" y="404"/>
                    <a:pt x="628" y="400"/>
                  </a:cubicBezTo>
                  <a:cubicBezTo>
                    <a:pt x="632" y="387"/>
                    <a:pt x="633" y="381"/>
                    <a:pt x="619" y="376"/>
                  </a:cubicBezTo>
                  <a:cubicBezTo>
                    <a:pt x="611" y="352"/>
                    <a:pt x="614" y="364"/>
                    <a:pt x="610" y="340"/>
                  </a:cubicBezTo>
                  <a:cubicBezTo>
                    <a:pt x="601" y="341"/>
                    <a:pt x="592" y="343"/>
                    <a:pt x="583" y="343"/>
                  </a:cubicBezTo>
                  <a:cubicBezTo>
                    <a:pt x="576" y="343"/>
                    <a:pt x="531" y="321"/>
                    <a:pt x="523" y="316"/>
                  </a:cubicBezTo>
                  <a:cubicBezTo>
                    <a:pt x="513" y="319"/>
                    <a:pt x="506" y="325"/>
                    <a:pt x="496" y="328"/>
                  </a:cubicBezTo>
                  <a:cubicBezTo>
                    <a:pt x="491" y="312"/>
                    <a:pt x="496" y="321"/>
                    <a:pt x="475" y="307"/>
                  </a:cubicBezTo>
                  <a:cubicBezTo>
                    <a:pt x="472" y="305"/>
                    <a:pt x="466" y="301"/>
                    <a:pt x="466" y="301"/>
                  </a:cubicBezTo>
                  <a:cubicBezTo>
                    <a:pt x="448" y="306"/>
                    <a:pt x="458" y="303"/>
                    <a:pt x="436" y="310"/>
                  </a:cubicBezTo>
                  <a:cubicBezTo>
                    <a:pt x="433" y="311"/>
                    <a:pt x="427" y="313"/>
                    <a:pt x="427" y="313"/>
                  </a:cubicBezTo>
                  <a:cubicBezTo>
                    <a:pt x="424" y="311"/>
                    <a:pt x="421" y="310"/>
                    <a:pt x="418" y="307"/>
                  </a:cubicBezTo>
                  <a:cubicBezTo>
                    <a:pt x="415" y="304"/>
                    <a:pt x="415" y="300"/>
                    <a:pt x="412" y="298"/>
                  </a:cubicBezTo>
                  <a:cubicBezTo>
                    <a:pt x="407" y="293"/>
                    <a:pt x="394" y="286"/>
                    <a:pt x="394" y="286"/>
                  </a:cubicBezTo>
                  <a:cubicBezTo>
                    <a:pt x="390" y="273"/>
                    <a:pt x="393" y="264"/>
                    <a:pt x="379" y="259"/>
                  </a:cubicBezTo>
                  <a:cubicBezTo>
                    <a:pt x="348" y="280"/>
                    <a:pt x="315" y="275"/>
                    <a:pt x="277" y="277"/>
                  </a:cubicBezTo>
                  <a:cubicBezTo>
                    <a:pt x="254" y="275"/>
                    <a:pt x="243" y="273"/>
                    <a:pt x="223" y="268"/>
                  </a:cubicBezTo>
                  <a:cubicBezTo>
                    <a:pt x="207" y="257"/>
                    <a:pt x="202" y="256"/>
                    <a:pt x="196" y="238"/>
                  </a:cubicBezTo>
                  <a:cubicBezTo>
                    <a:pt x="195" y="227"/>
                    <a:pt x="195" y="216"/>
                    <a:pt x="193" y="205"/>
                  </a:cubicBezTo>
                  <a:cubicBezTo>
                    <a:pt x="190" y="192"/>
                    <a:pt x="162" y="146"/>
                    <a:pt x="151" y="139"/>
                  </a:cubicBezTo>
                  <a:cubicBezTo>
                    <a:pt x="157" y="156"/>
                    <a:pt x="165" y="143"/>
                    <a:pt x="160" y="163"/>
                  </a:cubicBezTo>
                  <a:cubicBezTo>
                    <a:pt x="138" y="156"/>
                    <a:pt x="116" y="149"/>
                    <a:pt x="94" y="145"/>
                  </a:cubicBezTo>
                  <a:cubicBezTo>
                    <a:pt x="90" y="133"/>
                    <a:pt x="89" y="123"/>
                    <a:pt x="82" y="112"/>
                  </a:cubicBezTo>
                  <a:cubicBezTo>
                    <a:pt x="87" y="98"/>
                    <a:pt x="88" y="95"/>
                    <a:pt x="103" y="91"/>
                  </a:cubicBezTo>
                  <a:cubicBezTo>
                    <a:pt x="96" y="80"/>
                    <a:pt x="89" y="82"/>
                    <a:pt x="85" y="70"/>
                  </a:cubicBezTo>
                  <a:cubicBezTo>
                    <a:pt x="99" y="65"/>
                    <a:pt x="100" y="60"/>
                    <a:pt x="88" y="52"/>
                  </a:cubicBezTo>
                  <a:cubicBezTo>
                    <a:pt x="73" y="57"/>
                    <a:pt x="79" y="46"/>
                    <a:pt x="67" y="37"/>
                  </a:cubicBezTo>
                  <a:cubicBezTo>
                    <a:pt x="50" y="24"/>
                    <a:pt x="37" y="19"/>
                    <a:pt x="25" y="1"/>
                  </a:cubicBezTo>
                  <a:cubicBezTo>
                    <a:pt x="20" y="2"/>
                    <a:pt x="14" y="0"/>
                    <a:pt x="10" y="4"/>
                  </a:cubicBezTo>
                  <a:cubicBezTo>
                    <a:pt x="0" y="14"/>
                    <a:pt x="20" y="13"/>
                    <a:pt x="10" y="13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73" name="Freeform 30"/>
            <p:cNvSpPr>
              <a:spLocks/>
            </p:cNvSpPr>
            <p:nvPr/>
          </p:nvSpPr>
          <p:spPr bwMode="auto">
            <a:xfrm>
              <a:off x="2390775" y="742950"/>
              <a:ext cx="276225" cy="533400"/>
            </a:xfrm>
            <a:custGeom>
              <a:avLst/>
              <a:gdLst>
                <a:gd name="T0" fmla="*/ 2147483647 w 174"/>
                <a:gd name="T1" fmla="*/ 2147483647 h 336"/>
                <a:gd name="T2" fmla="*/ 2147483647 w 174"/>
                <a:gd name="T3" fmla="*/ 2147483647 h 336"/>
                <a:gd name="T4" fmla="*/ 2147483647 w 174"/>
                <a:gd name="T5" fmla="*/ 2147483647 h 336"/>
                <a:gd name="T6" fmla="*/ 2147483647 w 174"/>
                <a:gd name="T7" fmla="*/ 2147483647 h 336"/>
                <a:gd name="T8" fmla="*/ 2147483647 w 174"/>
                <a:gd name="T9" fmla="*/ 2147483647 h 336"/>
                <a:gd name="T10" fmla="*/ 2147483647 w 174"/>
                <a:gd name="T11" fmla="*/ 2147483647 h 336"/>
                <a:gd name="T12" fmla="*/ 2147483647 w 174"/>
                <a:gd name="T13" fmla="*/ 2147483647 h 336"/>
                <a:gd name="T14" fmla="*/ 2147483647 w 174"/>
                <a:gd name="T15" fmla="*/ 2147483647 h 336"/>
                <a:gd name="T16" fmla="*/ 2147483647 w 174"/>
                <a:gd name="T17" fmla="*/ 2147483647 h 336"/>
                <a:gd name="T18" fmla="*/ 2147483647 w 174"/>
                <a:gd name="T19" fmla="*/ 2147483647 h 336"/>
                <a:gd name="T20" fmla="*/ 2147483647 w 174"/>
                <a:gd name="T21" fmla="*/ 2147483647 h 336"/>
                <a:gd name="T22" fmla="*/ 2147483647 w 174"/>
                <a:gd name="T23" fmla="*/ 2147483647 h 336"/>
                <a:gd name="T24" fmla="*/ 2147483647 w 174"/>
                <a:gd name="T25" fmla="*/ 2147483647 h 336"/>
                <a:gd name="T26" fmla="*/ 2147483647 w 174"/>
                <a:gd name="T27" fmla="*/ 2147483647 h 336"/>
                <a:gd name="T28" fmla="*/ 2147483647 w 174"/>
                <a:gd name="T29" fmla="*/ 2147483647 h 336"/>
                <a:gd name="T30" fmla="*/ 2147483647 w 174"/>
                <a:gd name="T31" fmla="*/ 2147483647 h 336"/>
                <a:gd name="T32" fmla="*/ 0 w 174"/>
                <a:gd name="T33" fmla="*/ 0 h 3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4"/>
                <a:gd name="T52" fmla="*/ 0 h 336"/>
                <a:gd name="T53" fmla="*/ 174 w 174"/>
                <a:gd name="T54" fmla="*/ 336 h 3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4" h="336">
                  <a:moveTo>
                    <a:pt x="174" y="282"/>
                  </a:moveTo>
                  <a:cubicBezTo>
                    <a:pt x="168" y="283"/>
                    <a:pt x="162" y="284"/>
                    <a:pt x="156" y="285"/>
                  </a:cubicBezTo>
                  <a:cubicBezTo>
                    <a:pt x="152" y="286"/>
                    <a:pt x="148" y="287"/>
                    <a:pt x="144" y="288"/>
                  </a:cubicBezTo>
                  <a:cubicBezTo>
                    <a:pt x="132" y="290"/>
                    <a:pt x="108" y="294"/>
                    <a:pt x="108" y="294"/>
                  </a:cubicBezTo>
                  <a:cubicBezTo>
                    <a:pt x="102" y="298"/>
                    <a:pt x="92" y="297"/>
                    <a:pt x="90" y="303"/>
                  </a:cubicBezTo>
                  <a:cubicBezTo>
                    <a:pt x="77" y="336"/>
                    <a:pt x="99" y="326"/>
                    <a:pt x="78" y="333"/>
                  </a:cubicBezTo>
                  <a:cubicBezTo>
                    <a:pt x="64" y="328"/>
                    <a:pt x="60" y="314"/>
                    <a:pt x="45" y="309"/>
                  </a:cubicBezTo>
                  <a:cubicBezTo>
                    <a:pt x="40" y="301"/>
                    <a:pt x="33" y="282"/>
                    <a:pt x="33" y="282"/>
                  </a:cubicBezTo>
                  <a:cubicBezTo>
                    <a:pt x="31" y="253"/>
                    <a:pt x="31" y="225"/>
                    <a:pt x="15" y="201"/>
                  </a:cubicBezTo>
                  <a:cubicBezTo>
                    <a:pt x="21" y="164"/>
                    <a:pt x="11" y="192"/>
                    <a:pt x="66" y="180"/>
                  </a:cubicBezTo>
                  <a:cubicBezTo>
                    <a:pt x="70" y="179"/>
                    <a:pt x="71" y="173"/>
                    <a:pt x="75" y="171"/>
                  </a:cubicBezTo>
                  <a:cubicBezTo>
                    <a:pt x="88" y="164"/>
                    <a:pt x="99" y="164"/>
                    <a:pt x="111" y="156"/>
                  </a:cubicBezTo>
                  <a:cubicBezTo>
                    <a:pt x="110" y="139"/>
                    <a:pt x="112" y="122"/>
                    <a:pt x="108" y="105"/>
                  </a:cubicBezTo>
                  <a:cubicBezTo>
                    <a:pt x="107" y="101"/>
                    <a:pt x="102" y="102"/>
                    <a:pt x="99" y="99"/>
                  </a:cubicBezTo>
                  <a:cubicBezTo>
                    <a:pt x="89" y="89"/>
                    <a:pt x="71" y="68"/>
                    <a:pt x="57" y="63"/>
                  </a:cubicBezTo>
                  <a:cubicBezTo>
                    <a:pt x="51" y="57"/>
                    <a:pt x="45" y="54"/>
                    <a:pt x="39" y="48"/>
                  </a:cubicBezTo>
                  <a:cubicBezTo>
                    <a:pt x="25" y="34"/>
                    <a:pt x="22" y="11"/>
                    <a:pt x="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74" name="Freeform 31"/>
            <p:cNvSpPr>
              <a:spLocks/>
            </p:cNvSpPr>
            <p:nvPr/>
          </p:nvSpPr>
          <p:spPr bwMode="auto">
            <a:xfrm>
              <a:off x="1290638" y="800100"/>
              <a:ext cx="1185862" cy="638175"/>
            </a:xfrm>
            <a:custGeom>
              <a:avLst/>
              <a:gdLst>
                <a:gd name="T0" fmla="*/ 2147483647 w 747"/>
                <a:gd name="T1" fmla="*/ 2147483647 h 402"/>
                <a:gd name="T2" fmla="*/ 2147483647 w 747"/>
                <a:gd name="T3" fmla="*/ 2147483647 h 402"/>
                <a:gd name="T4" fmla="*/ 2147483647 w 747"/>
                <a:gd name="T5" fmla="*/ 2147483647 h 402"/>
                <a:gd name="T6" fmla="*/ 2147483647 w 747"/>
                <a:gd name="T7" fmla="*/ 2147483647 h 402"/>
                <a:gd name="T8" fmla="*/ 2147483647 w 747"/>
                <a:gd name="T9" fmla="*/ 2147483647 h 402"/>
                <a:gd name="T10" fmla="*/ 2147483647 w 747"/>
                <a:gd name="T11" fmla="*/ 2147483647 h 402"/>
                <a:gd name="T12" fmla="*/ 2147483647 w 747"/>
                <a:gd name="T13" fmla="*/ 2147483647 h 402"/>
                <a:gd name="T14" fmla="*/ 2147483647 w 747"/>
                <a:gd name="T15" fmla="*/ 2147483647 h 402"/>
                <a:gd name="T16" fmla="*/ 2147483647 w 747"/>
                <a:gd name="T17" fmla="*/ 2147483647 h 402"/>
                <a:gd name="T18" fmla="*/ 2147483647 w 747"/>
                <a:gd name="T19" fmla="*/ 2147483647 h 402"/>
                <a:gd name="T20" fmla="*/ 2147483647 w 747"/>
                <a:gd name="T21" fmla="*/ 2147483647 h 402"/>
                <a:gd name="T22" fmla="*/ 2147483647 w 747"/>
                <a:gd name="T23" fmla="*/ 2147483647 h 402"/>
                <a:gd name="T24" fmla="*/ 2147483647 w 747"/>
                <a:gd name="T25" fmla="*/ 2147483647 h 402"/>
                <a:gd name="T26" fmla="*/ 2147483647 w 747"/>
                <a:gd name="T27" fmla="*/ 2147483647 h 402"/>
                <a:gd name="T28" fmla="*/ 2147483647 w 747"/>
                <a:gd name="T29" fmla="*/ 2147483647 h 402"/>
                <a:gd name="T30" fmla="*/ 2147483647 w 747"/>
                <a:gd name="T31" fmla="*/ 2147483647 h 402"/>
                <a:gd name="T32" fmla="*/ 2147483647 w 747"/>
                <a:gd name="T33" fmla="*/ 2147483647 h 402"/>
                <a:gd name="T34" fmla="*/ 2147483647 w 747"/>
                <a:gd name="T35" fmla="*/ 2147483647 h 402"/>
                <a:gd name="T36" fmla="*/ 2147483647 w 747"/>
                <a:gd name="T37" fmla="*/ 2147483647 h 402"/>
                <a:gd name="T38" fmla="*/ 2147483647 w 747"/>
                <a:gd name="T39" fmla="*/ 2147483647 h 402"/>
                <a:gd name="T40" fmla="*/ 2147483647 w 747"/>
                <a:gd name="T41" fmla="*/ 2147483647 h 402"/>
                <a:gd name="T42" fmla="*/ 2147483647 w 747"/>
                <a:gd name="T43" fmla="*/ 2147483647 h 402"/>
                <a:gd name="T44" fmla="*/ 2147483647 w 747"/>
                <a:gd name="T45" fmla="*/ 2147483647 h 402"/>
                <a:gd name="T46" fmla="*/ 2147483647 w 747"/>
                <a:gd name="T47" fmla="*/ 2147483647 h 402"/>
                <a:gd name="T48" fmla="*/ 2147483647 w 747"/>
                <a:gd name="T49" fmla="*/ 2147483647 h 402"/>
                <a:gd name="T50" fmla="*/ 0 w 747"/>
                <a:gd name="T51" fmla="*/ 2147483647 h 402"/>
                <a:gd name="T52" fmla="*/ 2147483647 w 747"/>
                <a:gd name="T53" fmla="*/ 2147483647 h 402"/>
                <a:gd name="T54" fmla="*/ 2147483647 w 747"/>
                <a:gd name="T55" fmla="*/ 2147483647 h 402"/>
                <a:gd name="T56" fmla="*/ 2147483647 w 747"/>
                <a:gd name="T57" fmla="*/ 2147483647 h 402"/>
                <a:gd name="T58" fmla="*/ 2147483647 w 747"/>
                <a:gd name="T59" fmla="*/ 0 h 40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47"/>
                <a:gd name="T91" fmla="*/ 0 h 402"/>
                <a:gd name="T92" fmla="*/ 747 w 747"/>
                <a:gd name="T93" fmla="*/ 402 h 40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47" h="402">
                  <a:moveTo>
                    <a:pt x="747" y="288"/>
                  </a:moveTo>
                  <a:cubicBezTo>
                    <a:pt x="713" y="289"/>
                    <a:pt x="664" y="273"/>
                    <a:pt x="642" y="306"/>
                  </a:cubicBezTo>
                  <a:cubicBezTo>
                    <a:pt x="647" y="327"/>
                    <a:pt x="652" y="334"/>
                    <a:pt x="627" y="339"/>
                  </a:cubicBezTo>
                  <a:cubicBezTo>
                    <a:pt x="630" y="350"/>
                    <a:pt x="633" y="361"/>
                    <a:pt x="636" y="372"/>
                  </a:cubicBezTo>
                  <a:cubicBezTo>
                    <a:pt x="635" y="381"/>
                    <a:pt x="637" y="391"/>
                    <a:pt x="633" y="399"/>
                  </a:cubicBezTo>
                  <a:cubicBezTo>
                    <a:pt x="631" y="402"/>
                    <a:pt x="626" y="396"/>
                    <a:pt x="624" y="393"/>
                  </a:cubicBezTo>
                  <a:cubicBezTo>
                    <a:pt x="599" y="365"/>
                    <a:pt x="623" y="383"/>
                    <a:pt x="603" y="369"/>
                  </a:cubicBezTo>
                  <a:cubicBezTo>
                    <a:pt x="581" y="371"/>
                    <a:pt x="550" y="368"/>
                    <a:pt x="531" y="381"/>
                  </a:cubicBezTo>
                  <a:cubicBezTo>
                    <a:pt x="528" y="379"/>
                    <a:pt x="523" y="378"/>
                    <a:pt x="522" y="375"/>
                  </a:cubicBezTo>
                  <a:cubicBezTo>
                    <a:pt x="519" y="368"/>
                    <a:pt x="525" y="356"/>
                    <a:pt x="519" y="351"/>
                  </a:cubicBezTo>
                  <a:cubicBezTo>
                    <a:pt x="514" y="347"/>
                    <a:pt x="507" y="355"/>
                    <a:pt x="501" y="357"/>
                  </a:cubicBezTo>
                  <a:cubicBezTo>
                    <a:pt x="495" y="359"/>
                    <a:pt x="483" y="363"/>
                    <a:pt x="483" y="363"/>
                  </a:cubicBezTo>
                  <a:cubicBezTo>
                    <a:pt x="426" y="358"/>
                    <a:pt x="465" y="349"/>
                    <a:pt x="405" y="354"/>
                  </a:cubicBezTo>
                  <a:cubicBezTo>
                    <a:pt x="383" y="361"/>
                    <a:pt x="393" y="362"/>
                    <a:pt x="375" y="357"/>
                  </a:cubicBezTo>
                  <a:cubicBezTo>
                    <a:pt x="366" y="334"/>
                    <a:pt x="351" y="333"/>
                    <a:pt x="327" y="330"/>
                  </a:cubicBezTo>
                  <a:cubicBezTo>
                    <a:pt x="308" y="311"/>
                    <a:pt x="291" y="312"/>
                    <a:pt x="264" y="309"/>
                  </a:cubicBezTo>
                  <a:cubicBezTo>
                    <a:pt x="244" y="296"/>
                    <a:pt x="234" y="283"/>
                    <a:pt x="210" y="279"/>
                  </a:cubicBezTo>
                  <a:cubicBezTo>
                    <a:pt x="179" y="282"/>
                    <a:pt x="148" y="282"/>
                    <a:pt x="117" y="285"/>
                  </a:cubicBezTo>
                  <a:cubicBezTo>
                    <a:pt x="117" y="285"/>
                    <a:pt x="95" y="292"/>
                    <a:pt x="90" y="294"/>
                  </a:cubicBezTo>
                  <a:cubicBezTo>
                    <a:pt x="84" y="296"/>
                    <a:pt x="72" y="300"/>
                    <a:pt x="72" y="300"/>
                  </a:cubicBezTo>
                  <a:cubicBezTo>
                    <a:pt x="63" y="313"/>
                    <a:pt x="56" y="329"/>
                    <a:pt x="30" y="306"/>
                  </a:cubicBezTo>
                  <a:cubicBezTo>
                    <a:pt x="25" y="301"/>
                    <a:pt x="38" y="294"/>
                    <a:pt x="42" y="288"/>
                  </a:cubicBezTo>
                  <a:cubicBezTo>
                    <a:pt x="50" y="276"/>
                    <a:pt x="47" y="282"/>
                    <a:pt x="51" y="270"/>
                  </a:cubicBezTo>
                  <a:cubicBezTo>
                    <a:pt x="47" y="247"/>
                    <a:pt x="45" y="250"/>
                    <a:pt x="27" y="240"/>
                  </a:cubicBezTo>
                  <a:cubicBezTo>
                    <a:pt x="21" y="236"/>
                    <a:pt x="15" y="232"/>
                    <a:pt x="9" y="228"/>
                  </a:cubicBezTo>
                  <a:cubicBezTo>
                    <a:pt x="6" y="226"/>
                    <a:pt x="0" y="222"/>
                    <a:pt x="0" y="222"/>
                  </a:cubicBezTo>
                  <a:cubicBezTo>
                    <a:pt x="27" y="182"/>
                    <a:pt x="21" y="186"/>
                    <a:pt x="66" y="171"/>
                  </a:cubicBezTo>
                  <a:cubicBezTo>
                    <a:pt x="72" y="152"/>
                    <a:pt x="75" y="133"/>
                    <a:pt x="81" y="114"/>
                  </a:cubicBezTo>
                  <a:cubicBezTo>
                    <a:pt x="79" y="78"/>
                    <a:pt x="87" y="63"/>
                    <a:pt x="66" y="42"/>
                  </a:cubicBezTo>
                  <a:cubicBezTo>
                    <a:pt x="65" y="28"/>
                    <a:pt x="63" y="0"/>
                    <a:pt x="63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75" name="Freeform 32"/>
            <p:cNvSpPr>
              <a:spLocks/>
            </p:cNvSpPr>
            <p:nvPr/>
          </p:nvSpPr>
          <p:spPr bwMode="auto">
            <a:xfrm>
              <a:off x="1052513" y="1300163"/>
              <a:ext cx="1138237" cy="1462087"/>
            </a:xfrm>
            <a:custGeom>
              <a:avLst/>
              <a:gdLst>
                <a:gd name="T0" fmla="*/ 2147483647 w 717"/>
                <a:gd name="T1" fmla="*/ 0 h 921"/>
                <a:gd name="T2" fmla="*/ 2147483647 w 717"/>
                <a:gd name="T3" fmla="*/ 2147483647 h 921"/>
                <a:gd name="T4" fmla="*/ 2147483647 w 717"/>
                <a:gd name="T5" fmla="*/ 2147483647 h 921"/>
                <a:gd name="T6" fmla="*/ 2147483647 w 717"/>
                <a:gd name="T7" fmla="*/ 2147483647 h 921"/>
                <a:gd name="T8" fmla="*/ 2147483647 w 717"/>
                <a:gd name="T9" fmla="*/ 2147483647 h 921"/>
                <a:gd name="T10" fmla="*/ 2147483647 w 717"/>
                <a:gd name="T11" fmla="*/ 2147483647 h 921"/>
                <a:gd name="T12" fmla="*/ 2147483647 w 717"/>
                <a:gd name="T13" fmla="*/ 2147483647 h 921"/>
                <a:gd name="T14" fmla="*/ 2147483647 w 717"/>
                <a:gd name="T15" fmla="*/ 2147483647 h 921"/>
                <a:gd name="T16" fmla="*/ 2147483647 w 717"/>
                <a:gd name="T17" fmla="*/ 2147483647 h 921"/>
                <a:gd name="T18" fmla="*/ 2147483647 w 717"/>
                <a:gd name="T19" fmla="*/ 2147483647 h 921"/>
                <a:gd name="T20" fmla="*/ 2147483647 w 717"/>
                <a:gd name="T21" fmla="*/ 2147483647 h 921"/>
                <a:gd name="T22" fmla="*/ 2147483647 w 717"/>
                <a:gd name="T23" fmla="*/ 2147483647 h 921"/>
                <a:gd name="T24" fmla="*/ 2147483647 w 717"/>
                <a:gd name="T25" fmla="*/ 2147483647 h 921"/>
                <a:gd name="T26" fmla="*/ 2147483647 w 717"/>
                <a:gd name="T27" fmla="*/ 2147483647 h 921"/>
                <a:gd name="T28" fmla="*/ 2147483647 w 717"/>
                <a:gd name="T29" fmla="*/ 2147483647 h 921"/>
                <a:gd name="T30" fmla="*/ 2147483647 w 717"/>
                <a:gd name="T31" fmla="*/ 2147483647 h 921"/>
                <a:gd name="T32" fmla="*/ 0 w 717"/>
                <a:gd name="T33" fmla="*/ 2147483647 h 921"/>
                <a:gd name="T34" fmla="*/ 2147483647 w 717"/>
                <a:gd name="T35" fmla="*/ 2147483647 h 921"/>
                <a:gd name="T36" fmla="*/ 2147483647 w 717"/>
                <a:gd name="T37" fmla="*/ 2147483647 h 921"/>
                <a:gd name="T38" fmla="*/ 2147483647 w 717"/>
                <a:gd name="T39" fmla="*/ 2147483647 h 921"/>
                <a:gd name="T40" fmla="*/ 2147483647 w 717"/>
                <a:gd name="T41" fmla="*/ 2147483647 h 921"/>
                <a:gd name="T42" fmla="*/ 2147483647 w 717"/>
                <a:gd name="T43" fmla="*/ 2147483647 h 921"/>
                <a:gd name="T44" fmla="*/ 2147483647 w 717"/>
                <a:gd name="T45" fmla="*/ 2147483647 h 921"/>
                <a:gd name="T46" fmla="*/ 2147483647 w 717"/>
                <a:gd name="T47" fmla="*/ 2147483647 h 921"/>
                <a:gd name="T48" fmla="*/ 2147483647 w 717"/>
                <a:gd name="T49" fmla="*/ 2147483647 h 921"/>
                <a:gd name="T50" fmla="*/ 2147483647 w 717"/>
                <a:gd name="T51" fmla="*/ 2147483647 h 921"/>
                <a:gd name="T52" fmla="*/ 2147483647 w 717"/>
                <a:gd name="T53" fmla="*/ 2147483647 h 921"/>
                <a:gd name="T54" fmla="*/ 2147483647 w 717"/>
                <a:gd name="T55" fmla="*/ 2147483647 h 921"/>
                <a:gd name="T56" fmla="*/ 2147483647 w 717"/>
                <a:gd name="T57" fmla="*/ 2147483647 h 921"/>
                <a:gd name="T58" fmla="*/ 2147483647 w 717"/>
                <a:gd name="T59" fmla="*/ 2147483647 h 921"/>
                <a:gd name="T60" fmla="*/ 2147483647 w 717"/>
                <a:gd name="T61" fmla="*/ 2147483647 h 921"/>
                <a:gd name="T62" fmla="*/ 2147483647 w 717"/>
                <a:gd name="T63" fmla="*/ 2147483647 h 921"/>
                <a:gd name="T64" fmla="*/ 2147483647 w 717"/>
                <a:gd name="T65" fmla="*/ 2147483647 h 921"/>
                <a:gd name="T66" fmla="*/ 2147483647 w 717"/>
                <a:gd name="T67" fmla="*/ 2147483647 h 921"/>
                <a:gd name="T68" fmla="*/ 2147483647 w 717"/>
                <a:gd name="T69" fmla="*/ 2147483647 h 921"/>
                <a:gd name="T70" fmla="*/ 2147483647 w 717"/>
                <a:gd name="T71" fmla="*/ 2147483647 h 921"/>
                <a:gd name="T72" fmla="*/ 2147483647 w 717"/>
                <a:gd name="T73" fmla="*/ 2147483647 h 921"/>
                <a:gd name="T74" fmla="*/ 2147483647 w 717"/>
                <a:gd name="T75" fmla="*/ 2147483647 h 921"/>
                <a:gd name="T76" fmla="*/ 2147483647 w 717"/>
                <a:gd name="T77" fmla="*/ 2147483647 h 921"/>
                <a:gd name="T78" fmla="*/ 2147483647 w 717"/>
                <a:gd name="T79" fmla="*/ 2147483647 h 921"/>
                <a:gd name="T80" fmla="*/ 2147483647 w 717"/>
                <a:gd name="T81" fmla="*/ 2147483647 h 921"/>
                <a:gd name="T82" fmla="*/ 2147483647 w 717"/>
                <a:gd name="T83" fmla="*/ 2147483647 h 921"/>
                <a:gd name="T84" fmla="*/ 2147483647 w 717"/>
                <a:gd name="T85" fmla="*/ 2147483647 h 921"/>
                <a:gd name="T86" fmla="*/ 2147483647 w 717"/>
                <a:gd name="T87" fmla="*/ 2147483647 h 921"/>
                <a:gd name="T88" fmla="*/ 2147483647 w 717"/>
                <a:gd name="T89" fmla="*/ 2147483647 h 921"/>
                <a:gd name="T90" fmla="*/ 2147483647 w 717"/>
                <a:gd name="T91" fmla="*/ 2147483647 h 921"/>
                <a:gd name="T92" fmla="*/ 2147483647 w 717"/>
                <a:gd name="T93" fmla="*/ 2147483647 h 921"/>
                <a:gd name="T94" fmla="*/ 2147483647 w 717"/>
                <a:gd name="T95" fmla="*/ 2147483647 h 92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17"/>
                <a:gd name="T145" fmla="*/ 0 h 921"/>
                <a:gd name="T146" fmla="*/ 717 w 717"/>
                <a:gd name="T147" fmla="*/ 921 h 92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17" h="921">
                  <a:moveTo>
                    <a:pt x="186" y="0"/>
                  </a:moveTo>
                  <a:cubicBezTo>
                    <a:pt x="179" y="11"/>
                    <a:pt x="183" y="67"/>
                    <a:pt x="192" y="81"/>
                  </a:cubicBezTo>
                  <a:cubicBezTo>
                    <a:pt x="196" y="87"/>
                    <a:pt x="203" y="93"/>
                    <a:pt x="207" y="99"/>
                  </a:cubicBezTo>
                  <a:cubicBezTo>
                    <a:pt x="207" y="105"/>
                    <a:pt x="204" y="154"/>
                    <a:pt x="192" y="162"/>
                  </a:cubicBezTo>
                  <a:cubicBezTo>
                    <a:pt x="177" y="173"/>
                    <a:pt x="154" y="172"/>
                    <a:pt x="138" y="183"/>
                  </a:cubicBezTo>
                  <a:cubicBezTo>
                    <a:pt x="130" y="194"/>
                    <a:pt x="123" y="193"/>
                    <a:pt x="114" y="204"/>
                  </a:cubicBezTo>
                  <a:cubicBezTo>
                    <a:pt x="95" y="228"/>
                    <a:pt x="110" y="216"/>
                    <a:pt x="93" y="228"/>
                  </a:cubicBezTo>
                  <a:cubicBezTo>
                    <a:pt x="91" y="231"/>
                    <a:pt x="90" y="235"/>
                    <a:pt x="87" y="237"/>
                  </a:cubicBezTo>
                  <a:cubicBezTo>
                    <a:pt x="85" y="239"/>
                    <a:pt x="80" y="237"/>
                    <a:pt x="78" y="240"/>
                  </a:cubicBezTo>
                  <a:cubicBezTo>
                    <a:pt x="55" y="272"/>
                    <a:pt x="86" y="249"/>
                    <a:pt x="63" y="264"/>
                  </a:cubicBezTo>
                  <a:cubicBezTo>
                    <a:pt x="64" y="275"/>
                    <a:pt x="77" y="346"/>
                    <a:pt x="60" y="357"/>
                  </a:cubicBezTo>
                  <a:cubicBezTo>
                    <a:pt x="52" y="346"/>
                    <a:pt x="49" y="344"/>
                    <a:pt x="36" y="348"/>
                  </a:cubicBezTo>
                  <a:cubicBezTo>
                    <a:pt x="35" y="351"/>
                    <a:pt x="35" y="355"/>
                    <a:pt x="33" y="357"/>
                  </a:cubicBezTo>
                  <a:cubicBezTo>
                    <a:pt x="31" y="360"/>
                    <a:pt x="26" y="360"/>
                    <a:pt x="24" y="363"/>
                  </a:cubicBezTo>
                  <a:cubicBezTo>
                    <a:pt x="19" y="370"/>
                    <a:pt x="13" y="390"/>
                    <a:pt x="9" y="399"/>
                  </a:cubicBezTo>
                  <a:cubicBezTo>
                    <a:pt x="6" y="405"/>
                    <a:pt x="5" y="411"/>
                    <a:pt x="3" y="417"/>
                  </a:cubicBezTo>
                  <a:cubicBezTo>
                    <a:pt x="2" y="420"/>
                    <a:pt x="0" y="426"/>
                    <a:pt x="0" y="426"/>
                  </a:cubicBezTo>
                  <a:cubicBezTo>
                    <a:pt x="4" y="439"/>
                    <a:pt x="11" y="438"/>
                    <a:pt x="24" y="441"/>
                  </a:cubicBezTo>
                  <a:cubicBezTo>
                    <a:pt x="26" y="448"/>
                    <a:pt x="26" y="456"/>
                    <a:pt x="30" y="462"/>
                  </a:cubicBezTo>
                  <a:cubicBezTo>
                    <a:pt x="38" y="474"/>
                    <a:pt x="76" y="480"/>
                    <a:pt x="90" y="483"/>
                  </a:cubicBezTo>
                  <a:cubicBezTo>
                    <a:pt x="118" y="474"/>
                    <a:pt x="133" y="486"/>
                    <a:pt x="159" y="495"/>
                  </a:cubicBezTo>
                  <a:cubicBezTo>
                    <a:pt x="166" y="497"/>
                    <a:pt x="201" y="501"/>
                    <a:pt x="204" y="501"/>
                  </a:cubicBezTo>
                  <a:cubicBezTo>
                    <a:pt x="207" y="503"/>
                    <a:pt x="211" y="504"/>
                    <a:pt x="213" y="507"/>
                  </a:cubicBezTo>
                  <a:cubicBezTo>
                    <a:pt x="215" y="509"/>
                    <a:pt x="214" y="514"/>
                    <a:pt x="216" y="516"/>
                  </a:cubicBezTo>
                  <a:cubicBezTo>
                    <a:pt x="225" y="525"/>
                    <a:pt x="240" y="533"/>
                    <a:pt x="252" y="537"/>
                  </a:cubicBezTo>
                  <a:cubicBezTo>
                    <a:pt x="284" y="526"/>
                    <a:pt x="323" y="519"/>
                    <a:pt x="357" y="516"/>
                  </a:cubicBezTo>
                  <a:cubicBezTo>
                    <a:pt x="365" y="492"/>
                    <a:pt x="393" y="497"/>
                    <a:pt x="414" y="495"/>
                  </a:cubicBezTo>
                  <a:cubicBezTo>
                    <a:pt x="422" y="490"/>
                    <a:pt x="425" y="489"/>
                    <a:pt x="429" y="480"/>
                  </a:cubicBezTo>
                  <a:cubicBezTo>
                    <a:pt x="432" y="474"/>
                    <a:pt x="435" y="462"/>
                    <a:pt x="435" y="462"/>
                  </a:cubicBezTo>
                  <a:cubicBezTo>
                    <a:pt x="468" y="464"/>
                    <a:pt x="501" y="467"/>
                    <a:pt x="534" y="471"/>
                  </a:cubicBezTo>
                  <a:cubicBezTo>
                    <a:pt x="552" y="483"/>
                    <a:pt x="577" y="489"/>
                    <a:pt x="597" y="498"/>
                  </a:cubicBezTo>
                  <a:cubicBezTo>
                    <a:pt x="597" y="498"/>
                    <a:pt x="619" y="505"/>
                    <a:pt x="624" y="507"/>
                  </a:cubicBezTo>
                  <a:cubicBezTo>
                    <a:pt x="627" y="508"/>
                    <a:pt x="633" y="510"/>
                    <a:pt x="633" y="510"/>
                  </a:cubicBezTo>
                  <a:cubicBezTo>
                    <a:pt x="655" y="543"/>
                    <a:pt x="633" y="585"/>
                    <a:pt x="648" y="618"/>
                  </a:cubicBezTo>
                  <a:cubicBezTo>
                    <a:pt x="651" y="626"/>
                    <a:pt x="664" y="622"/>
                    <a:pt x="672" y="624"/>
                  </a:cubicBezTo>
                  <a:cubicBezTo>
                    <a:pt x="673" y="627"/>
                    <a:pt x="675" y="630"/>
                    <a:pt x="675" y="633"/>
                  </a:cubicBezTo>
                  <a:cubicBezTo>
                    <a:pt x="677" y="655"/>
                    <a:pt x="675" y="677"/>
                    <a:pt x="678" y="699"/>
                  </a:cubicBezTo>
                  <a:cubicBezTo>
                    <a:pt x="680" y="712"/>
                    <a:pt x="714" y="717"/>
                    <a:pt x="714" y="717"/>
                  </a:cubicBezTo>
                  <a:cubicBezTo>
                    <a:pt x="710" y="729"/>
                    <a:pt x="714" y="735"/>
                    <a:pt x="717" y="747"/>
                  </a:cubicBezTo>
                  <a:cubicBezTo>
                    <a:pt x="711" y="775"/>
                    <a:pt x="704" y="750"/>
                    <a:pt x="681" y="744"/>
                  </a:cubicBezTo>
                  <a:cubicBezTo>
                    <a:pt x="665" y="745"/>
                    <a:pt x="649" y="743"/>
                    <a:pt x="633" y="747"/>
                  </a:cubicBezTo>
                  <a:cubicBezTo>
                    <a:pt x="629" y="748"/>
                    <a:pt x="630" y="768"/>
                    <a:pt x="627" y="780"/>
                  </a:cubicBezTo>
                  <a:cubicBezTo>
                    <a:pt x="625" y="789"/>
                    <a:pt x="603" y="795"/>
                    <a:pt x="603" y="795"/>
                  </a:cubicBezTo>
                  <a:cubicBezTo>
                    <a:pt x="593" y="810"/>
                    <a:pt x="591" y="828"/>
                    <a:pt x="573" y="834"/>
                  </a:cubicBezTo>
                  <a:cubicBezTo>
                    <a:pt x="568" y="860"/>
                    <a:pt x="551" y="873"/>
                    <a:pt x="537" y="894"/>
                  </a:cubicBezTo>
                  <a:cubicBezTo>
                    <a:pt x="541" y="914"/>
                    <a:pt x="545" y="908"/>
                    <a:pt x="558" y="921"/>
                  </a:cubicBezTo>
                  <a:cubicBezTo>
                    <a:pt x="584" y="919"/>
                    <a:pt x="597" y="917"/>
                    <a:pt x="618" y="903"/>
                  </a:cubicBezTo>
                  <a:cubicBezTo>
                    <a:pt x="632" y="882"/>
                    <a:pt x="620" y="894"/>
                    <a:pt x="666" y="894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76" name="Freeform 33"/>
            <p:cNvSpPr>
              <a:spLocks/>
            </p:cNvSpPr>
            <p:nvPr/>
          </p:nvSpPr>
          <p:spPr bwMode="auto">
            <a:xfrm>
              <a:off x="1714500" y="2062163"/>
              <a:ext cx="206375" cy="661987"/>
            </a:xfrm>
            <a:custGeom>
              <a:avLst/>
              <a:gdLst>
                <a:gd name="T0" fmla="*/ 0 w 130"/>
                <a:gd name="T1" fmla="*/ 0 h 417"/>
                <a:gd name="T2" fmla="*/ 2147483647 w 130"/>
                <a:gd name="T3" fmla="*/ 2147483647 h 417"/>
                <a:gd name="T4" fmla="*/ 2147483647 w 130"/>
                <a:gd name="T5" fmla="*/ 2147483647 h 417"/>
                <a:gd name="T6" fmla="*/ 2147483647 w 130"/>
                <a:gd name="T7" fmla="*/ 2147483647 h 417"/>
                <a:gd name="T8" fmla="*/ 2147483647 w 130"/>
                <a:gd name="T9" fmla="*/ 2147483647 h 417"/>
                <a:gd name="T10" fmla="*/ 2147483647 w 130"/>
                <a:gd name="T11" fmla="*/ 2147483647 h 417"/>
                <a:gd name="T12" fmla="*/ 2147483647 w 130"/>
                <a:gd name="T13" fmla="*/ 2147483647 h 417"/>
                <a:gd name="T14" fmla="*/ 2147483647 w 130"/>
                <a:gd name="T15" fmla="*/ 2147483647 h 417"/>
                <a:gd name="T16" fmla="*/ 2147483647 w 130"/>
                <a:gd name="T17" fmla="*/ 2147483647 h 4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0"/>
                <a:gd name="T28" fmla="*/ 0 h 417"/>
                <a:gd name="T29" fmla="*/ 130 w 130"/>
                <a:gd name="T30" fmla="*/ 417 h 4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0" h="417">
                  <a:moveTo>
                    <a:pt x="0" y="0"/>
                  </a:moveTo>
                  <a:cubicBezTo>
                    <a:pt x="15" y="5"/>
                    <a:pt x="25" y="4"/>
                    <a:pt x="36" y="15"/>
                  </a:cubicBezTo>
                  <a:cubicBezTo>
                    <a:pt x="47" y="48"/>
                    <a:pt x="46" y="124"/>
                    <a:pt x="72" y="141"/>
                  </a:cubicBezTo>
                  <a:cubicBezTo>
                    <a:pt x="82" y="171"/>
                    <a:pt x="65" y="125"/>
                    <a:pt x="84" y="159"/>
                  </a:cubicBezTo>
                  <a:cubicBezTo>
                    <a:pt x="87" y="165"/>
                    <a:pt x="86" y="172"/>
                    <a:pt x="90" y="177"/>
                  </a:cubicBezTo>
                  <a:cubicBezTo>
                    <a:pt x="94" y="183"/>
                    <a:pt x="98" y="189"/>
                    <a:pt x="102" y="195"/>
                  </a:cubicBezTo>
                  <a:cubicBezTo>
                    <a:pt x="109" y="205"/>
                    <a:pt x="129" y="219"/>
                    <a:pt x="129" y="219"/>
                  </a:cubicBezTo>
                  <a:cubicBezTo>
                    <a:pt x="127" y="259"/>
                    <a:pt x="130" y="291"/>
                    <a:pt x="108" y="324"/>
                  </a:cubicBezTo>
                  <a:cubicBezTo>
                    <a:pt x="111" y="413"/>
                    <a:pt x="111" y="382"/>
                    <a:pt x="111" y="417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77" name="Freeform 34"/>
            <p:cNvSpPr>
              <a:spLocks/>
            </p:cNvSpPr>
            <p:nvPr/>
          </p:nvSpPr>
          <p:spPr bwMode="auto">
            <a:xfrm>
              <a:off x="819150" y="2085975"/>
              <a:ext cx="323850" cy="328613"/>
            </a:xfrm>
            <a:custGeom>
              <a:avLst/>
              <a:gdLst>
                <a:gd name="T0" fmla="*/ 2147483647 w 204"/>
                <a:gd name="T1" fmla="*/ 0 h 207"/>
                <a:gd name="T2" fmla="*/ 2147483647 w 204"/>
                <a:gd name="T3" fmla="*/ 2147483647 h 207"/>
                <a:gd name="T4" fmla="*/ 2147483647 w 204"/>
                <a:gd name="T5" fmla="*/ 2147483647 h 207"/>
                <a:gd name="T6" fmla="*/ 2147483647 w 204"/>
                <a:gd name="T7" fmla="*/ 2147483647 h 207"/>
                <a:gd name="T8" fmla="*/ 2147483647 w 204"/>
                <a:gd name="T9" fmla="*/ 2147483647 h 207"/>
                <a:gd name="T10" fmla="*/ 2147483647 w 204"/>
                <a:gd name="T11" fmla="*/ 2147483647 h 207"/>
                <a:gd name="T12" fmla="*/ 2147483647 w 204"/>
                <a:gd name="T13" fmla="*/ 2147483647 h 207"/>
                <a:gd name="T14" fmla="*/ 2147483647 w 204"/>
                <a:gd name="T15" fmla="*/ 2147483647 h 207"/>
                <a:gd name="T16" fmla="*/ 2147483647 w 204"/>
                <a:gd name="T17" fmla="*/ 2147483647 h 207"/>
                <a:gd name="T18" fmla="*/ 2147483647 w 204"/>
                <a:gd name="T19" fmla="*/ 2147483647 h 207"/>
                <a:gd name="T20" fmla="*/ 0 w 204"/>
                <a:gd name="T21" fmla="*/ 2147483647 h 2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4"/>
                <a:gd name="T34" fmla="*/ 0 h 207"/>
                <a:gd name="T35" fmla="*/ 204 w 204"/>
                <a:gd name="T36" fmla="*/ 207 h 20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4" h="207">
                  <a:moveTo>
                    <a:pt x="204" y="0"/>
                  </a:moveTo>
                  <a:cubicBezTo>
                    <a:pt x="185" y="2"/>
                    <a:pt x="171" y="3"/>
                    <a:pt x="153" y="9"/>
                  </a:cubicBezTo>
                  <a:cubicBezTo>
                    <a:pt x="149" y="21"/>
                    <a:pt x="153" y="41"/>
                    <a:pt x="141" y="48"/>
                  </a:cubicBezTo>
                  <a:cubicBezTo>
                    <a:pt x="136" y="51"/>
                    <a:pt x="128" y="50"/>
                    <a:pt x="123" y="54"/>
                  </a:cubicBezTo>
                  <a:cubicBezTo>
                    <a:pt x="120" y="56"/>
                    <a:pt x="117" y="58"/>
                    <a:pt x="114" y="60"/>
                  </a:cubicBezTo>
                  <a:cubicBezTo>
                    <a:pt x="106" y="84"/>
                    <a:pt x="118" y="56"/>
                    <a:pt x="102" y="72"/>
                  </a:cubicBezTo>
                  <a:cubicBezTo>
                    <a:pt x="86" y="88"/>
                    <a:pt x="83" y="98"/>
                    <a:pt x="63" y="111"/>
                  </a:cubicBezTo>
                  <a:cubicBezTo>
                    <a:pt x="53" y="127"/>
                    <a:pt x="42" y="152"/>
                    <a:pt x="27" y="162"/>
                  </a:cubicBezTo>
                  <a:cubicBezTo>
                    <a:pt x="26" y="165"/>
                    <a:pt x="26" y="169"/>
                    <a:pt x="24" y="171"/>
                  </a:cubicBezTo>
                  <a:cubicBezTo>
                    <a:pt x="22" y="174"/>
                    <a:pt x="17" y="174"/>
                    <a:pt x="15" y="177"/>
                  </a:cubicBezTo>
                  <a:cubicBezTo>
                    <a:pt x="7" y="189"/>
                    <a:pt x="13" y="201"/>
                    <a:pt x="0" y="207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78" name="Freeform 35"/>
            <p:cNvSpPr>
              <a:spLocks/>
            </p:cNvSpPr>
            <p:nvPr/>
          </p:nvSpPr>
          <p:spPr bwMode="auto">
            <a:xfrm>
              <a:off x="490538" y="1906588"/>
              <a:ext cx="557212" cy="123825"/>
            </a:xfrm>
            <a:custGeom>
              <a:avLst/>
              <a:gdLst>
                <a:gd name="T0" fmla="*/ 2147483647 w 351"/>
                <a:gd name="T1" fmla="*/ 2147483647 h 78"/>
                <a:gd name="T2" fmla="*/ 2147483647 w 351"/>
                <a:gd name="T3" fmla="*/ 2147483647 h 78"/>
                <a:gd name="T4" fmla="*/ 2147483647 w 351"/>
                <a:gd name="T5" fmla="*/ 2147483647 h 78"/>
                <a:gd name="T6" fmla="*/ 2147483647 w 351"/>
                <a:gd name="T7" fmla="*/ 2147483647 h 78"/>
                <a:gd name="T8" fmla="*/ 2147483647 w 351"/>
                <a:gd name="T9" fmla="*/ 2147483647 h 78"/>
                <a:gd name="T10" fmla="*/ 2147483647 w 351"/>
                <a:gd name="T11" fmla="*/ 2147483647 h 78"/>
                <a:gd name="T12" fmla="*/ 2147483647 w 351"/>
                <a:gd name="T13" fmla="*/ 2147483647 h 78"/>
                <a:gd name="T14" fmla="*/ 2147483647 w 351"/>
                <a:gd name="T15" fmla="*/ 2147483647 h 78"/>
                <a:gd name="T16" fmla="*/ 2147483647 w 351"/>
                <a:gd name="T17" fmla="*/ 2147483647 h 78"/>
                <a:gd name="T18" fmla="*/ 2147483647 w 351"/>
                <a:gd name="T19" fmla="*/ 2147483647 h 78"/>
                <a:gd name="T20" fmla="*/ 0 w 351"/>
                <a:gd name="T21" fmla="*/ 2147483647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1"/>
                <a:gd name="T34" fmla="*/ 0 h 78"/>
                <a:gd name="T35" fmla="*/ 351 w 351"/>
                <a:gd name="T36" fmla="*/ 78 h 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1" h="78">
                  <a:moveTo>
                    <a:pt x="351" y="35"/>
                  </a:moveTo>
                  <a:cubicBezTo>
                    <a:pt x="349" y="38"/>
                    <a:pt x="348" y="42"/>
                    <a:pt x="345" y="44"/>
                  </a:cubicBezTo>
                  <a:cubicBezTo>
                    <a:pt x="340" y="47"/>
                    <a:pt x="327" y="50"/>
                    <a:pt x="327" y="50"/>
                  </a:cubicBezTo>
                  <a:cubicBezTo>
                    <a:pt x="313" y="45"/>
                    <a:pt x="301" y="24"/>
                    <a:pt x="288" y="14"/>
                  </a:cubicBezTo>
                  <a:cubicBezTo>
                    <a:pt x="282" y="10"/>
                    <a:pt x="270" y="2"/>
                    <a:pt x="270" y="2"/>
                  </a:cubicBezTo>
                  <a:cubicBezTo>
                    <a:pt x="249" y="3"/>
                    <a:pt x="226" y="0"/>
                    <a:pt x="207" y="8"/>
                  </a:cubicBezTo>
                  <a:cubicBezTo>
                    <a:pt x="200" y="11"/>
                    <a:pt x="189" y="20"/>
                    <a:pt x="189" y="20"/>
                  </a:cubicBezTo>
                  <a:cubicBezTo>
                    <a:pt x="184" y="34"/>
                    <a:pt x="179" y="37"/>
                    <a:pt x="165" y="41"/>
                  </a:cubicBezTo>
                  <a:cubicBezTo>
                    <a:pt x="132" y="37"/>
                    <a:pt x="102" y="41"/>
                    <a:pt x="69" y="44"/>
                  </a:cubicBezTo>
                  <a:cubicBezTo>
                    <a:pt x="56" y="40"/>
                    <a:pt x="50" y="43"/>
                    <a:pt x="39" y="50"/>
                  </a:cubicBezTo>
                  <a:cubicBezTo>
                    <a:pt x="30" y="78"/>
                    <a:pt x="39" y="68"/>
                    <a:pt x="0" y="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79" name="Freeform 36"/>
            <p:cNvSpPr>
              <a:spLocks/>
            </p:cNvSpPr>
            <p:nvPr/>
          </p:nvSpPr>
          <p:spPr bwMode="auto">
            <a:xfrm>
              <a:off x="557213" y="1533525"/>
              <a:ext cx="566737" cy="300038"/>
            </a:xfrm>
            <a:custGeom>
              <a:avLst/>
              <a:gdLst>
                <a:gd name="T0" fmla="*/ 2147483647 w 357"/>
                <a:gd name="T1" fmla="*/ 2147483647 h 189"/>
                <a:gd name="T2" fmla="*/ 2147483647 w 357"/>
                <a:gd name="T3" fmla="*/ 2147483647 h 189"/>
                <a:gd name="T4" fmla="*/ 2147483647 w 357"/>
                <a:gd name="T5" fmla="*/ 2147483647 h 189"/>
                <a:gd name="T6" fmla="*/ 2147483647 w 357"/>
                <a:gd name="T7" fmla="*/ 2147483647 h 189"/>
                <a:gd name="T8" fmla="*/ 2147483647 w 357"/>
                <a:gd name="T9" fmla="*/ 2147483647 h 189"/>
                <a:gd name="T10" fmla="*/ 2147483647 w 357"/>
                <a:gd name="T11" fmla="*/ 2147483647 h 189"/>
                <a:gd name="T12" fmla="*/ 2147483647 w 357"/>
                <a:gd name="T13" fmla="*/ 2147483647 h 189"/>
                <a:gd name="T14" fmla="*/ 2147483647 w 357"/>
                <a:gd name="T15" fmla="*/ 2147483647 h 189"/>
                <a:gd name="T16" fmla="*/ 2147483647 w 357"/>
                <a:gd name="T17" fmla="*/ 2147483647 h 189"/>
                <a:gd name="T18" fmla="*/ 0 w 357"/>
                <a:gd name="T19" fmla="*/ 0 h 1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7"/>
                <a:gd name="T31" fmla="*/ 0 h 189"/>
                <a:gd name="T32" fmla="*/ 357 w 357"/>
                <a:gd name="T33" fmla="*/ 189 h 1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7" h="189">
                  <a:moveTo>
                    <a:pt x="357" y="189"/>
                  </a:moveTo>
                  <a:cubicBezTo>
                    <a:pt x="347" y="182"/>
                    <a:pt x="343" y="175"/>
                    <a:pt x="333" y="168"/>
                  </a:cubicBezTo>
                  <a:cubicBezTo>
                    <a:pt x="315" y="141"/>
                    <a:pt x="282" y="133"/>
                    <a:pt x="252" y="123"/>
                  </a:cubicBezTo>
                  <a:cubicBezTo>
                    <a:pt x="238" y="124"/>
                    <a:pt x="224" y="131"/>
                    <a:pt x="210" y="129"/>
                  </a:cubicBezTo>
                  <a:cubicBezTo>
                    <a:pt x="199" y="127"/>
                    <a:pt x="180" y="117"/>
                    <a:pt x="180" y="117"/>
                  </a:cubicBezTo>
                  <a:cubicBezTo>
                    <a:pt x="161" y="122"/>
                    <a:pt x="142" y="123"/>
                    <a:pt x="123" y="129"/>
                  </a:cubicBezTo>
                  <a:cubicBezTo>
                    <a:pt x="115" y="106"/>
                    <a:pt x="120" y="95"/>
                    <a:pt x="99" y="81"/>
                  </a:cubicBezTo>
                  <a:cubicBezTo>
                    <a:pt x="71" y="90"/>
                    <a:pt x="88" y="91"/>
                    <a:pt x="42" y="87"/>
                  </a:cubicBezTo>
                  <a:cubicBezTo>
                    <a:pt x="31" y="53"/>
                    <a:pt x="41" y="33"/>
                    <a:pt x="9" y="12"/>
                  </a:cubicBezTo>
                  <a:cubicBezTo>
                    <a:pt x="2" y="2"/>
                    <a:pt x="6" y="6"/>
                    <a:pt x="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0" name="Freeform 37"/>
            <p:cNvSpPr>
              <a:spLocks/>
            </p:cNvSpPr>
            <p:nvPr/>
          </p:nvSpPr>
          <p:spPr bwMode="auto">
            <a:xfrm>
              <a:off x="1309688" y="690563"/>
              <a:ext cx="85725" cy="114300"/>
            </a:xfrm>
            <a:custGeom>
              <a:avLst/>
              <a:gdLst>
                <a:gd name="T0" fmla="*/ 2147483647 w 54"/>
                <a:gd name="T1" fmla="*/ 2147483647 h 72"/>
                <a:gd name="T2" fmla="*/ 0 w 54"/>
                <a:gd name="T3" fmla="*/ 0 h 72"/>
                <a:gd name="T4" fmla="*/ 0 60000 65536"/>
                <a:gd name="T5" fmla="*/ 0 60000 65536"/>
                <a:gd name="T6" fmla="*/ 0 w 54"/>
                <a:gd name="T7" fmla="*/ 0 h 72"/>
                <a:gd name="T8" fmla="*/ 54 w 54"/>
                <a:gd name="T9" fmla="*/ 72 h 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" h="72">
                  <a:moveTo>
                    <a:pt x="54" y="72"/>
                  </a:moveTo>
                  <a:cubicBezTo>
                    <a:pt x="51" y="33"/>
                    <a:pt x="47" y="0"/>
                    <a:pt x="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1" name="Freeform 39"/>
            <p:cNvSpPr>
              <a:spLocks/>
            </p:cNvSpPr>
            <p:nvPr/>
          </p:nvSpPr>
          <p:spPr bwMode="auto">
            <a:xfrm>
              <a:off x="1004888" y="2857500"/>
              <a:ext cx="919162" cy="214313"/>
            </a:xfrm>
            <a:custGeom>
              <a:avLst/>
              <a:gdLst>
                <a:gd name="T0" fmla="*/ 2147483647 w 579"/>
                <a:gd name="T1" fmla="*/ 2147483647 h 135"/>
                <a:gd name="T2" fmla="*/ 2147483647 w 579"/>
                <a:gd name="T3" fmla="*/ 2147483647 h 135"/>
                <a:gd name="T4" fmla="*/ 2147483647 w 579"/>
                <a:gd name="T5" fmla="*/ 2147483647 h 135"/>
                <a:gd name="T6" fmla="*/ 2147483647 w 579"/>
                <a:gd name="T7" fmla="*/ 2147483647 h 135"/>
                <a:gd name="T8" fmla="*/ 2147483647 w 579"/>
                <a:gd name="T9" fmla="*/ 2147483647 h 135"/>
                <a:gd name="T10" fmla="*/ 2147483647 w 579"/>
                <a:gd name="T11" fmla="*/ 2147483647 h 135"/>
                <a:gd name="T12" fmla="*/ 2147483647 w 579"/>
                <a:gd name="T13" fmla="*/ 2147483647 h 135"/>
                <a:gd name="T14" fmla="*/ 2147483647 w 579"/>
                <a:gd name="T15" fmla="*/ 2147483647 h 135"/>
                <a:gd name="T16" fmla="*/ 2147483647 w 579"/>
                <a:gd name="T17" fmla="*/ 2147483647 h 135"/>
                <a:gd name="T18" fmla="*/ 2147483647 w 579"/>
                <a:gd name="T19" fmla="*/ 2147483647 h 135"/>
                <a:gd name="T20" fmla="*/ 2147483647 w 579"/>
                <a:gd name="T21" fmla="*/ 2147483647 h 135"/>
                <a:gd name="T22" fmla="*/ 2147483647 w 579"/>
                <a:gd name="T23" fmla="*/ 2147483647 h 135"/>
                <a:gd name="T24" fmla="*/ 2147483647 w 579"/>
                <a:gd name="T25" fmla="*/ 2147483647 h 135"/>
                <a:gd name="T26" fmla="*/ 2147483647 w 579"/>
                <a:gd name="T27" fmla="*/ 2147483647 h 135"/>
                <a:gd name="T28" fmla="*/ 2147483647 w 579"/>
                <a:gd name="T29" fmla="*/ 2147483647 h 135"/>
                <a:gd name="T30" fmla="*/ 0 w 579"/>
                <a:gd name="T31" fmla="*/ 2147483647 h 1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79"/>
                <a:gd name="T49" fmla="*/ 0 h 135"/>
                <a:gd name="T50" fmla="*/ 579 w 579"/>
                <a:gd name="T51" fmla="*/ 135 h 1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79" h="135">
                  <a:moveTo>
                    <a:pt x="579" y="135"/>
                  </a:moveTo>
                  <a:cubicBezTo>
                    <a:pt x="551" y="116"/>
                    <a:pt x="526" y="115"/>
                    <a:pt x="495" y="105"/>
                  </a:cubicBezTo>
                  <a:cubicBezTo>
                    <a:pt x="491" y="93"/>
                    <a:pt x="487" y="88"/>
                    <a:pt x="477" y="81"/>
                  </a:cubicBezTo>
                  <a:cubicBezTo>
                    <a:pt x="475" y="78"/>
                    <a:pt x="474" y="74"/>
                    <a:pt x="471" y="72"/>
                  </a:cubicBezTo>
                  <a:cubicBezTo>
                    <a:pt x="466" y="69"/>
                    <a:pt x="453" y="66"/>
                    <a:pt x="453" y="66"/>
                  </a:cubicBezTo>
                  <a:cubicBezTo>
                    <a:pt x="413" y="68"/>
                    <a:pt x="378" y="70"/>
                    <a:pt x="339" y="75"/>
                  </a:cubicBezTo>
                  <a:cubicBezTo>
                    <a:pt x="329" y="78"/>
                    <a:pt x="312" y="90"/>
                    <a:pt x="312" y="90"/>
                  </a:cubicBezTo>
                  <a:cubicBezTo>
                    <a:pt x="310" y="93"/>
                    <a:pt x="309" y="97"/>
                    <a:pt x="306" y="99"/>
                  </a:cubicBezTo>
                  <a:cubicBezTo>
                    <a:pt x="306" y="99"/>
                    <a:pt x="284" y="106"/>
                    <a:pt x="279" y="108"/>
                  </a:cubicBezTo>
                  <a:cubicBezTo>
                    <a:pt x="269" y="111"/>
                    <a:pt x="262" y="120"/>
                    <a:pt x="252" y="123"/>
                  </a:cubicBezTo>
                  <a:cubicBezTo>
                    <a:pt x="230" y="119"/>
                    <a:pt x="241" y="123"/>
                    <a:pt x="219" y="108"/>
                  </a:cubicBezTo>
                  <a:cubicBezTo>
                    <a:pt x="213" y="104"/>
                    <a:pt x="205" y="105"/>
                    <a:pt x="198" y="105"/>
                  </a:cubicBezTo>
                  <a:cubicBezTo>
                    <a:pt x="172" y="103"/>
                    <a:pt x="146" y="103"/>
                    <a:pt x="120" y="102"/>
                  </a:cubicBezTo>
                  <a:cubicBezTo>
                    <a:pt x="90" y="72"/>
                    <a:pt x="80" y="75"/>
                    <a:pt x="36" y="72"/>
                  </a:cubicBezTo>
                  <a:cubicBezTo>
                    <a:pt x="23" y="69"/>
                    <a:pt x="13" y="69"/>
                    <a:pt x="18" y="54"/>
                  </a:cubicBezTo>
                  <a:cubicBezTo>
                    <a:pt x="7" y="0"/>
                    <a:pt x="15" y="42"/>
                    <a:pt x="0" y="1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2" name="Freeform 40"/>
            <p:cNvSpPr>
              <a:spLocks/>
            </p:cNvSpPr>
            <p:nvPr/>
          </p:nvSpPr>
          <p:spPr bwMode="auto">
            <a:xfrm>
              <a:off x="1004888" y="3417888"/>
              <a:ext cx="817562" cy="153987"/>
            </a:xfrm>
            <a:custGeom>
              <a:avLst/>
              <a:gdLst>
                <a:gd name="T0" fmla="*/ 2147483647 w 515"/>
                <a:gd name="T1" fmla="*/ 2147483647 h 97"/>
                <a:gd name="T2" fmla="*/ 2147483647 w 515"/>
                <a:gd name="T3" fmla="*/ 2147483647 h 97"/>
                <a:gd name="T4" fmla="*/ 2147483647 w 515"/>
                <a:gd name="T5" fmla="*/ 2147483647 h 97"/>
                <a:gd name="T6" fmla="*/ 2147483647 w 515"/>
                <a:gd name="T7" fmla="*/ 2147483647 h 97"/>
                <a:gd name="T8" fmla="*/ 2147483647 w 515"/>
                <a:gd name="T9" fmla="*/ 2147483647 h 97"/>
                <a:gd name="T10" fmla="*/ 2147483647 w 515"/>
                <a:gd name="T11" fmla="*/ 2147483647 h 97"/>
                <a:gd name="T12" fmla="*/ 2147483647 w 515"/>
                <a:gd name="T13" fmla="*/ 2147483647 h 97"/>
                <a:gd name="T14" fmla="*/ 2147483647 w 515"/>
                <a:gd name="T15" fmla="*/ 2147483647 h 97"/>
                <a:gd name="T16" fmla="*/ 2147483647 w 515"/>
                <a:gd name="T17" fmla="*/ 2147483647 h 97"/>
                <a:gd name="T18" fmla="*/ 0 w 515"/>
                <a:gd name="T19" fmla="*/ 2147483647 h 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5"/>
                <a:gd name="T31" fmla="*/ 0 h 97"/>
                <a:gd name="T32" fmla="*/ 515 w 515"/>
                <a:gd name="T33" fmla="*/ 97 h 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5" h="97">
                  <a:moveTo>
                    <a:pt x="498" y="22"/>
                  </a:moveTo>
                  <a:cubicBezTo>
                    <a:pt x="469" y="3"/>
                    <a:pt x="515" y="32"/>
                    <a:pt x="474" y="13"/>
                  </a:cubicBezTo>
                  <a:cubicBezTo>
                    <a:pt x="467" y="10"/>
                    <a:pt x="456" y="1"/>
                    <a:pt x="456" y="1"/>
                  </a:cubicBezTo>
                  <a:cubicBezTo>
                    <a:pt x="420" y="3"/>
                    <a:pt x="404" y="0"/>
                    <a:pt x="375" y="10"/>
                  </a:cubicBezTo>
                  <a:cubicBezTo>
                    <a:pt x="365" y="24"/>
                    <a:pt x="372" y="18"/>
                    <a:pt x="351" y="25"/>
                  </a:cubicBezTo>
                  <a:cubicBezTo>
                    <a:pt x="344" y="27"/>
                    <a:pt x="333" y="37"/>
                    <a:pt x="333" y="37"/>
                  </a:cubicBezTo>
                  <a:cubicBezTo>
                    <a:pt x="321" y="55"/>
                    <a:pt x="313" y="87"/>
                    <a:pt x="297" y="97"/>
                  </a:cubicBezTo>
                  <a:cubicBezTo>
                    <a:pt x="265" y="93"/>
                    <a:pt x="237" y="80"/>
                    <a:pt x="204" y="76"/>
                  </a:cubicBezTo>
                  <a:cubicBezTo>
                    <a:pt x="178" y="63"/>
                    <a:pt x="152" y="56"/>
                    <a:pt x="123" y="52"/>
                  </a:cubicBezTo>
                  <a:cubicBezTo>
                    <a:pt x="78" y="37"/>
                    <a:pt x="43" y="64"/>
                    <a:pt x="0" y="64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3" name="Text Box 41"/>
            <p:cNvSpPr txBox="1">
              <a:spLocks noChangeArrowheads="1"/>
            </p:cNvSpPr>
            <p:nvPr/>
          </p:nvSpPr>
          <p:spPr bwMode="auto">
            <a:xfrm>
              <a:off x="971550" y="3141663"/>
              <a:ext cx="69532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1000">
                  <a:solidFill>
                    <a:srgbClr val="FF0000"/>
                  </a:solidFill>
                </a:rPr>
                <a:t>Болгарія</a:t>
              </a:r>
              <a:endParaRPr lang="ru-RU" sz="1000">
                <a:solidFill>
                  <a:srgbClr val="FF0000"/>
                </a:solidFill>
              </a:endParaRPr>
            </a:p>
          </p:txBody>
        </p:sp>
        <p:sp>
          <p:nvSpPr>
            <p:cNvPr id="40984" name="Text Box 42"/>
            <p:cNvSpPr txBox="1">
              <a:spLocks noChangeArrowheads="1"/>
            </p:cNvSpPr>
            <p:nvPr/>
          </p:nvSpPr>
          <p:spPr bwMode="auto">
            <a:xfrm>
              <a:off x="2627313" y="3573463"/>
              <a:ext cx="80962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1000">
                  <a:solidFill>
                    <a:srgbClr val="FF0000"/>
                  </a:solidFill>
                </a:rPr>
                <a:t>Туреччина</a:t>
              </a:r>
              <a:endParaRPr lang="ru-RU" sz="1000">
                <a:solidFill>
                  <a:srgbClr val="FF0000"/>
                </a:solidFill>
              </a:endParaRPr>
            </a:p>
          </p:txBody>
        </p:sp>
        <p:sp>
          <p:nvSpPr>
            <p:cNvPr id="40985" name="Freeform 49"/>
            <p:cNvSpPr>
              <a:spLocks/>
            </p:cNvSpPr>
            <p:nvPr/>
          </p:nvSpPr>
          <p:spPr bwMode="auto">
            <a:xfrm>
              <a:off x="3752850" y="3028950"/>
              <a:ext cx="938213" cy="161925"/>
            </a:xfrm>
            <a:custGeom>
              <a:avLst/>
              <a:gdLst>
                <a:gd name="T0" fmla="*/ 0 w 591"/>
                <a:gd name="T1" fmla="*/ 2147483647 h 102"/>
                <a:gd name="T2" fmla="*/ 2147483647 w 591"/>
                <a:gd name="T3" fmla="*/ 0 h 102"/>
                <a:gd name="T4" fmla="*/ 2147483647 w 591"/>
                <a:gd name="T5" fmla="*/ 2147483647 h 102"/>
                <a:gd name="T6" fmla="*/ 2147483647 w 591"/>
                <a:gd name="T7" fmla="*/ 2147483647 h 102"/>
                <a:gd name="T8" fmla="*/ 2147483647 w 591"/>
                <a:gd name="T9" fmla="*/ 2147483647 h 102"/>
                <a:gd name="T10" fmla="*/ 2147483647 w 591"/>
                <a:gd name="T11" fmla="*/ 2147483647 h 102"/>
                <a:gd name="T12" fmla="*/ 2147483647 w 591"/>
                <a:gd name="T13" fmla="*/ 2147483647 h 102"/>
                <a:gd name="T14" fmla="*/ 2147483647 w 591"/>
                <a:gd name="T15" fmla="*/ 2147483647 h 102"/>
                <a:gd name="T16" fmla="*/ 2147483647 w 591"/>
                <a:gd name="T17" fmla="*/ 2147483647 h 102"/>
                <a:gd name="T18" fmla="*/ 2147483647 w 591"/>
                <a:gd name="T19" fmla="*/ 2147483647 h 102"/>
                <a:gd name="T20" fmla="*/ 2147483647 w 591"/>
                <a:gd name="T21" fmla="*/ 2147483647 h 102"/>
                <a:gd name="T22" fmla="*/ 2147483647 w 591"/>
                <a:gd name="T23" fmla="*/ 2147483647 h 102"/>
                <a:gd name="T24" fmla="*/ 2147483647 w 591"/>
                <a:gd name="T25" fmla="*/ 2147483647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91"/>
                <a:gd name="T40" fmla="*/ 0 h 102"/>
                <a:gd name="T41" fmla="*/ 591 w 591"/>
                <a:gd name="T42" fmla="*/ 102 h 1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91" h="102">
                  <a:moveTo>
                    <a:pt x="0" y="30"/>
                  </a:moveTo>
                  <a:cubicBezTo>
                    <a:pt x="5" y="20"/>
                    <a:pt x="18" y="0"/>
                    <a:pt x="18" y="0"/>
                  </a:cubicBezTo>
                  <a:cubicBezTo>
                    <a:pt x="91" y="7"/>
                    <a:pt x="58" y="4"/>
                    <a:pt x="117" y="9"/>
                  </a:cubicBezTo>
                  <a:cubicBezTo>
                    <a:pt x="149" y="17"/>
                    <a:pt x="133" y="14"/>
                    <a:pt x="165" y="18"/>
                  </a:cubicBezTo>
                  <a:cubicBezTo>
                    <a:pt x="201" y="30"/>
                    <a:pt x="238" y="30"/>
                    <a:pt x="276" y="33"/>
                  </a:cubicBezTo>
                  <a:cubicBezTo>
                    <a:pt x="315" y="46"/>
                    <a:pt x="349" y="59"/>
                    <a:pt x="390" y="66"/>
                  </a:cubicBezTo>
                  <a:cubicBezTo>
                    <a:pt x="397" y="88"/>
                    <a:pt x="398" y="92"/>
                    <a:pt x="423" y="96"/>
                  </a:cubicBezTo>
                  <a:cubicBezTo>
                    <a:pt x="430" y="95"/>
                    <a:pt x="438" y="97"/>
                    <a:pt x="444" y="93"/>
                  </a:cubicBezTo>
                  <a:cubicBezTo>
                    <a:pt x="449" y="89"/>
                    <a:pt x="444" y="77"/>
                    <a:pt x="450" y="75"/>
                  </a:cubicBezTo>
                  <a:cubicBezTo>
                    <a:pt x="453" y="74"/>
                    <a:pt x="456" y="73"/>
                    <a:pt x="459" y="72"/>
                  </a:cubicBezTo>
                  <a:cubicBezTo>
                    <a:pt x="482" y="76"/>
                    <a:pt x="491" y="78"/>
                    <a:pt x="516" y="75"/>
                  </a:cubicBezTo>
                  <a:cubicBezTo>
                    <a:pt x="539" y="67"/>
                    <a:pt x="565" y="71"/>
                    <a:pt x="585" y="84"/>
                  </a:cubicBezTo>
                  <a:cubicBezTo>
                    <a:pt x="587" y="90"/>
                    <a:pt x="591" y="102"/>
                    <a:pt x="591" y="10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6" name="Text Box 50"/>
            <p:cNvSpPr txBox="1">
              <a:spLocks noChangeArrowheads="1"/>
            </p:cNvSpPr>
            <p:nvPr/>
          </p:nvSpPr>
          <p:spPr bwMode="auto">
            <a:xfrm rot="714537">
              <a:off x="3862998" y="3092084"/>
              <a:ext cx="54133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1000">
                  <a:solidFill>
                    <a:srgbClr val="FF0000"/>
                  </a:solidFill>
                </a:rPr>
                <a:t>Грузія</a:t>
              </a:r>
              <a:endParaRPr lang="ru-RU" sz="1000">
                <a:solidFill>
                  <a:srgbClr val="FF0000"/>
                </a:solidFill>
              </a:endParaRPr>
            </a:p>
          </p:txBody>
        </p:sp>
        <p:sp>
          <p:nvSpPr>
            <p:cNvPr id="40987" name="Text Box 52"/>
            <p:cNvSpPr txBox="1">
              <a:spLocks noChangeArrowheads="1"/>
            </p:cNvSpPr>
            <p:nvPr/>
          </p:nvSpPr>
          <p:spPr bwMode="auto">
            <a:xfrm rot="1910943">
              <a:off x="3563938" y="2420938"/>
              <a:ext cx="6381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1000">
                  <a:solidFill>
                    <a:srgbClr val="FF0000"/>
                  </a:solidFill>
                </a:rPr>
                <a:t>Р о с і я</a:t>
              </a:r>
              <a:endParaRPr lang="ru-RU" sz="10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3"/>
          <p:cNvSpPr>
            <a:spLocks noChangeArrowheads="1"/>
          </p:cNvSpPr>
          <p:nvPr/>
        </p:nvSpPr>
        <p:spPr bwMode="auto">
          <a:xfrm>
            <a:off x="179388" y="188913"/>
            <a:ext cx="88566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Географічне положення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– це розташування будь-якого географічного об’єкта відносно земної поверхні, а також навколишніх об’єктів, які впливають на нього.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0813" y="1220788"/>
            <a:ext cx="8653462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b="1" dirty="0" smtClean="0">
                <a:solidFill>
                  <a:srgbClr val="002060"/>
                </a:solidFill>
              </a:rPr>
              <a:t>Фізико-географічне положення </a:t>
            </a:r>
            <a:r>
              <a:rPr lang="uk-UA" sz="4800" b="1" dirty="0" err="1" smtClean="0">
                <a:solidFill>
                  <a:srgbClr val="002060"/>
                </a:solidFill>
              </a:rPr>
              <a:t>україни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38620"/>
            <a:ext cx="3357554" cy="3733586"/>
          </a:xfrm>
        </p:spPr>
        <p:txBody>
          <a:bodyPr>
            <a:normAutofit fontScale="62500" lnSpcReduction="20000"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Північній і Східній півкулях;</a:t>
            </a:r>
          </a:p>
          <a:p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айже повністю в помірному  кліматичному поясі;</a:t>
            </a:r>
          </a:p>
          <a:p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ерегова лінія  сильно розчленована;</a:t>
            </a:r>
          </a:p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 гирл річок, бухт, лиманів;</a:t>
            </a:r>
          </a:p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островів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небагато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Кримський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                     Керченський, </a:t>
            </a:r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Тарханкутський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пів-ва</a:t>
            </a:r>
            <a:endParaRPr lang="uk-U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90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3410" t="3476" r="2233" b="939"/>
          <a:stretch>
            <a:fillRect/>
          </a:stretch>
        </p:blipFill>
        <p:spPr bwMode="auto">
          <a:xfrm>
            <a:off x="3214678" y="1928802"/>
            <a:ext cx="5859268" cy="400050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/>
              <a:t>        Політико-географічне     положення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266429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b="1" dirty="0" smtClean="0"/>
              <a:t>Розташування країни відносно політичних подій, що знаходяться зовні і впливають на неї, а також, положення відносно інших держав з погляду її загальнополітичних та економічних інтересів</a:t>
            </a:r>
            <a:endParaRPr lang="ru-RU" b="1" dirty="0"/>
          </a:p>
        </p:txBody>
      </p:sp>
      <p:pic>
        <p:nvPicPr>
          <p:cNvPr id="2048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4141" r="4746"/>
          <a:stretch>
            <a:fillRect/>
          </a:stretch>
        </p:blipFill>
        <p:spPr bwMode="auto">
          <a:xfrm>
            <a:off x="5508104" y="4129326"/>
            <a:ext cx="3168352" cy="2728674"/>
          </a:xfrm>
          <a:prstGeom prst="rect">
            <a:avLst/>
          </a:prstGeom>
          <a:noFill/>
        </p:spPr>
      </p:pic>
      <p:pic>
        <p:nvPicPr>
          <p:cNvPr id="20484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653136"/>
            <a:ext cx="3880804" cy="194652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/>
              <a:t>Політико-географічне     положення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Україна розташована на перетині Східної і Центральної Європи;</a:t>
            </a:r>
          </a:p>
          <a:p>
            <a:r>
              <a:rPr lang="uk-UA" b="1" dirty="0" smtClean="0"/>
              <a:t>Україна – член понад 20 міжнародних організацій. </a:t>
            </a:r>
          </a:p>
          <a:p>
            <a:r>
              <a:rPr lang="uk-UA" b="1" dirty="0" smtClean="0"/>
              <a:t>Межує з багатьма країнами-сусідами;</a:t>
            </a:r>
          </a:p>
          <a:p>
            <a:r>
              <a:rPr lang="uk-UA" b="1" dirty="0" smtClean="0"/>
              <a:t>Є перехідною (буферною) державою між Росією і країнами ЄС, що створило багато проблем</a:t>
            </a:r>
            <a:endParaRPr lang="ru-RU" b="1" dirty="0"/>
          </a:p>
        </p:txBody>
      </p:sp>
    </p:spTree>
  </p:cSld>
  <p:clrMapOvr>
    <a:masterClrMapping/>
  </p:clrMapOvr>
  <p:transition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visitkyiv.com.ua/php_uploads/images/contentfilegalimages/ContentFileGalImages_132_1_ukr_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536700"/>
            <a:ext cx="7416800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250825" y="214290"/>
            <a:ext cx="85693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частина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розташована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південному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заході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Східноєвропейської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рівнини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Центральній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Південно-Східній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Європі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" y="0"/>
            <a:ext cx="3829048" cy="1196752"/>
          </a:xfrm>
        </p:spPr>
        <p:txBody>
          <a:bodyPr/>
          <a:lstStyle/>
          <a:p>
            <a:r>
              <a:rPr lang="uk-UA" b="1" dirty="0" smtClean="0"/>
              <a:t>Державний кордон України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26323"/>
            <a:ext cx="4857752" cy="1445289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 smtClean="0"/>
              <a:t>Це лінія і вертикальна поверхня, що проходить через неї (в атмосферу до 100 км і літосферу), які визначають межі її державної території.</a:t>
            </a:r>
            <a:endParaRPr lang="ru-RU" b="1" dirty="0"/>
          </a:p>
        </p:txBody>
      </p:sp>
      <p:pic>
        <p:nvPicPr>
          <p:cNvPr id="14338" name="Picture 2" descr="Картинки по запросу &quot;політико-географічне положення україни презентація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541489"/>
            <a:ext cx="4973206" cy="3602023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-32" y="3857628"/>
            <a:ext cx="3714776" cy="135416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Державна територія України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143240" y="5375307"/>
            <a:ext cx="5929354" cy="1411279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Це частина земної поверхні, яка є невіддільною ознакою державності, просторовою межею, на яку поширюється дія її законів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http://ukrmap.su/images/g8a/Maps/02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0"/>
            <a:ext cx="9147175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141288" y="4179888"/>
            <a:ext cx="885825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Україна найбільша за площею держава Європи і 44-та у світі. Її площа – 603,7 тис.км2,тобто 5,7 % площі Європи.</a:t>
            </a:r>
          </a:p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За кількістю жителів 46,4 млн. чол. Україна поступається лише Німеччині, Франції, Великобританії та Італії.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C:\Users\uswer\Desktop\Безымянный.jpg"/>
          <p:cNvPicPr>
            <a:picLocks noChangeAspect="1" noChangeArrowheads="1"/>
          </p:cNvPicPr>
          <p:nvPr/>
        </p:nvPicPr>
        <p:blipFill>
          <a:blip r:embed="rId2"/>
          <a:srcRect t="2" r="52435" b="343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539750" y="836613"/>
            <a:ext cx="7848600" cy="3162300"/>
            <a:chOff x="539552" y="836712"/>
            <a:chExt cx="7848872" cy="3162835"/>
          </a:xfrm>
        </p:grpSpPr>
        <p:sp>
          <p:nvSpPr>
            <p:cNvPr id="35844" name="TextBox 3"/>
            <p:cNvSpPr txBox="1">
              <a:spLocks noChangeArrowheads="1"/>
            </p:cNvSpPr>
            <p:nvPr/>
          </p:nvSpPr>
          <p:spPr bwMode="auto">
            <a:xfrm>
              <a:off x="3491880" y="836712"/>
              <a:ext cx="108011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b="1">
                  <a:latin typeface="Times New Roman" pitchFamily="18" charset="0"/>
                  <a:cs typeface="Times New Roman" pitchFamily="18" charset="0"/>
                </a:rPr>
                <a:t>975,2 км</a:t>
              </a:r>
              <a:endParaRPr lang="ru-RU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845" name="TextBox 4"/>
            <p:cNvSpPr txBox="1">
              <a:spLocks noChangeArrowheads="1"/>
            </p:cNvSpPr>
            <p:nvPr/>
          </p:nvSpPr>
          <p:spPr bwMode="auto">
            <a:xfrm>
              <a:off x="539552" y="1206044"/>
              <a:ext cx="15841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b="1">
                  <a:latin typeface="Times New Roman" pitchFamily="18" charset="0"/>
                  <a:cs typeface="Times New Roman" pitchFamily="18" charset="0"/>
                </a:rPr>
                <a:t>542,4 км</a:t>
              </a:r>
              <a:endParaRPr lang="ru-RU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846" name="TextBox 5"/>
            <p:cNvSpPr txBox="1">
              <a:spLocks noChangeArrowheads="1"/>
            </p:cNvSpPr>
            <p:nvPr/>
          </p:nvSpPr>
          <p:spPr bwMode="auto">
            <a:xfrm>
              <a:off x="1043608" y="2765230"/>
              <a:ext cx="93610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1400" b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97,9 км</a:t>
              </a:r>
              <a:endParaRPr lang="ru-RU" sz="1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847" name="TextBox 6"/>
            <p:cNvSpPr txBox="1">
              <a:spLocks noChangeArrowheads="1"/>
            </p:cNvSpPr>
            <p:nvPr/>
          </p:nvSpPr>
          <p:spPr bwMode="auto">
            <a:xfrm>
              <a:off x="899592" y="3722548"/>
              <a:ext cx="79208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12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136,7 км</a:t>
              </a:r>
              <a:endParaRPr lang="ru-RU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848" name="TextBox 7"/>
            <p:cNvSpPr txBox="1">
              <a:spLocks noChangeArrowheads="1"/>
            </p:cNvSpPr>
            <p:nvPr/>
          </p:nvSpPr>
          <p:spPr bwMode="auto">
            <a:xfrm>
              <a:off x="2555776" y="3434662"/>
              <a:ext cx="12961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b="1">
                  <a:latin typeface="Times New Roman" pitchFamily="18" charset="0"/>
                  <a:cs typeface="Times New Roman" pitchFamily="18" charset="0"/>
                </a:rPr>
                <a:t>580,8 км</a:t>
              </a:r>
              <a:endParaRPr lang="ru-RU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849" name="TextBox 8"/>
            <p:cNvSpPr txBox="1">
              <a:spLocks noChangeArrowheads="1"/>
            </p:cNvSpPr>
            <p:nvPr/>
          </p:nvSpPr>
          <p:spPr bwMode="auto">
            <a:xfrm rot="1647540">
              <a:off x="3866140" y="3577644"/>
              <a:ext cx="684077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1100" b="1">
                  <a:latin typeface="Times New Roman" pitchFamily="18" charset="0"/>
                  <a:cs typeface="Times New Roman" pitchFamily="18" charset="0"/>
                </a:rPr>
                <a:t>1222 км</a:t>
              </a:r>
              <a:endParaRPr lang="ru-RU" sz="11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850" name="TextBox 9"/>
            <p:cNvSpPr txBox="1">
              <a:spLocks noChangeArrowheads="1"/>
            </p:cNvSpPr>
            <p:nvPr/>
          </p:nvSpPr>
          <p:spPr bwMode="auto">
            <a:xfrm>
              <a:off x="6948264" y="1044117"/>
              <a:ext cx="14401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2400" b="1">
                  <a:latin typeface="Times New Roman" pitchFamily="18" charset="0"/>
                  <a:cs typeface="Times New Roman" pitchFamily="18" charset="0"/>
                </a:rPr>
                <a:t>1983 км</a:t>
              </a:r>
              <a:endParaRPr lang="ru-RU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13145831SlideId2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2619319SlideId27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</TotalTime>
  <Words>348</Words>
  <Application>Microsoft Office PowerPoint</Application>
  <PresentationFormat>Экран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Фізико-географічне положення україни</vt:lpstr>
      <vt:lpstr>        Політико-географічне     положення</vt:lpstr>
      <vt:lpstr>Політико-географічне     положення</vt:lpstr>
      <vt:lpstr>Слайд 6</vt:lpstr>
      <vt:lpstr>Державний кордон України</vt:lpstr>
      <vt:lpstr>Слайд 8</vt:lpstr>
      <vt:lpstr>Слайд 9</vt:lpstr>
      <vt:lpstr>Географічний центр України</vt:lpstr>
      <vt:lpstr>Геометричний центр України</vt:lpstr>
      <vt:lpstr>Реформування територіального устрою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18</cp:revision>
  <dcterms:created xsi:type="dcterms:W3CDTF">2020-03-14T15:04:20Z</dcterms:created>
  <dcterms:modified xsi:type="dcterms:W3CDTF">2020-03-14T15:50:16Z</dcterms:modified>
</cp:coreProperties>
</file>