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94" r:id="rId3"/>
    <p:sldId id="296" r:id="rId4"/>
    <p:sldId id="301" r:id="rId5"/>
    <p:sldId id="295" r:id="rId6"/>
    <p:sldId id="297" r:id="rId7"/>
    <p:sldId id="299" r:id="rId8"/>
    <p:sldId id="258" r:id="rId9"/>
    <p:sldId id="288" r:id="rId10"/>
    <p:sldId id="286" r:id="rId11"/>
    <p:sldId id="289" r:id="rId12"/>
    <p:sldId id="259" r:id="rId13"/>
    <p:sldId id="302" r:id="rId14"/>
    <p:sldId id="303" r:id="rId15"/>
    <p:sldId id="304" r:id="rId16"/>
    <p:sldId id="262" r:id="rId17"/>
    <p:sldId id="263" r:id="rId18"/>
    <p:sldId id="264" r:id="rId19"/>
    <p:sldId id="267" r:id="rId20"/>
    <p:sldId id="305" r:id="rId21"/>
    <p:sldId id="266" r:id="rId22"/>
    <p:sldId id="306" r:id="rId23"/>
    <p:sldId id="307" r:id="rId24"/>
    <p:sldId id="308" r:id="rId25"/>
    <p:sldId id="269" r:id="rId26"/>
    <p:sldId id="271" r:id="rId27"/>
    <p:sldId id="270" r:id="rId28"/>
    <p:sldId id="272" r:id="rId29"/>
    <p:sldId id="273" r:id="rId30"/>
    <p:sldId id="283" r:id="rId31"/>
    <p:sldId id="274" r:id="rId32"/>
    <p:sldId id="284" r:id="rId33"/>
    <p:sldId id="275" r:id="rId34"/>
    <p:sldId id="282" r:id="rId35"/>
    <p:sldId id="276" r:id="rId36"/>
    <p:sldId id="277" r:id="rId37"/>
    <p:sldId id="27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2952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08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959B5-F826-4B4E-8476-9A1B508A4625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CADA9-B4E5-4B2F-8281-ED69C29186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метки 99999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метки 99999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метки 99999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12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2" Type="http://schemas.openxmlformats.org/officeDocument/2006/relationships/audio" Target="../media/audio1.wav"/><Relationship Id="rId16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5" Type="http://schemas.openxmlformats.org/officeDocument/2006/relationships/audio" Target="../media/audio4.wav"/><Relationship Id="rId15" Type="http://schemas.openxmlformats.org/officeDocument/2006/relationships/audio" Target="../media/audio14.wav"/><Relationship Id="rId10" Type="http://schemas.openxmlformats.org/officeDocument/2006/relationships/audio" Target="../media/audio9.wav"/><Relationship Id="rId4" Type="http://schemas.openxmlformats.org/officeDocument/2006/relationships/audio" Target="../media/audio3.wav"/><Relationship Id="rId9" Type="http://schemas.openxmlformats.org/officeDocument/2006/relationships/audio" Target="../media/audio8.wav"/><Relationship Id="rId14" Type="http://schemas.openxmlformats.org/officeDocument/2006/relationships/audio" Target="../media/audio1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6292" y="798040"/>
            <a:ext cx="9717668" cy="2112144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НАСЕЛЕННЯ УКРАЇНИ.</a:t>
            </a:r>
            <a:br>
              <a:rPr lang="uk-UA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МІГРАЦІЙНІ ПРОЦЕСИ.</a:t>
            </a:r>
            <a:br>
              <a:rPr lang="uk-UA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ДЕМОГРАФІЧНА ПОЛІТИКА.</a:t>
            </a:r>
            <a:endParaRPr lang="uk-UA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Картинки по запросу населення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21" y="3084844"/>
            <a:ext cx="5476352" cy="3305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9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Кількість населення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606"/>
          <a:stretch>
            <a:fillRect/>
          </a:stretch>
        </p:blipFill>
        <p:spPr bwMode="auto">
          <a:xfrm>
            <a:off x="546992" y="728829"/>
            <a:ext cx="5217936" cy="5555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-15242" y="7"/>
            <a:ext cx="12207242" cy="6483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ДИНАМІКА ЧИСЕЛЬНОСТІ НАСЕЛЕННЯ УКРАЇНИ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&quot;приподний приріст населення україн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842"/>
          <a:stretch>
            <a:fillRect/>
          </a:stretch>
        </p:blipFill>
        <p:spPr bwMode="auto">
          <a:xfrm>
            <a:off x="6434050" y="1450980"/>
            <a:ext cx="5536277" cy="5232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66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615126"/>
            <a:ext cx="12192000" cy="2924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2017 р. природний приріст = - 5.1‰, народжуваність = 9.4‰, смертність = - 14.5‰.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Причини смерті населення: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Хвороби системи кровообігу (67%)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Новоутворення (13.6%)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uk-U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Зовнішні причини смерті (5.4%)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179" y="1268118"/>
            <a:ext cx="5658196" cy="558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290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82321" y="411983"/>
            <a:ext cx="10791930" cy="5629380"/>
          </a:xfrm>
        </p:spPr>
        <p:txBody>
          <a:bodyPr>
            <a:normAutofit/>
          </a:bodyPr>
          <a:lstStyle/>
          <a:p>
            <a:pPr algn="just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Є ТРИ ГРУПИ ЧИННИКІВ, ЯКІ ВПЛИВАЮТЬ НА ДИНАМІКУ ЧИСЕЛЬНОСТІ НАСЕЛЕННЯ: </a:t>
            </a:r>
            <a:r>
              <a:rPr lang="uk-UA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ЕКОНОМІЧНІ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uk-UA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СОЦІАЛЬНІ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ТА </a:t>
            </a:r>
            <a:r>
              <a:rPr lang="uk-UA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ЕКОЛОГІЧНІ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</a:p>
          <a:p>
            <a:pPr algn="just"/>
            <a:r>
              <a:rPr lang="uk-UA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ЕКОНОМІЧНІ</a:t>
            </a:r>
            <a:r>
              <a:rPr lang="uk-UA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000" b="1" i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негаразди 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пов’язані з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глибинною кризою, що її 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переживала наша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країна на шляху переходу 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від планової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 ринкової економіки. </a:t>
            </a:r>
            <a:endParaRPr lang="uk-UA" sz="20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СОЦІАЛЬНІ</a:t>
            </a:r>
            <a:r>
              <a:rPr lang="uk-UA" sz="2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причини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скорочення 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населення зумовлені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недостатнім 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фінансуванням системи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охорони здоров’я, 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зростання кількості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розлучень, стрімким збільшенням частки людей літнього віку,</a:t>
            </a:r>
            <a:b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виїздом з країни людей працездатного віку за кордон. </a:t>
            </a:r>
            <a:endParaRPr lang="uk-UA" sz="20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ЕКОЛОГІЧНА СИТУАЦІЯ 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багатьох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регіонах країни є складною через значне забруднення 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навколишнього середовища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аварію на Чорнобильській АЕС. </a:t>
            </a:r>
            <a:endParaRPr lang="uk-UA" sz="20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призводить до зростання 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рівня захворюваності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 смертності. </a:t>
            </a:r>
            <a:b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2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0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511079" y="99750"/>
            <a:ext cx="11018948" cy="6550429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України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характерні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ПЕРШИЙ (ЗВУЖЕНИЙ) ТИП ВІДТВОРЕННЯ </a:t>
            </a:r>
            <a:r>
              <a:rPr lang="ru-RU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населення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дуже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низькі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показники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народжуваності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(10,5 ‰ у 2016 р.) й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високі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–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смертності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(14,4 ‰), тому й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низький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природний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приріст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(–3,9 ‰). </a:t>
            </a:r>
            <a:endParaRPr lang="ru-RU" sz="2400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ru-RU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Отже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для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України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харакетрна</a:t>
            </a:r>
            <a:r>
              <a:rPr lang="uk-UA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ДЕПОПУЛЯЦІЯ</a:t>
            </a:r>
            <a:r>
              <a:rPr lang="uk-UA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uk-UA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коли </a:t>
            </a:r>
            <a:r>
              <a:rPr lang="uk-UA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рівень смертності перевищує </a:t>
            </a:r>
            <a:r>
              <a:rPr lang="uk-UA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рівень народжуваності. </a:t>
            </a:r>
            <a:endParaRPr lang="uk-UA" sz="2400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uk-UA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сільській місцевості темпи депопуляції є ще більшими через </a:t>
            </a:r>
            <a:r>
              <a:rPr lang="uk-UA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переїзд молоді </a:t>
            </a:r>
            <a:r>
              <a:rPr lang="uk-UA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 міст та абсолютне переважання частки людей літнього віку</a:t>
            </a:r>
            <a:r>
              <a:rPr lang="uk-UA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uk-UA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</a:t>
            </a:r>
            <a:r>
              <a:rPr lang="uk-UA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призводить </a:t>
            </a:r>
            <a:r>
              <a:rPr lang="uk-UA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 вимирання сіл. </a:t>
            </a:r>
            <a:r>
              <a:rPr lang="uk-UA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Щотижня в </a:t>
            </a:r>
            <a:r>
              <a:rPr lang="uk-UA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Україні зникає одне село</a:t>
            </a:r>
            <a:r>
              <a:rPr lang="uk-UA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Показники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природного 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приросту </a:t>
            </a:r>
            <a:r>
              <a:rPr lang="ru-RU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населення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Україні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свідчать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про </a:t>
            </a:r>
            <a:r>
              <a:rPr lang="ru-RU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кризу в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демографічній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ситуації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b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uk-UA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2400" b="1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1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61"/>
          <a:stretch>
            <a:fillRect/>
          </a:stretch>
        </p:blipFill>
        <p:spPr bwMode="auto">
          <a:xfrm>
            <a:off x="5924197" y="508000"/>
            <a:ext cx="5872692" cy="5211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ukrexport.gov.ua/i/imgsupload/image/gra_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64" y="423862"/>
            <a:ext cx="5037314" cy="57460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36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22514" y="328858"/>
            <a:ext cx="11143622" cy="5898382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 пов’язують із впливом 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ПРИРОДНИХ ЧИННИКІВ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як-то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зростання середньої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тривалості життя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 стрімке </a:t>
            </a:r>
            <a:r>
              <a:rPr lang="uk-UA" sz="2000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«старіння» населення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Аналіз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статистичних даних показує,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що очікувана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тривалість життя в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Україні вища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 жінок, ніж у чоловіків майже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10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років (відповідно 76,2 та 66,3 року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).</a:t>
            </a:r>
          </a:p>
          <a:p>
            <a:pPr algn="just"/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uk-U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СТАРІННЯ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населення спричиняє зменшення частки працездатного населення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посилює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тиск на медичні та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соціальні установи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важким тягарем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податків лягає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плечі працюючих. </a:t>
            </a:r>
            <a:endParaRPr lang="uk-UA" sz="20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Слід також додати 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СОЦІАЛЬНО-ЕКОНОМІЧНІ ЧИННИКИ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зниження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рівня народжуваності,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такі як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зайнятість жінки на роботі,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пізній вступ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людей у шлюб, часті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розлучення подружжів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підвищення рівня культури суспільства, поширення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міського способу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життя, виробничий травматизм, поширення шкідливих звичок,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нещасні випадки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тощо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зазначених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чинників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додаються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глибока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затяжна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криза 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економіці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соціальній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сфері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неякісна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медицина,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військові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дії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z="2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території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країни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еміграція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молодого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населення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b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13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76"/>
            <a:ext cx="12192000" cy="6705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ПРОСТОРОВІ ВІДМІННОСТІ ВІДТВОРЕННЯ НАСЕЛЕННЯ. </a:t>
            </a:r>
            <a:b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0831" y="655334"/>
            <a:ext cx="10998851" cy="5861843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Показники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відтворення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населення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Україні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мають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певні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територіальні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відмінності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. </a:t>
            </a:r>
            <a:endParaRPr lang="ru-RU" sz="200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Так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традиційно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НАЙВИЩИМ РІВНЕМ НАРОДЖУВАНОСТІ ТА НИЖЧИМ ЗА СЕРЕДНІЙ ПО КРАЇНІ РІВНЕМ СМЕРТНОСТІ ВИРІЗНЯЮТЬСЯ ЗАХІДНІ ОБЛАСТІ, ОСОБЛИВО </a:t>
            </a:r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РІВНЕНСЬКА, ЗАКАРПАТСЬКА 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ТА </a:t>
            </a:r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ВОЛИНСЬКА</a:t>
            </a:r>
            <a:r>
              <a:rPr lang="ru-RU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ru-RU" sz="20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Там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невисокий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додатний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показник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природного приросту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або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близький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до 0 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‰.</a:t>
            </a:r>
          </a:p>
          <a:p>
            <a:pPr algn="just"/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Такі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самі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демографічні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особливості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характерні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й для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столиці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sz="2000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Київ</a:t>
            </a:r>
            <a:r>
              <a:rPr lang="ru-RU" sz="2000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має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найвищі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показники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додатного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природного приросту в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країні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uk-UA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ДЛЯ ПРОМИСЛОВИХ ОБЛАСТЕЙ З ВИСОКОЮ ЧАСТКОЮ МІСЬКОГО НАСЕЛЕННЯ (</a:t>
            </a:r>
            <a:r>
              <a:rPr lang="uk-UA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ХАРКІВСЬКОЇ, ЗАПОРІЗЬКОЇ, ДНІПРОПЕТРОВСЬКОЇ</a:t>
            </a:r>
            <a:r>
              <a:rPr lang="uk-UA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) ХАРАКТЕРНІ НИЗЬКА НАРОДЖУВАНІСТЬ ТА ВИСОКА СМЕРТНІСТЬ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що спричиняє значно вищі за середні по країні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показники депопуляції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. </a:t>
            </a:r>
            <a:endParaRPr lang="uk-UA" sz="2000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Це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пояснюється негативною екологічною ситуацією, деіндустріалізацією, переїздом заможних людей на постійне місце проживання до столиці. </a:t>
            </a:r>
            <a:b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</a:br>
            <a:endParaRPr lang="uk-UA" sz="2000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11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11982" y="261257"/>
            <a:ext cx="11334541" cy="6339048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ЕКСТРЕМАЛЬНО НИЗЬКІ ПОКАЗНИКИ НАРОДЖУВАНОСТІ ХАРАКТЕРНІ ДЛЯ ОБЛАСТЕЙ, А ТЕРИТОРІЇ ЯКИХ ВІДБУВАЮТЬСЯ ВІЙСЬКОВІ ДІЇ – </a:t>
            </a:r>
            <a:r>
              <a:rPr lang="uk-UA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ЛУГАНСЬКОЇ 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 </a:t>
            </a:r>
            <a:r>
              <a:rPr lang="uk-UA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ДОНЕЦЬКОЇ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; ДЛЯ ОБЛАСТЕЙ ЗІ ЗНАЧНОЮ ЧАСТКОЮ СІЛЬСЬКОГО НАСЕЛЕННЯ: </a:t>
            </a:r>
            <a:r>
              <a:rPr lang="uk-UA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ЧЕРНІГІВСЬКОЇ, СУМСЬКОЇ, ЧЕРКАСЬКОЇ, ПОЛТАВСЬКОЇ, КІРОВОГРАДСЬКОЇ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uk-UA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цих областях не лише низький рівень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народжуваності, а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й надто високий рівень смертності, який майже в 1,5 </a:t>
            </a:r>
            <a:r>
              <a:rPr lang="uk-UA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раза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перевищує середній показник по країні. </a:t>
            </a:r>
            <a:endParaRPr lang="uk-UA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Сільське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населення страждає від гострих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соціально-економічних проблем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що ставить його на межу вимирання. </a:t>
            </a:r>
            <a:endParaRPr lang="uk-UA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Злидні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 безробіття, занепад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соціальної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сфери (відсутність якісної освіти, дошкільних та культурних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закладів) примушують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молодь залишати села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Старіння» селян призвело до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погіршення демографічної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ситуації та вимирання українських сіл. </a:t>
            </a:r>
            <a:endParaRPr lang="uk-UA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НАЙВИЩИМИ ТЕМПАМИ СКОРОЧУЄТЬСЯ НАСЕЛЕННЯ </a:t>
            </a:r>
            <a:r>
              <a:rPr lang="uk-UA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ЧЕРНІГІВСЬКОЇ ОБЛАСТІ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uk-UA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Без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заохочення молоді до роботи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й проживання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сільській місцевості демографічні проблеми подолати неможливо. </a:t>
            </a:r>
            <a:b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2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20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7600"/>
            <a:ext cx="12192000" cy="10684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ОСОБЛИВОСТІ СТАТЕВОГО ТА ВІКОВОГО СКЛАДУ НАСЕЛЕННЯ УКРАЇНИ.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b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22515" y="1541065"/>
            <a:ext cx="10942654" cy="457200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статевій структурі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населення України помітні значні відмінності між часткою жіночого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 чоловічого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населення: відповідно 53,8 та 46,2 %. </a:t>
            </a:r>
            <a:endParaRPr lang="uk-UA" sz="20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статево-віковою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пірамідою помітно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як змінюється співвідношення чоловіків та жінок за віковими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категоріями. </a:t>
            </a:r>
          </a:p>
          <a:p>
            <a:pPr algn="just"/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Якщо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 віці до 14 років хлопчиків трохи більше, то в віці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понад 40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років переважають жінки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Біологічні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причини цього – генетично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зумовлена вища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смертність та менша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тривалість життя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чоловічого населення. </a:t>
            </a:r>
            <a:endParaRPr lang="uk-UA" sz="20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Серед соціальних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причин: робота у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важких та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небезпечних умовах, згубні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звички, вищий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відсоток травматизму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серед чоловіків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переважання чоловічого</a:t>
            </a:r>
            <a:b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населення серед емігрантів. </a:t>
            </a:r>
            <a:endParaRPr lang="uk-UA" sz="20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останні роки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ще додалася участь у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військових операціях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сході України. </a:t>
            </a:r>
            <a:b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43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94136" y="472273"/>
            <a:ext cx="4461468" cy="5569089"/>
          </a:xfrm>
        </p:spPr>
        <p:txBody>
          <a:bodyPr/>
          <a:lstStyle/>
          <a:p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З першим типом відтворення населення в Україні пов’язаний </a:t>
            </a:r>
            <a: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регресивний</a:t>
            </a:r>
            <a:b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</a:br>
            <a: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тип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вікової структури населення 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з малою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часткою дітей (0 – 14 років) та</a:t>
            </a:r>
            <a:b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великою часткою літніх людей (в Україні – понад 60 років). </a:t>
            </a:r>
            <a:endParaRPr lang="uk-UA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Згідно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зі статистикою нині в нашій державі живе 11,9 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млн пенсіонерів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, у т. ч. за віком – 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понад 9,8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млн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Україні стрімко 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відбувається </a:t>
            </a:r>
            <a:r>
              <a:rPr lang="uk-UA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демографічне </a:t>
            </a:r>
            <a: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старіння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як «зверху»,</a:t>
            </a:r>
            <a:b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так і «знизу» (доведіть це 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)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</a:br>
            <a:endParaRPr lang="uk-UA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Картинки по запросу Демографічне старіння населення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4" y="1195753"/>
            <a:ext cx="6662057" cy="4149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62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624418" y="115888"/>
            <a:ext cx="115675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ДЕМОГРАФІЯ ТА ДЕМОГРАФІЧНІ ПРОЦЕСИ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99751" y="747713"/>
            <a:ext cx="119528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Насе́лення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сукупність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постійно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живуть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певній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767" y="1462089"/>
            <a:ext cx="7647517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5975351" y="3270250"/>
            <a:ext cx="5782733" cy="3190875"/>
            <a:chOff x="6954678" y="3495338"/>
            <a:chExt cx="4336198" cy="3190595"/>
          </a:xfrm>
        </p:grpSpPr>
        <p:sp>
          <p:nvSpPr>
            <p:cNvPr id="6" name="Скругленный прямоугольник 5"/>
            <p:cNvSpPr/>
            <p:nvPr/>
          </p:nvSpPr>
          <p:spPr bwMode="auto">
            <a:xfrm>
              <a:off x="9737018" y="4230287"/>
              <a:ext cx="1553858" cy="547639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sz="2000" b="1">
                  <a:solidFill>
                    <a:srgbClr val="002060"/>
                  </a:solidFill>
                </a:rPr>
                <a:t>Соціологія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 bwMode="auto">
            <a:xfrm>
              <a:off x="8959296" y="4963647"/>
              <a:ext cx="1757018" cy="549227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sz="2000" b="1" dirty="0" err="1">
                  <a:solidFill>
                    <a:srgbClr val="002060"/>
                  </a:solidFill>
                </a:rPr>
                <a:t>Етнографія</a:t>
              </a:r>
              <a:endParaRPr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 bwMode="auto">
            <a:xfrm>
              <a:off x="8725980" y="3495338"/>
              <a:ext cx="1990334" cy="549227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sz="2000" b="1" dirty="0" err="1">
                  <a:solidFill>
                    <a:srgbClr val="002060"/>
                  </a:solidFill>
                </a:rPr>
                <a:t>Статистика</a:t>
              </a:r>
              <a:endParaRPr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 bwMode="auto">
            <a:xfrm>
              <a:off x="6954678" y="5238260"/>
              <a:ext cx="1553857" cy="549227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sz="2000" b="1">
                  <a:solidFill>
                    <a:srgbClr val="002060"/>
                  </a:solidFill>
                </a:rPr>
                <a:t>Демографія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 bwMode="auto">
            <a:xfrm>
              <a:off x="9022784" y="5789075"/>
              <a:ext cx="2117309" cy="896858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sz="2000" b="1" dirty="0" err="1">
                  <a:solidFill>
                    <a:srgbClr val="002060"/>
                  </a:solidFill>
                </a:rPr>
                <a:t>Географія</a:t>
              </a:r>
              <a:r>
                <a:rPr sz="2000" b="1" dirty="0">
                  <a:solidFill>
                    <a:srgbClr val="002060"/>
                  </a:solidFill>
                </a:rPr>
                <a:t>  </a:t>
              </a:r>
              <a:r>
                <a:rPr sz="2000" b="1" dirty="0" err="1">
                  <a:solidFill>
                    <a:srgbClr val="002060"/>
                  </a:solidFill>
                </a:rPr>
                <a:t>населення-розміщення</a:t>
              </a:r>
              <a:endParaRPr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Прямая соединительная линия 10"/>
            <p:cNvSpPr/>
            <p:nvPr/>
          </p:nvSpPr>
          <p:spPr bwMode="auto">
            <a:xfrm flipV="1">
              <a:off x="8129197" y="3769952"/>
              <a:ext cx="596783" cy="209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2" name="Прямая соединительная линия 11"/>
            <p:cNvSpPr/>
            <p:nvPr/>
          </p:nvSpPr>
          <p:spPr bwMode="auto">
            <a:xfrm>
              <a:off x="8725980" y="4503313"/>
              <a:ext cx="1011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Прямая соединительная линия 12"/>
            <p:cNvSpPr/>
            <p:nvPr/>
          </p:nvSpPr>
          <p:spPr bwMode="auto">
            <a:xfrm>
              <a:off x="8532343" y="4663635"/>
              <a:ext cx="426953" cy="43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4" name="Прямая соединительная линия 13"/>
            <p:cNvSpPr/>
            <p:nvPr/>
          </p:nvSpPr>
          <p:spPr bwMode="auto">
            <a:xfrm>
              <a:off x="7732400" y="4736654"/>
              <a:ext cx="0" cy="552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  <p:sp>
          <p:nvSpPr>
            <p:cNvPr id="15" name="Прямая соединительная линия 14"/>
            <p:cNvSpPr/>
            <p:nvPr/>
          </p:nvSpPr>
          <p:spPr bwMode="auto">
            <a:xfrm>
              <a:off x="8192685" y="4687446"/>
              <a:ext cx="830099" cy="15508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217" y="655639"/>
            <a:ext cx="11108267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Міграція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-</a:t>
            </a:r>
            <a:r>
              <a:rPr lang="ru-RU" sz="24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переміщення</a:t>
            </a:r>
            <a:r>
              <a:rPr lang="ru-R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людей по </a:t>
            </a:r>
            <a:r>
              <a:rPr lang="ru-RU" sz="24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території</a:t>
            </a:r>
            <a:r>
              <a:rPr lang="ru-R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зазвичай</a:t>
            </a:r>
            <a:r>
              <a:rPr lang="ru-R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зі</a:t>
            </a:r>
            <a:r>
              <a:rPr lang="ru-R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зміною</a:t>
            </a:r>
            <a:r>
              <a:rPr lang="ru-R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місця</a:t>
            </a:r>
            <a:r>
              <a:rPr lang="ru-R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перебування</a:t>
            </a:r>
            <a:r>
              <a:rPr lang="ru-R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назавжди</a:t>
            </a:r>
            <a:r>
              <a:rPr lang="ru-R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або</a:t>
            </a:r>
            <a:r>
              <a:rPr lang="ru-R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</a:t>
            </a:r>
            <a:r>
              <a:rPr lang="ru-RU" sz="24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певний</a:t>
            </a:r>
            <a:r>
              <a:rPr lang="ru-R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проміжок</a:t>
            </a:r>
            <a:r>
              <a:rPr lang="ru-RU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часу.</a:t>
            </a:r>
            <a:endParaRPr lang="ru-RU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440266" y="1628775"/>
            <a:ext cx="11616267" cy="857250"/>
            <a:chOff x="323528" y="1340768"/>
            <a:chExt cx="8712968" cy="85782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419426" y="1412254"/>
              <a:ext cx="2232222" cy="7212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Види міграцій</a:t>
              </a:r>
              <a:endPara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7" name="Прямоугольник с двумя скругленными противолежащими углами 6"/>
            <p:cNvSpPr/>
            <p:nvPr/>
          </p:nvSpPr>
          <p:spPr>
            <a:xfrm>
              <a:off x="323528" y="1412254"/>
              <a:ext cx="2376697" cy="78634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Зовнішні міграції (еміграція і імміграція)</a:t>
              </a:r>
              <a:endPara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8" name="Прямоугольник с двумя скругленными противолежащими углами 7"/>
            <p:cNvSpPr/>
            <p:nvPr/>
          </p:nvSpPr>
          <p:spPr>
            <a:xfrm>
              <a:off x="6372436" y="1340768"/>
              <a:ext cx="2664060" cy="786341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Внутрішні міграції (маятникова, сезонна)</a:t>
              </a:r>
              <a:endPara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</p:txBody>
        </p:sp>
        <p:sp>
          <p:nvSpPr>
            <p:cNvPr id="15" name="Стрелка влево 14"/>
            <p:cNvSpPr/>
            <p:nvPr/>
          </p:nvSpPr>
          <p:spPr>
            <a:xfrm>
              <a:off x="2771669" y="1628299"/>
              <a:ext cx="576314" cy="21604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5724679" y="1628299"/>
              <a:ext cx="574726" cy="2160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sz="2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221" name="Picture 2" descr="F:\Школа\2016-2017\Атестація\Матеріали\Населення Світу\17024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267" y="2773364"/>
            <a:ext cx="3263900" cy="261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 descr="F:\Школа\2016-2017\Атестація\Матеріали\Населення Світу\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4901" y="2562226"/>
            <a:ext cx="3113617" cy="279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Прямоугольник 18"/>
          <p:cNvSpPr>
            <a:spLocks noChangeArrowheads="1"/>
          </p:cNvSpPr>
          <p:nvPr/>
        </p:nvSpPr>
        <p:spPr bwMode="auto">
          <a:xfrm>
            <a:off x="440268" y="5292726"/>
            <a:ext cx="33168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dirty="0" err="1">
                <a:solidFill>
                  <a:srgbClr val="FFC000"/>
                </a:solidFill>
                <a:latin typeface="Constantia" pitchFamily="18" charset="0"/>
                <a:cs typeface="Times New Roman" pitchFamily="18" charset="0"/>
              </a:rPr>
              <a:t>Еміграція-</a:t>
            </a:r>
            <a:r>
              <a:rPr lang="uk-UA" sz="2800" b="1" dirty="0">
                <a:latin typeface="Constantia" pitchFamily="18" charset="0"/>
                <a:cs typeface="Times New Roman" pitchFamily="18" charset="0"/>
              </a:rPr>
              <a:t> виїзд.</a:t>
            </a:r>
          </a:p>
          <a:p>
            <a:r>
              <a:rPr lang="uk-UA" sz="2800" b="1" dirty="0">
                <a:solidFill>
                  <a:srgbClr val="FFC000"/>
                </a:solidFill>
                <a:latin typeface="Constantia" pitchFamily="18" charset="0"/>
                <a:cs typeface="Times New Roman" pitchFamily="18" charset="0"/>
              </a:rPr>
              <a:t>Імміграція</a:t>
            </a:r>
            <a:r>
              <a:rPr lang="uk-UA" sz="2800" b="1" dirty="0">
                <a:latin typeface="Constantia" pitchFamily="18" charset="0"/>
                <a:cs typeface="Times New Roman" pitchFamily="18" charset="0"/>
              </a:rPr>
              <a:t> – в’їзд.</a:t>
            </a:r>
            <a:endParaRPr lang="ru-RU" sz="2800" b="1" dirty="0">
              <a:latin typeface="Constant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31084" y="5262001"/>
            <a:ext cx="4525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>
                <a:solidFill>
                  <a:srgbClr val="FFC000"/>
                </a:solidFill>
                <a:latin typeface="Constantia" pitchFamily="18" charset="0"/>
                <a:cs typeface="Times New Roman" pitchFamily="18" charset="0"/>
              </a:rPr>
              <a:t>Маятникова</a:t>
            </a:r>
            <a:r>
              <a:rPr lang="uk-UA" sz="2800" b="1" dirty="0">
                <a:solidFill>
                  <a:srgbClr val="0000CC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atin typeface="Constantia" pitchFamily="18" charset="0"/>
                <a:cs typeface="Times New Roman" pitchFamily="18" charset="0"/>
              </a:rPr>
              <a:t>– навчання.</a:t>
            </a:r>
          </a:p>
          <a:p>
            <a:pPr>
              <a:defRPr/>
            </a:pPr>
            <a:r>
              <a:rPr lang="uk-UA" sz="2800" b="1" dirty="0">
                <a:solidFill>
                  <a:srgbClr val="FFC000"/>
                </a:solidFill>
                <a:latin typeface="Constantia" pitchFamily="18" charset="0"/>
                <a:cs typeface="Times New Roman" pitchFamily="18" charset="0"/>
              </a:rPr>
              <a:t>Сезонна</a:t>
            </a:r>
            <a:r>
              <a:rPr lang="uk-UA" sz="2800" b="1" dirty="0">
                <a:latin typeface="Constantia" pitchFamily="18" charset="0"/>
                <a:cs typeface="Times New Roman" pitchFamily="18" charset="0"/>
              </a:rPr>
              <a:t> – збір овочів і фруктів, будівництво</a:t>
            </a:r>
            <a:r>
              <a:rPr lang="uk-UA" sz="2800" b="1" dirty="0">
                <a:solidFill>
                  <a:schemeClr val="accent3"/>
                </a:solidFill>
                <a:latin typeface="Constantia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3"/>
              </a:solidFill>
              <a:latin typeface="Constantia" pitchFamily="18" charset="0"/>
            </a:endParaRPr>
          </a:p>
        </p:txBody>
      </p:sp>
      <p:pic>
        <p:nvPicPr>
          <p:cNvPr id="9225" name="Объект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56850" y="2613026"/>
            <a:ext cx="3564467" cy="372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380374" y="74585"/>
            <a:ext cx="76322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МЕХАНІЧНИЙ РУХ НАСЕЛЕННЯ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53143" y="380017"/>
            <a:ext cx="10852220" cy="6261858"/>
          </a:xfrm>
        </p:spPr>
        <p:txBody>
          <a:bodyPr>
            <a:noAutofit/>
          </a:bodyPr>
          <a:lstStyle/>
          <a:p>
            <a:pPr algn="just"/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Україні спостерігається незначне, але 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позитивне сальдо міграцій.</a:t>
            </a:r>
            <a:b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даними 2017 р. з країни емігрувало близько 22,9 тис. осіб, а прибуло 33,5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тис. іммігрантів.</a:t>
            </a: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Але від’їжджають переважно кваліфіковані робітники та науковці,</a:t>
            </a:r>
            <a:b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 прибувають – біженці та переселенці: вихідці з Кавказу, країн Центральної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 Східної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Азії, Молдови. Серед них є багато нелегальних мігрантів. </a:t>
            </a:r>
            <a:endParaRPr lang="uk-UA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Найбільший приріст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мігрантів характерний для Києва, Київської та Одеської областей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Трудова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міграція з України зростає. За даними Світового банку, наша</a:t>
            </a:r>
            <a:b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держава посідає 5-те місце в світі за кількістю емігрантів (близько 6,6 млн осіб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).</a:t>
            </a: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спричинено низкою чинників: 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високий рівень безробіття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низький </a:t>
            </a:r>
            <a:r>
              <a:rPr lang="uk-UA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рівень життя 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 соціального забезпечення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потреба в фінансах на відкриття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власного бізнесу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незадоволення умовами праці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а також 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нерівність доходів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порівняно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 різними країнами</a:t>
            </a:r>
            <a:endParaRPr lang="uk-UA" sz="2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4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80" y="0"/>
            <a:ext cx="12156120" cy="54868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МІГРАЦІЙНІ ПРОЦЕСИ В УКРАЇНИ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435430"/>
            <a:ext cx="12192000" cy="51538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У 2017 р. міграційний приріст населення становив 12 тис. осіб. Рівень безробіття – 9%. Найбільше населення зайнято у с/г та лісовому господарстві (17.7%), промисловості (15%), торгівлі (22%).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2267490"/>
            <a:ext cx="7751008" cy="459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3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" y="2492896"/>
            <a:ext cx="5279265" cy="270716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За межами України працює понад 3.5 млн. осіб. Найбільше офіційно працевлаштовані в Німеччині, Франції, Греції, Італії. Збільшується потік до США.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67"/>
          <a:stretch>
            <a:fillRect/>
          </a:stretch>
        </p:blipFill>
        <p:spPr bwMode="auto">
          <a:xfrm>
            <a:off x="5485006" y="116990"/>
            <a:ext cx="6621812" cy="65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164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80043" y="2630797"/>
            <a:ext cx="5508757" cy="2219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У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Росії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проживає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найбільша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кількість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українських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емігрантів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 – 4,4 млн.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більше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половини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всіх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українців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  <a:t> за кордоном.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857"/>
          <a:stretch/>
        </p:blipFill>
        <p:spPr bwMode="auto">
          <a:xfrm>
            <a:off x="-16918" y="0"/>
            <a:ext cx="6496961" cy="684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730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4303" y="90265"/>
            <a:ext cx="10259367" cy="2029766"/>
          </a:xfrm>
        </p:spPr>
        <p:txBody>
          <a:bodyPr/>
          <a:lstStyle/>
          <a:p>
            <a:endParaRPr lang="uk-UA" dirty="0" smtClean="0">
              <a:latin typeface="Arial Black" panose="020B0A04020102020204" pitchFamily="34" charset="0"/>
            </a:endParaRPr>
          </a:p>
          <a:p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Водночас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під впливом глобалізації зростає попит на кваліфіковану й водночас дешеву українську робочу силу. </a:t>
            </a:r>
            <a:endParaRPr lang="uk-UA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Найбільш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привабливими 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для українців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є країни Європи (</a:t>
            </a:r>
            <a: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Польща, Чехія, Німеччина, Угорщина, Італія, </a:t>
            </a:r>
            <a:r>
              <a:rPr lang="uk-UA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Іспанія, Португалія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), </a:t>
            </a:r>
            <a: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Росія, Канада, США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. </a:t>
            </a:r>
            <a:b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</a:br>
            <a:endParaRPr lang="uk-UA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endParaRPr lang="uk-UA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Картинки по запросу міграції насел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65" y="1735179"/>
            <a:ext cx="8223597" cy="51228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055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62540" y="763675"/>
            <a:ext cx="4360983" cy="5277687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Через </a:t>
            </a:r>
            <a: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політичні причини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 Україні загострилася проблема незаконного</a:t>
            </a:r>
            <a:b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в’їзду в Україну біженців з країн Азії. </a:t>
            </a:r>
            <a:endParaRPr lang="uk-UA" dirty="0" smtClean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Унаслідок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військової конфронтації на</a:t>
            </a:r>
            <a:b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</a:b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Донбасі з 2014 р. виникла проблема внутрішніх біженців із зони бойових дій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Так, з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окупованих територій Донецької і Луганської областей вимушені були переселитися в інші частин України понад 1 млн осіб. </a:t>
            </a:r>
            <a:b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</a:br>
            <a:endParaRPr lang="uk-UA" dirty="0">
              <a:solidFill>
                <a:schemeClr val="accent4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Картинки по запросу міграції насел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27" y="763675"/>
            <a:ext cx="2899124" cy="1708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85" y="2196418"/>
            <a:ext cx="3054699" cy="1953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4275334"/>
            <a:ext cx="5801248" cy="2388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84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66297" y="0"/>
            <a:ext cx="10771833" cy="6858000"/>
          </a:xfrm>
        </p:spPr>
        <p:txBody>
          <a:bodyPr>
            <a:noAutofit/>
          </a:bodyPr>
          <a:lstStyle/>
          <a:p>
            <a:pPr algn="just"/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Україні розроблено </a:t>
            </a:r>
            <a:r>
              <a:rPr lang="uk-UA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МІГРАЦІЙНУ ПОЛІТИКУ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цілями якої є зменшення масштабів зовнішньої міграції, стимулювання повернення емігрантів на батьківщину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контроль за перетином державного к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ордону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uk-UA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Міграційна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політика суттєво впливає на стан трудового потенціалу й є складовою демографічної політики. Адже</a:t>
            </a:r>
            <a:b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найчастіше виїжджають за кордон люди працездатного віку: 2/3 з яких у віці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від 15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 39 років; вони становлять основний трудовий потенціал. Майже 1/3 емігрантів – люди з вищою освітою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Україна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є учасницею Міжнародної організації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праці (МОП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 та Міжнародної організації з міграції (МОМ). </a:t>
            </a:r>
            <a:endParaRPr lang="uk-UA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Основними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напрямами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їхньої діяльності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є захист прав трудових мігрантів, попередження та запобігання торгівлі людьми, захист і реінтеграція потерпілих від торгівлі людьми тощо. </a:t>
            </a:r>
            <a:endParaRPr lang="uk-UA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МОМ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здійснює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Програму управління міграційними переміщеннями в партнерстві 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урядами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США, Канади, країн Європи, Нової Зеландії та Австралії,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Міжнародним Комітетом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Червоного Хреста, Управлінням Верховного комісара ООН у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справах біженців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uk-UA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Ця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програма надає допомогу щодо організації переїзду мігрантів,</a:t>
            </a:r>
            <a:b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підготовки документів, добровільного повернення та консультування.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2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2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478346" cy="711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ДЕМОГРАФІЧНА ПОЛІТИКА В УКРАЇНІ. 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3" y="1320800"/>
            <a:ext cx="10690577" cy="5537199"/>
          </a:xfrm>
        </p:spPr>
        <p:txBody>
          <a:bodyPr>
            <a:noAutofit/>
          </a:bodyPr>
          <a:lstStyle/>
          <a:p>
            <a:pPr algn="just"/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Україна багато чого запозичила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щодо проведення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демографічної політики, що спрямована на стимулювання народжуваності, із загальноєвропейського досвіду. </a:t>
            </a:r>
            <a:endParaRPr lang="uk-UA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Її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основним напрямом є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фінансова допомога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сім’ям, зокрема жінці як матері та робітниці. Так, для матерів,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які народили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дитину, держава надає грошову допомогу, забезпечує </a:t>
            </a:r>
            <a:r>
              <a:rPr lang="uk-UA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передпологову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відпустку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 трирічну відпустку з догляду за дитиною, створює систему кредитування молодих сімей. </a:t>
            </a:r>
            <a:endParaRPr lang="uk-UA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Розвиток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системи дошкільної освіти дає змогу жінці працювати. </a:t>
            </a:r>
            <a:endParaRPr lang="uk-UA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Розроблено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політику допомоги самотнім батькам. </a:t>
            </a:r>
            <a:endParaRPr lang="uk-UA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Окрім стимулювання народжуваності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важливе значення має збереження здоров’я матері та дитини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 пріоритет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держави. </a:t>
            </a:r>
            <a:endParaRPr lang="uk-UA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Велике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значення має громадянська захищеність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населення як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важливий чинник поліпшення демографічної ситуації. </a:t>
            </a:r>
            <a:b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2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90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243118" cy="620889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СИСТЕМИ РОЗСЕЛЕННЯ. МІСЬКІ ПОСЕЛЕННЯ.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b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1245" y="1422401"/>
            <a:ext cx="11435644" cy="496711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Процес урбанізації в Україні складався з кількох послідовних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стадій.</a:t>
            </a:r>
          </a:p>
          <a:p>
            <a:pPr algn="just"/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Перша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власне </a:t>
            </a:r>
            <a:r>
              <a:rPr lang="uk-UA" sz="2000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урбанізація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концентрація населення в містах і поширення міського способу життя. Цей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процес розпочався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Україні в 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XIX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ст. й триває певною мірою донині, хоча темпи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урбанізації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уповільнилися. </a:t>
            </a:r>
            <a:endParaRPr lang="uk-UA" sz="20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Рівень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урбанізації високий – 69,2 %. Найвищі її показники мають промислові області сходу та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центру: Донецька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(90,6 %), Луганська (86,8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%),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Дніпропетровська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83,5 %), найменші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західні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області: Закарпатська (36,8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%),Чернівецька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(42,3 %),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Івано-Франківська (43,1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%), Тернопільська (44 %), Рівненська (47,4 %), Вінницька (50 %). </a:t>
            </a:r>
            <a:endParaRPr lang="uk-UA" sz="20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Більша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частина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міського населення в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Україні сконцентрована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41 великому місті (понад 100 тис осіб). З-поміж них, </a:t>
            </a:r>
            <a:r>
              <a:rPr lang="uk-UA" sz="2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кількістьміст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-мільйонерів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скоротилася з п’яти до</a:t>
            </a:r>
            <a:b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трьох: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0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Київ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(2,9 млн осіб), </a:t>
            </a:r>
            <a:r>
              <a:rPr lang="uk-UA" sz="2000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Харків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(1,4 млн осіб) та </a:t>
            </a:r>
            <a:r>
              <a:rPr lang="uk-UA" sz="2000" b="1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Одеса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(1,01 млн осіб). </a:t>
            </a:r>
            <a:b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¿ÑÐµÐ·ÐµÐ½ÑÐ°ÑÑÑ ÑÐºÑÐ°ÑÐ½ÑÑÐºÐµ Ð³ÐµÐ¾Ð³ÑÐ°ÑÑÑÐ½Ðµ ÑÐ¾Ð²Ð°ÑÐ¸ÑÑÐ²Ð¾ ÑÐ° Ð´Ð¾ÑÐ»ÑÐ´Ð¶ÐµÐ½Ð½Ñ Ð¿Ð°Ð²Ð»Ð° ÑÑÐ±Ð¸Ð½ÑÑÐºÐ¾Ð³Ð¾ ?????Â­ ? ? ?????Â­ ? ??????????? ?? ?? ?? ? ?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734" y="809625"/>
            <a:ext cx="2588684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19967" y="1312864"/>
            <a:ext cx="89281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0" i="0" dirty="0">
                <a:latin typeface="+mn-lt"/>
              </a:rPr>
              <a:t>Одним </a:t>
            </a:r>
            <a:r>
              <a:rPr lang="ru-RU" b="0" i="0" dirty="0" err="1">
                <a:latin typeface="+mn-lt"/>
              </a:rPr>
              <a:t>із</a:t>
            </a:r>
            <a:r>
              <a:rPr lang="ru-RU" b="0" i="0" dirty="0">
                <a:latin typeface="+mn-lt"/>
              </a:rPr>
              <a:t> </a:t>
            </a:r>
            <a:r>
              <a:rPr lang="ru-RU" b="0" i="0" dirty="0" err="1">
                <a:latin typeface="+mn-lt"/>
              </a:rPr>
              <a:t>засновників</a:t>
            </a:r>
            <a:r>
              <a:rPr lang="ru-RU" b="0" i="0" dirty="0">
                <a:latin typeface="+mn-lt"/>
              </a:rPr>
              <a:t> </a:t>
            </a:r>
            <a:r>
              <a:rPr lang="ru-RU" b="0" i="0" dirty="0" err="1">
                <a:latin typeface="+mn-lt"/>
              </a:rPr>
              <a:t>українського</a:t>
            </a:r>
            <a:r>
              <a:rPr lang="ru-RU" b="0" i="0" dirty="0">
                <a:latin typeface="+mn-lt"/>
              </a:rPr>
              <a:t> </a:t>
            </a:r>
            <a:r>
              <a:rPr lang="ru-RU" b="0" i="0" dirty="0" err="1">
                <a:latin typeface="+mn-lt"/>
              </a:rPr>
              <a:t>народознавства</a:t>
            </a:r>
            <a:r>
              <a:rPr lang="ru-RU" b="0" i="0" dirty="0">
                <a:latin typeface="+mn-lt"/>
              </a:rPr>
              <a:t> </a:t>
            </a:r>
            <a:r>
              <a:rPr lang="ru-RU" b="0" i="0" dirty="0" err="1">
                <a:latin typeface="+mn-lt"/>
              </a:rPr>
              <a:t>був</a:t>
            </a:r>
            <a:r>
              <a:rPr lang="ru-RU" b="0" i="0" dirty="0">
                <a:latin typeface="+mn-lt"/>
              </a:rPr>
              <a:t> автор тексту Державного </a:t>
            </a:r>
            <a:r>
              <a:rPr lang="ru-RU" b="0" i="0" dirty="0" err="1">
                <a:latin typeface="+mn-lt"/>
              </a:rPr>
              <a:t>гімну</a:t>
            </a:r>
            <a:r>
              <a:rPr lang="ru-RU" b="0" i="0" dirty="0">
                <a:latin typeface="+mn-lt"/>
              </a:rPr>
              <a:t> </a:t>
            </a:r>
            <a:r>
              <a:rPr lang="ru-RU" b="0" i="0" dirty="0" err="1">
                <a:latin typeface="+mn-lt"/>
              </a:rPr>
              <a:t>України</a:t>
            </a:r>
            <a:r>
              <a:rPr lang="ru-RU" i="0" dirty="0">
                <a:latin typeface="+mn-lt"/>
              </a:rPr>
              <a:t>.</a:t>
            </a:r>
            <a:r>
              <a:rPr lang="ru-RU" i="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b="0" i="0" dirty="0" err="1">
                <a:latin typeface="+mn-lt"/>
              </a:rPr>
              <a:t>Він</a:t>
            </a:r>
            <a:r>
              <a:rPr lang="ru-RU" b="0" i="0" dirty="0">
                <a:latin typeface="+mn-lt"/>
              </a:rPr>
              <a:t> </a:t>
            </a:r>
            <a:r>
              <a:rPr lang="ru-RU" i="0" u="sng" dirty="0" err="1">
                <a:latin typeface="+mn-lt"/>
              </a:rPr>
              <a:t>очолив</a:t>
            </a:r>
            <a:r>
              <a:rPr lang="ru-RU" i="0" u="sng" dirty="0">
                <a:latin typeface="+mn-lt"/>
              </a:rPr>
              <a:t> </a:t>
            </a:r>
            <a:r>
              <a:rPr lang="ru-RU" i="0" u="sng" dirty="0" err="1">
                <a:latin typeface="+mn-lt"/>
              </a:rPr>
              <a:t>експедицію</a:t>
            </a:r>
            <a:r>
              <a:rPr lang="ru-RU" b="0" i="0" dirty="0">
                <a:latin typeface="+mn-lt"/>
              </a:rPr>
              <a:t> </a:t>
            </a:r>
            <a:r>
              <a:rPr lang="ru-RU" b="0" i="0" dirty="0" err="1">
                <a:latin typeface="+mn-lt"/>
              </a:rPr>
              <a:t>Південно-Західного</a:t>
            </a:r>
            <a:r>
              <a:rPr lang="ru-RU" b="0" i="0" dirty="0">
                <a:latin typeface="+mn-lt"/>
              </a:rPr>
              <a:t> </a:t>
            </a:r>
            <a:r>
              <a:rPr lang="ru-RU" b="0" i="0" dirty="0" err="1">
                <a:latin typeface="+mn-lt"/>
              </a:rPr>
              <a:t>відділу</a:t>
            </a:r>
            <a:r>
              <a:rPr lang="ru-RU" b="0" i="0" dirty="0">
                <a:latin typeface="+mn-lt"/>
              </a:rPr>
              <a:t> </a:t>
            </a:r>
            <a:r>
              <a:rPr lang="ru-RU" b="0" i="0" dirty="0" err="1">
                <a:latin typeface="+mn-lt"/>
              </a:rPr>
              <a:t>Російського</a:t>
            </a:r>
            <a:r>
              <a:rPr lang="ru-RU" b="0" i="0" dirty="0">
                <a:latin typeface="+mn-lt"/>
              </a:rPr>
              <a:t> </a:t>
            </a:r>
            <a:r>
              <a:rPr lang="ru-RU" b="0" i="0" dirty="0" err="1">
                <a:latin typeface="+mn-lt"/>
              </a:rPr>
              <a:t>географічного</a:t>
            </a:r>
            <a:r>
              <a:rPr lang="ru-RU" b="0" i="0" dirty="0">
                <a:latin typeface="+mn-lt"/>
              </a:rPr>
              <a:t> </a:t>
            </a:r>
            <a:r>
              <a:rPr lang="ru-RU" b="0" i="0" dirty="0" err="1">
                <a:latin typeface="+mn-lt"/>
              </a:rPr>
              <a:t>товариства</a:t>
            </a:r>
            <a:r>
              <a:rPr lang="ru-RU" b="0" i="0" dirty="0">
                <a:latin typeface="+mn-lt"/>
              </a:rPr>
              <a:t>, </a:t>
            </a:r>
            <a:r>
              <a:rPr lang="ru-RU" i="0" u="sng" dirty="0">
                <a:latin typeface="+mn-lt"/>
              </a:rPr>
              <a:t>яка </a:t>
            </a:r>
            <a:r>
              <a:rPr lang="ru-RU" i="0" u="sng" dirty="0" err="1">
                <a:latin typeface="+mn-lt"/>
              </a:rPr>
              <a:t>вивчала</a:t>
            </a:r>
            <a:r>
              <a:rPr lang="ru-RU" i="0" u="sng" dirty="0">
                <a:latin typeface="+mn-lt"/>
              </a:rPr>
              <a:t> </a:t>
            </a:r>
            <a:r>
              <a:rPr lang="ru-RU" i="0" u="sng" dirty="0" err="1">
                <a:latin typeface="+mn-lt"/>
              </a:rPr>
              <a:t>етнографію</a:t>
            </a:r>
            <a:r>
              <a:rPr lang="ru-RU" i="0" u="sng" dirty="0">
                <a:latin typeface="+mn-lt"/>
              </a:rPr>
              <a:t> і статистику </a:t>
            </a:r>
            <a:r>
              <a:rPr lang="ru-RU" i="0" u="sng" dirty="0" err="1">
                <a:latin typeface="+mn-lt"/>
              </a:rPr>
              <a:t>України</a:t>
            </a:r>
            <a:r>
              <a:rPr lang="ru-RU" i="0" u="sng" dirty="0">
                <a:latin typeface="+mn-lt"/>
              </a:rPr>
              <a:t>.</a:t>
            </a:r>
            <a:r>
              <a:rPr lang="ru-RU" b="0" i="0" dirty="0">
                <a:latin typeface="+mn-lt"/>
              </a:rPr>
              <a:t> На </a:t>
            </a:r>
            <a:r>
              <a:rPr lang="ru-RU" b="0" i="0" dirty="0" err="1">
                <a:latin typeface="+mn-lt"/>
              </a:rPr>
              <a:t>основі</a:t>
            </a:r>
            <a:r>
              <a:rPr lang="ru-RU" b="0" i="0" dirty="0">
                <a:latin typeface="+mn-lt"/>
              </a:rPr>
              <a:t> </a:t>
            </a:r>
            <a:r>
              <a:rPr lang="ru-RU" b="0" i="0" dirty="0" err="1">
                <a:latin typeface="+mn-lt"/>
              </a:rPr>
              <a:t>зібраного</a:t>
            </a:r>
            <a:r>
              <a:rPr lang="ru-RU" b="0" i="0" dirty="0">
                <a:latin typeface="+mn-lt"/>
              </a:rPr>
              <a:t> </a:t>
            </a:r>
            <a:r>
              <a:rPr lang="ru-RU" b="0" i="0" dirty="0" err="1">
                <a:latin typeface="+mn-lt"/>
              </a:rPr>
              <a:t>матеріалу</a:t>
            </a:r>
            <a:r>
              <a:rPr lang="ru-RU" b="0" i="0" dirty="0">
                <a:latin typeface="+mn-lt"/>
              </a:rPr>
              <a:t> в 1872–1878 </a:t>
            </a:r>
            <a:r>
              <a:rPr lang="ru-RU" b="0" i="0" dirty="0" err="1">
                <a:latin typeface="+mn-lt"/>
              </a:rPr>
              <a:t>рр</a:t>
            </a:r>
            <a:r>
              <a:rPr lang="ru-RU" b="0" i="0" dirty="0">
                <a:latin typeface="+mn-lt"/>
              </a:rPr>
              <a:t>. </a:t>
            </a:r>
            <a:r>
              <a:rPr lang="ru-RU" b="0" i="0" dirty="0" err="1">
                <a:latin typeface="+mn-lt"/>
              </a:rPr>
              <a:t>опублікував</a:t>
            </a:r>
            <a:r>
              <a:rPr lang="ru-RU" b="0" i="0" dirty="0">
                <a:latin typeface="+mn-lt"/>
              </a:rPr>
              <a:t> </a:t>
            </a:r>
            <a:r>
              <a:rPr lang="ru-RU" b="0" i="0" dirty="0" err="1">
                <a:latin typeface="+mn-lt"/>
              </a:rPr>
              <a:t>дослідження</a:t>
            </a:r>
            <a:r>
              <a:rPr lang="ru-RU" b="0" i="0" dirty="0">
                <a:latin typeface="+mn-lt"/>
              </a:rPr>
              <a:t> у семи книгах «</a:t>
            </a:r>
            <a:r>
              <a:rPr lang="ru-RU" b="0" i="0" dirty="0" err="1">
                <a:latin typeface="+mn-lt"/>
              </a:rPr>
              <a:t>Праці</a:t>
            </a:r>
            <a:r>
              <a:rPr lang="ru-RU" b="0" i="0" dirty="0">
                <a:latin typeface="+mn-lt"/>
              </a:rPr>
              <a:t> </a:t>
            </a:r>
            <a:r>
              <a:rPr lang="ru-RU" b="0" i="0" dirty="0" err="1">
                <a:latin typeface="+mn-lt"/>
              </a:rPr>
              <a:t>етнографічно-статистичної</a:t>
            </a:r>
            <a:r>
              <a:rPr lang="ru-RU" b="0" i="0" dirty="0">
                <a:latin typeface="+mn-lt"/>
              </a:rPr>
              <a:t> </a:t>
            </a:r>
            <a:r>
              <a:rPr lang="ru-RU" b="0" i="0" dirty="0" err="1">
                <a:latin typeface="+mn-lt"/>
              </a:rPr>
              <a:t>експедиції</a:t>
            </a:r>
            <a:r>
              <a:rPr lang="ru-RU" b="0" i="0" dirty="0">
                <a:latin typeface="+mn-lt"/>
              </a:rPr>
              <a:t> в </a:t>
            </a:r>
            <a:r>
              <a:rPr lang="ru-RU" b="0" i="0" dirty="0" err="1">
                <a:latin typeface="+mn-lt"/>
              </a:rPr>
              <a:t>Західно-Руський</a:t>
            </a:r>
            <a:r>
              <a:rPr lang="ru-RU" b="0" i="0" dirty="0">
                <a:latin typeface="+mn-lt"/>
              </a:rPr>
              <a:t> край».</a:t>
            </a:r>
            <a:endParaRPr lang="ru-RU" dirty="0">
              <a:latin typeface="+mn-lt"/>
            </a:endParaRP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334434" y="188913"/>
            <a:ext cx="11713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ДЕМОГРАФІЯ ВИНИКЛА У ДРУГІЙ ПОЛОВИНІ ХІХ СТ.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Picture 4" descr="ÐÐ°ÑÑÐ¸Ð½ÐºÐ¸ Ð¿Ð¾ Ð·Ð°Ð¿ÑÐ¾ÑÑ Ð¼Ð¸ÑÐ°Ð¹Ð»Ð¾ Ð¿ÑÑÑ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8375" y="3408488"/>
            <a:ext cx="279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44451" y="4005263"/>
            <a:ext cx="920961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0" i="0"/>
              <a:t>Засновником Інституту демографії Академії наук України став видатний демограф, статистик та економіст, ім’я якого нині присвоєно цьому закладу. Інститут демографії України створено у 1918 р.</a:t>
            </a:r>
          </a:p>
          <a:p>
            <a:pPr algn="just"/>
            <a:r>
              <a:rPr lang="ru-RU" b="0" i="0"/>
              <a:t>Як демограф-практик Птуха </a:t>
            </a:r>
            <a:r>
              <a:rPr lang="ru-RU" i="0" u="sng"/>
              <a:t>розробив схему вивчення демографічних процесів і запропонував методику її реалізації.</a:t>
            </a:r>
            <a:r>
              <a:rPr lang="ru-RU" b="0" i="0"/>
              <a:t> Його висновки у вивченні шлюбності та смертності населення здобули світове визнання. Важливе значення мають його праці для вивчення наслідків Голодомору 1932–1933 рр. і війни 1941–1945 рр.</a:t>
            </a:r>
            <a:endParaRPr lang="ru-RU"/>
          </a:p>
        </p:txBody>
      </p:sp>
      <p:sp>
        <p:nvSpPr>
          <p:cNvPr id="5127" name="Прямоугольник 6"/>
          <p:cNvSpPr>
            <a:spLocks noChangeArrowheads="1"/>
          </p:cNvSpPr>
          <p:nvPr/>
        </p:nvSpPr>
        <p:spPr bwMode="auto">
          <a:xfrm>
            <a:off x="3407834" y="763588"/>
            <a:ext cx="70908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C00000"/>
                </a:solidFill>
              </a:rPr>
              <a:t>Павло Чубинський </a:t>
            </a:r>
            <a:r>
              <a:rPr lang="ru-RU" sz="2400" i="0">
                <a:solidFill>
                  <a:srgbClr val="C00000"/>
                </a:solidFill>
              </a:rPr>
              <a:t>(1839–1884)</a:t>
            </a:r>
            <a:endParaRPr lang="ru-RU" sz="2800"/>
          </a:p>
        </p:txBody>
      </p:sp>
      <p:sp>
        <p:nvSpPr>
          <p:cNvPr id="5128" name="Прямоугольник 7"/>
          <p:cNvSpPr>
            <a:spLocks noChangeArrowheads="1"/>
          </p:cNvSpPr>
          <p:nvPr/>
        </p:nvSpPr>
        <p:spPr bwMode="auto">
          <a:xfrm>
            <a:off x="4212167" y="3549651"/>
            <a:ext cx="46682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u="sng">
                <a:solidFill>
                  <a:srgbClr val="C00000"/>
                </a:solidFill>
              </a:rPr>
              <a:t>Михайло Птуха (1884–1961)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субурбанізація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0" y="272167"/>
            <a:ext cx="5488869" cy="4410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08" y="2765778"/>
            <a:ext cx="6324600" cy="3838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ртинки по запросу субурбанізація в україн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0" y="4763911"/>
            <a:ext cx="4832879" cy="1840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міста мільйонники украї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17" y="154607"/>
            <a:ext cx="4869891" cy="2527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98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162978"/>
            <a:ext cx="10916356" cy="6695022"/>
          </a:xfrm>
        </p:spPr>
        <p:txBody>
          <a:bodyPr>
            <a:noAutofit/>
          </a:bodyPr>
          <a:lstStyle/>
          <a:p>
            <a:pPr algn="just"/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Є 5 </a:t>
            </a:r>
            <a:r>
              <a:rPr lang="uk-UA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НАДВЕЛИКИХ</a:t>
            </a:r>
            <a:r>
              <a:rPr lang="uk-UA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500 тис. – 1 млн осіб) міст: 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Дніпро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(976,5 тис. осіб), 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Донецьк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(927,5 тис. осіб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), </a:t>
            </a:r>
            <a:r>
              <a:rPr lang="uk-UA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Запоріжжя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(750,7 тис. осіб), 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Львів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(758,5 тис. осіб) і 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Кривий Ріг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(639,0 тис. осіб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).</a:t>
            </a: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Через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істотний дефіцит робочих місць на селі, недостатній розвиток (або відсутність) побутової та соціальної інфраструктури значна частина сільських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жителів тимчасово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проживає й працює в містах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Більшість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великих міст 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багатофункціональні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uk-UA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uk-UA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МОНОФУКЦІОНАЛЬНИХ</a:t>
            </a:r>
            <a:r>
              <a:rPr lang="uk-UA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(</a:t>
            </a:r>
            <a:r>
              <a:rPr lang="uk-UA" sz="20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вузькоспеціалізованих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містах основою для розвитку господарства є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певний напрям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виробничої або невиробничої сфери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ВИОКРЕМЛЮЮТЬ МІСТА З ТАКИМИ ФУНКЦІЯМИ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 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багатогалузеві промислові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(Запоріжжя, Кривий Ріг), 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вузькоспеціалізовані промислові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(Шостка), 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транспортні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uk-UA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Чорноморськ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Жмеринка), </a:t>
            </a:r>
            <a:r>
              <a:rPr lang="uk-UA" sz="2000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курортнооздоровчі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(Трускавець, Миргород), 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релігійні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(Почаїв). </a:t>
            </a:r>
            <a:endParaRPr lang="uk-UA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Наприкінці ХХ ст., коли міський спосіб життя (з його забрудненням довкілля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шумом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стресами) вже не </a:t>
            </a:r>
            <a:r>
              <a:rPr lang="uk-UA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влаштовув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людей, особливо з високими статками,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вони почали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залишати центральні райони міст й оселятися в приміській смузі. </a:t>
            </a:r>
            <a:b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2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77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Картинки по запросу субурбанізація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41" y="0"/>
            <a:ext cx="5253920" cy="4014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Картинки по запросу субурбанізація в украї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9" y="60980"/>
            <a:ext cx="5583379" cy="37817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и по запросу Сучасне українське сел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56" y="3591098"/>
            <a:ext cx="6007805" cy="3160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Картинки по запросу Сучасне українське сел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3757354"/>
            <a:ext cx="5102577" cy="2994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73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54755" y="249382"/>
            <a:ext cx="10758311" cy="6275596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Так розпочалася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друга стадія урбанізації – </a:t>
            </a: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СУБУРБАНІЗАЦІЯ</a:t>
            </a:r>
            <a:r>
              <a:rPr lang="uk-UA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процес відтоку 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міського населення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 передмість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явище пов’язують також з дешевшою землею 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зведення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власного будинку в приміській зоні. Внаслідок </a:t>
            </a:r>
            <a:r>
              <a:rPr lang="uk-UA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субурбанізації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розвивалася приміська зона та сформувалося 19 </a:t>
            </a:r>
            <a: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міських агломерацій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в яких проживає</a:t>
            </a:r>
            <a:b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близько 36 % населення України. </a:t>
            </a:r>
            <a:endParaRPr lang="uk-UA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найбільша форма міського розселення в</a:t>
            </a:r>
            <a:b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нашій країні, що формується, коли навколо великого міста або кількох 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близько розташованих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міст (ядра агломерації) виникають міста-супутники та 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численні міські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поселення. </a:t>
            </a:r>
            <a:endParaRPr lang="uk-UA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 </a:t>
            </a:r>
            <a:r>
              <a:rPr lang="uk-UA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МОНОЦЕНТРИЧНИХ</a:t>
            </a:r>
            <a:r>
              <a:rPr lang="uk-UA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агломерацій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належать, зокрема, </a:t>
            </a:r>
            <a:r>
              <a:rPr lang="uk-UA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Київська</a:t>
            </a:r>
            <a: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(5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,2 млн осіб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), </a:t>
            </a:r>
            <a:r>
              <a:rPr lang="uk-UA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Харківська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(2,2 млн осіб), </a:t>
            </a:r>
            <a: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Львівська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(1,5 млн осіб), </a:t>
            </a:r>
            <a: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Одеська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(1,2 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млн осіб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Запорізька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(1,1 млн осіб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).</a:t>
            </a:r>
          </a:p>
          <a:p>
            <a:pPr algn="just"/>
            <a:r>
              <a:rPr lang="uk-UA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БІЦЕНТРИЧНИМИ</a:t>
            </a:r>
            <a:r>
              <a:rPr lang="uk-UA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є </a:t>
            </a:r>
            <a:r>
              <a:rPr lang="uk-UA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Дніпровсько-Кам’янська</a:t>
            </a:r>
            <a: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(2,4 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млн осіб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), </a:t>
            </a:r>
            <a: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Донецько-Макіївська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 млн осіб), </a:t>
            </a:r>
            <a: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Ужгородсько-Мукачівська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(469 тис. осіб),</a:t>
            </a:r>
            <a:b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Лисичансько</a:t>
            </a:r>
            <a: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-Сєверодонецька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(360 тис. осіб), </a:t>
            </a:r>
            <a: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Калуш-</a:t>
            </a:r>
            <a:r>
              <a:rPr lang="uk-UA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Долинська</a:t>
            </a:r>
            <a:r>
              <a:rPr lang="uk-UA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(298 тис. осіб) 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 інші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uk-UA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ПОЛІЦЕНТРИЧНА</a:t>
            </a:r>
            <a:r>
              <a:rPr lang="uk-UA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агломерація </a:t>
            </a:r>
            <a: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сформувалася на Донбасі. </a:t>
            </a:r>
            <a:br>
              <a:rPr lang="uk-UA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5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субурбанізація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97" y="504296"/>
            <a:ext cx="11076870" cy="55352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66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97511" y="406400"/>
            <a:ext cx="4752622" cy="6177279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Нині урбанізація набуває нових форм. </a:t>
            </a:r>
            <a:endParaRPr lang="uk-UA" sz="20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Розпочався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процес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протилежний </a:t>
            </a:r>
            <a:r>
              <a:rPr lang="uk-UA" sz="2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субурбанізації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ДЖЕНТРИФІКАЦІЯ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тобто реконструкція та оновлення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раніше непривабливих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частин міста та переїзд до них заможних верств населення. </a:t>
            </a:r>
            <a:endParaRPr lang="uk-UA" sz="20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Внаслідок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цього туди направляються інвестиції для розвитку інфраструктури, кредити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придбання 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нерухомості, зростають середні статки та культурний </a:t>
            </a:r>
            <a:r>
              <a:rPr lang="uk-UA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рівень мешканців</a:t>
            </a:r>
            <a: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br>
              <a:rPr lang="uk-UA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0" name="Picture 2" descr="https://upload.wikimedia.org/wikipedia/commons/thumb/3/34/Bedstuybrownstone1.jpg/1280px-Bedstuybrownsto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632179"/>
            <a:ext cx="5314597" cy="4908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6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3600"/>
            <a:ext cx="12192000" cy="109502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ОСОБЛИВОСТІ СІЛЬСЬКИХ НАСЕЛЕНИХ ПУНКТІВ.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b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1004" y="1454214"/>
            <a:ext cx="10769600" cy="4402665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нашій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країні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існує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понад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28 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300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сіл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Для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України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характерна </a:t>
            </a:r>
            <a:r>
              <a:rPr lang="ru-RU" sz="2000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групова</a:t>
            </a:r>
            <a:r>
              <a:rPr lang="ru-RU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форма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сільських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поселень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– з великими селами у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поєднанні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з хуторами. </a:t>
            </a:r>
            <a:endParaRPr lang="ru-RU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Особливості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географічного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положення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природних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умов і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ресурсів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історичного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розвитку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зумовили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значні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відмінності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розмірах</a:t>
            </a:r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сільських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поселень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ru-RU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Так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на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Поліссі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переважають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i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малі</a:t>
            </a:r>
            <a:r>
              <a:rPr lang="ru-RU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села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з </a:t>
            </a:r>
            <a:r>
              <a:rPr lang="ru-RU" sz="2000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населенням</a:t>
            </a: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200 – 500 осіб. Вони розташовані на підвищених вододілах річок. </a:t>
            </a:r>
            <a:endParaRPr lang="uk-UA" sz="2000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Переважають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одновуличні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села. Такий тип сільського розселення називають 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вододільним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uk-UA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Іноді на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Поліссі трапляється </a:t>
            </a:r>
            <a:r>
              <a:rPr lang="uk-UA" sz="2000" i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хуторський </a:t>
            </a:r>
            <a: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тип розселення, з невеликою кількістю садиб. </a:t>
            </a:r>
            <a:br>
              <a:rPr lang="uk-UA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20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99910" y="485423"/>
            <a:ext cx="10780890" cy="347697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лісостеповій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та </a:t>
            </a:r>
            <a:r>
              <a:rPr lang="ru-RU" sz="2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степовій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смугах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сформувалися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ВЕЛИКІ СЕЛА </a:t>
            </a:r>
            <a:r>
              <a:rPr lang="ru-RU" sz="2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населенням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500 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–1 500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осіб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ru-RU" sz="20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Лісостепу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села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поширені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 долинах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річок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та ярах, у Степу – у</a:t>
            </a:r>
            <a:b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балках,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близько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до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рівня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ґрунтових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вод. Там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легше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копати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криниці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створювати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ставки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краще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використовувати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талі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та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дощові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води.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Такий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тип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розселення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називають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ДОЛИННО-ЯРУЖНИМ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Села там часто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мають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форму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правильної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шахівниці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Карпатах люди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живуть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на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полонині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та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міжгірських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улоговинах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як правило, 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 </a:t>
            </a:r>
            <a:r>
              <a:rPr lang="ru-RU" sz="2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вище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від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800 м над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рівнем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моря.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Такий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тип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поселень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називають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ГІРСЬКО-ДОЛИННИМ</a:t>
            </a:r>
            <a:r>
              <a:rPr lang="ru-RU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20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194" name="Picture 2" descr="Картинки по запросу Села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843" y="3962400"/>
            <a:ext cx="3747912" cy="2497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Села в Україн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144" y="3962400"/>
            <a:ext cx="3491088" cy="2497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села в лісостепу украї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4" y="3962400"/>
            <a:ext cx="3761670" cy="2497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27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9550400" y="3810000"/>
            <a:ext cx="2438400" cy="2362200"/>
            <a:chOff x="4512" y="2400"/>
            <a:chExt cx="1152" cy="1488"/>
          </a:xfrm>
        </p:grpSpPr>
        <p:sp>
          <p:nvSpPr>
            <p:cNvPr id="10269" name="Rectangle 25"/>
            <p:cNvSpPr>
              <a:spLocks noChangeArrowheads="1"/>
            </p:cNvSpPr>
            <p:nvPr/>
          </p:nvSpPr>
          <p:spPr bwMode="auto">
            <a:xfrm>
              <a:off x="4512" y="2400"/>
              <a:ext cx="1152" cy="1488"/>
            </a:xfrm>
            <a:prstGeom prst="rect">
              <a:avLst/>
            </a:prstGeom>
            <a:solidFill>
              <a:srgbClr val="FFCCCC"/>
            </a:solidFill>
            <a:ln w="38100" cmpd="dbl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270" name="Text Box 36"/>
            <p:cNvSpPr txBox="1">
              <a:spLocks noChangeArrowheads="1"/>
            </p:cNvSpPr>
            <p:nvPr/>
          </p:nvSpPr>
          <p:spPr bwMode="auto">
            <a:xfrm>
              <a:off x="4512" y="2400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uk-UA" sz="2400" i="0">
                  <a:solidFill>
                    <a:srgbClr val="FF0000"/>
                  </a:solidFill>
                </a:rPr>
                <a:t>Внутрішні:</a:t>
              </a:r>
              <a:endParaRPr lang="ru-RU" sz="2400" i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994400" y="3810000"/>
            <a:ext cx="3556000" cy="2362200"/>
            <a:chOff x="2832" y="2400"/>
            <a:chExt cx="1680" cy="1488"/>
          </a:xfrm>
        </p:grpSpPr>
        <p:sp>
          <p:nvSpPr>
            <p:cNvPr id="10267" name="Rectangle 24"/>
            <p:cNvSpPr>
              <a:spLocks noChangeArrowheads="1"/>
            </p:cNvSpPr>
            <p:nvPr/>
          </p:nvSpPr>
          <p:spPr bwMode="auto">
            <a:xfrm>
              <a:off x="2832" y="2400"/>
              <a:ext cx="1680" cy="1488"/>
            </a:xfrm>
            <a:prstGeom prst="rect">
              <a:avLst/>
            </a:prstGeom>
            <a:solidFill>
              <a:srgbClr val="FFCCCC"/>
            </a:solidFill>
            <a:ln w="38100" cmpd="dbl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268" name="Text Box 34"/>
            <p:cNvSpPr txBox="1">
              <a:spLocks noChangeArrowheads="1"/>
            </p:cNvSpPr>
            <p:nvPr/>
          </p:nvSpPr>
          <p:spPr bwMode="auto">
            <a:xfrm>
              <a:off x="3024" y="2400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uk-UA" sz="2400" i="0">
                  <a:solidFill>
                    <a:srgbClr val="FF0000"/>
                  </a:solidFill>
                </a:rPr>
                <a:t>Зовнішні:</a:t>
              </a:r>
              <a:endParaRPr lang="ru-RU" sz="2400" i="0">
                <a:solidFill>
                  <a:srgbClr val="FF0000"/>
                </a:solidFill>
              </a:endParaRPr>
            </a:p>
          </p:txBody>
        </p:sp>
      </p:grpSp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812800" y="228600"/>
            <a:ext cx="1066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prstShdw prst="shdw17" dist="17961" dir="2700000">
                    <a:srgbClr val="4D0000"/>
                  </a:prstShdw>
                </a:effectLst>
                <a:latin typeface="Arial"/>
                <a:cs typeface="Arial"/>
              </a:rPr>
              <a:t>ДЕМОГРАФІЧНА  СИТУАЦІЯ  В  УКРАЇНІ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711200" y="819150"/>
            <a:ext cx="11176000" cy="914400"/>
            <a:chOff x="240" y="528"/>
            <a:chExt cx="5280" cy="576"/>
          </a:xfrm>
        </p:grpSpPr>
        <p:sp>
          <p:nvSpPr>
            <p:cNvPr id="10265" name="Rectangle 5"/>
            <p:cNvSpPr>
              <a:spLocks noChangeArrowheads="1"/>
            </p:cNvSpPr>
            <p:nvPr/>
          </p:nvSpPr>
          <p:spPr bwMode="auto">
            <a:xfrm>
              <a:off x="240" y="528"/>
              <a:ext cx="5280" cy="576"/>
            </a:xfrm>
            <a:prstGeom prst="rect">
              <a:avLst/>
            </a:prstGeom>
            <a:solidFill>
              <a:srgbClr val="FFFFCC"/>
            </a:solidFill>
            <a:ln w="57150" cmpd="thinThick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266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88" y="620"/>
              <a:ext cx="1530" cy="3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dirty="0" err="1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Демографія</a:t>
              </a:r>
              <a:endParaRPr lang="ru-RU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endParaRPr>
            </a:p>
          </p:txBody>
        </p:sp>
      </p:grp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123112" y="990601"/>
            <a:ext cx="7256087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uk-UA" sz="2400" dirty="0">
                <a:solidFill>
                  <a:srgbClr val="006600"/>
                </a:solidFill>
              </a:rPr>
              <a:t>– наука про чисельність населення та причини, що впливають на неї. 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06400" y="2971801"/>
            <a:ext cx="5181600" cy="860425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uk-UA" sz="2400" i="0">
                <a:solidFill>
                  <a:srgbClr val="FF0000"/>
                </a:solidFill>
              </a:rPr>
              <a:t>Природний рух населення</a:t>
            </a:r>
            <a:r>
              <a:rPr lang="uk-UA" sz="2400" b="0" i="0"/>
              <a:t> </a:t>
            </a:r>
            <a:r>
              <a:rPr lang="uk-UA" sz="2400">
                <a:solidFill>
                  <a:srgbClr val="006600"/>
                </a:solidFill>
              </a:rPr>
              <a:t>(відтворення)</a:t>
            </a:r>
            <a:endParaRPr lang="ru-RU" sz="2400">
              <a:solidFill>
                <a:srgbClr val="006600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994400" y="2971801"/>
            <a:ext cx="5994400" cy="860425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uk-UA" sz="2400" i="0">
                <a:solidFill>
                  <a:srgbClr val="FF0000"/>
                </a:solidFill>
              </a:rPr>
              <a:t>Механічний рух населення</a:t>
            </a:r>
            <a:r>
              <a:rPr lang="uk-UA" sz="2400" b="0" i="0"/>
              <a:t> </a:t>
            </a:r>
            <a:r>
              <a:rPr lang="uk-UA" sz="2400">
                <a:solidFill>
                  <a:srgbClr val="006600"/>
                </a:solidFill>
              </a:rPr>
              <a:t>(міграції </a:t>
            </a:r>
            <a:r>
              <a:rPr lang="uk-UA" b="0">
                <a:solidFill>
                  <a:srgbClr val="663300"/>
                </a:solidFill>
              </a:rPr>
              <a:t>-</a:t>
            </a:r>
            <a:r>
              <a:rPr lang="uk-UA" sz="2400">
                <a:solidFill>
                  <a:srgbClr val="006600"/>
                </a:solidFill>
              </a:rPr>
              <a:t> </a:t>
            </a:r>
            <a:r>
              <a:rPr lang="uk-UA" b="0">
                <a:solidFill>
                  <a:srgbClr val="663300"/>
                </a:solidFill>
              </a:rPr>
              <a:t>переміщення людей</a:t>
            </a:r>
            <a:r>
              <a:rPr lang="uk-UA" sz="2400">
                <a:solidFill>
                  <a:srgbClr val="006600"/>
                </a:solidFill>
              </a:rPr>
              <a:t>)</a:t>
            </a:r>
            <a:endParaRPr lang="ru-RU" sz="2400">
              <a:solidFill>
                <a:srgbClr val="006600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06400" y="3810001"/>
            <a:ext cx="5181600" cy="1200329"/>
          </a:xfrm>
          <a:prstGeom prst="rect">
            <a:avLst/>
          </a:prstGeom>
          <a:solidFill>
            <a:srgbClr val="FFCCCC"/>
          </a:solidFill>
          <a:ln w="38100" cmpd="dbl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uk-UA" sz="2400" i="0">
                <a:solidFill>
                  <a:schemeClr val="accent2"/>
                </a:solidFill>
              </a:rPr>
              <a:t>Демографічна формула:</a:t>
            </a:r>
          </a:p>
          <a:p>
            <a:pPr>
              <a:lnSpc>
                <a:spcPct val="100000"/>
              </a:lnSpc>
            </a:pPr>
            <a:r>
              <a:rPr lang="uk-UA" sz="2400" i="0">
                <a:solidFill>
                  <a:srgbClr val="FF0000"/>
                </a:solidFill>
              </a:rPr>
              <a:t>Н. </a:t>
            </a:r>
            <a:r>
              <a:rPr lang="uk-UA" sz="2400">
                <a:solidFill>
                  <a:srgbClr val="663300"/>
                </a:solidFill>
              </a:rPr>
              <a:t>(</a:t>
            </a:r>
            <a:r>
              <a:rPr lang="uk-UA" sz="2400" baseline="30000">
                <a:solidFill>
                  <a:srgbClr val="663300"/>
                </a:solidFill>
              </a:rPr>
              <a:t>чол.</a:t>
            </a:r>
            <a:r>
              <a:rPr lang="uk-UA" sz="2400">
                <a:solidFill>
                  <a:srgbClr val="663300"/>
                </a:solidFill>
              </a:rPr>
              <a:t>/</a:t>
            </a:r>
            <a:r>
              <a:rPr lang="uk-UA" sz="2400" baseline="-25000">
                <a:solidFill>
                  <a:srgbClr val="663300"/>
                </a:solidFill>
              </a:rPr>
              <a:t>тис.</a:t>
            </a:r>
            <a:r>
              <a:rPr lang="uk-UA" sz="2400">
                <a:solidFill>
                  <a:srgbClr val="663300"/>
                </a:solidFill>
              </a:rPr>
              <a:t>)</a:t>
            </a:r>
            <a:r>
              <a:rPr lang="uk-UA" sz="2400" b="0" i="0">
                <a:solidFill>
                  <a:srgbClr val="663300"/>
                </a:solidFill>
              </a:rPr>
              <a:t> </a:t>
            </a:r>
            <a:r>
              <a:rPr lang="uk-UA" sz="2400">
                <a:solidFill>
                  <a:srgbClr val="663300"/>
                </a:solidFill>
              </a:rPr>
              <a:t>–</a:t>
            </a:r>
            <a:r>
              <a:rPr lang="uk-UA" sz="2400" b="0" i="0"/>
              <a:t> </a:t>
            </a:r>
            <a:r>
              <a:rPr lang="uk-UA" sz="2400" i="0">
                <a:solidFill>
                  <a:srgbClr val="000099"/>
                </a:solidFill>
              </a:rPr>
              <a:t>С.</a:t>
            </a:r>
            <a:r>
              <a:rPr lang="uk-UA" sz="2400" b="0" i="0"/>
              <a:t> </a:t>
            </a:r>
            <a:r>
              <a:rPr lang="uk-UA" sz="2400">
                <a:solidFill>
                  <a:srgbClr val="663300"/>
                </a:solidFill>
              </a:rPr>
              <a:t>(</a:t>
            </a:r>
            <a:r>
              <a:rPr lang="uk-UA" sz="2400" baseline="30000">
                <a:solidFill>
                  <a:srgbClr val="663300"/>
                </a:solidFill>
              </a:rPr>
              <a:t>чол.</a:t>
            </a:r>
            <a:r>
              <a:rPr lang="uk-UA" sz="2400">
                <a:solidFill>
                  <a:srgbClr val="663300"/>
                </a:solidFill>
              </a:rPr>
              <a:t> /</a:t>
            </a:r>
            <a:r>
              <a:rPr lang="uk-UA" sz="2400" baseline="-25000">
                <a:solidFill>
                  <a:srgbClr val="663300"/>
                </a:solidFill>
              </a:rPr>
              <a:t>тис.</a:t>
            </a:r>
            <a:r>
              <a:rPr lang="uk-UA" sz="2400">
                <a:solidFill>
                  <a:srgbClr val="663300"/>
                </a:solidFill>
              </a:rPr>
              <a:t>)</a:t>
            </a:r>
            <a:r>
              <a:rPr lang="uk-UA" sz="2400" b="0" i="0">
                <a:solidFill>
                  <a:srgbClr val="663300"/>
                </a:solidFill>
              </a:rPr>
              <a:t> </a:t>
            </a:r>
            <a:r>
              <a:rPr lang="uk-UA" sz="2400">
                <a:solidFill>
                  <a:srgbClr val="663300"/>
                </a:solidFill>
              </a:rPr>
              <a:t>=</a:t>
            </a:r>
            <a:r>
              <a:rPr lang="uk-UA" sz="2400" b="0" i="0"/>
              <a:t> </a:t>
            </a:r>
            <a:r>
              <a:rPr lang="uk-UA" sz="2400" i="0">
                <a:solidFill>
                  <a:srgbClr val="006600"/>
                </a:solidFill>
              </a:rPr>
              <a:t>П.П.</a:t>
            </a:r>
            <a:r>
              <a:rPr lang="uk-UA" sz="2400" b="0" i="0"/>
              <a:t> </a:t>
            </a:r>
            <a:r>
              <a:rPr lang="uk-UA" sz="2400">
                <a:solidFill>
                  <a:srgbClr val="663300"/>
                </a:solidFill>
              </a:rPr>
              <a:t>(</a:t>
            </a:r>
            <a:r>
              <a:rPr lang="uk-UA" sz="2400" baseline="30000">
                <a:solidFill>
                  <a:srgbClr val="663300"/>
                </a:solidFill>
              </a:rPr>
              <a:t>чол.</a:t>
            </a:r>
            <a:r>
              <a:rPr lang="uk-UA" sz="2400">
                <a:solidFill>
                  <a:srgbClr val="663300"/>
                </a:solidFill>
              </a:rPr>
              <a:t>/</a:t>
            </a:r>
            <a:r>
              <a:rPr lang="uk-UA" sz="2400" baseline="-25000">
                <a:solidFill>
                  <a:srgbClr val="663300"/>
                </a:solidFill>
              </a:rPr>
              <a:t>тис.</a:t>
            </a:r>
            <a:r>
              <a:rPr lang="uk-UA" sz="2400">
                <a:solidFill>
                  <a:srgbClr val="663300"/>
                </a:solidFill>
              </a:rPr>
              <a:t>)</a:t>
            </a:r>
            <a:endParaRPr lang="ru-RU" sz="2400">
              <a:solidFill>
                <a:srgbClr val="663300"/>
              </a:solidFill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994400" y="3733801"/>
            <a:ext cx="2133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endParaRPr lang="uk-UA" sz="2400" i="0">
              <a:solidFill>
                <a:srgbClr val="FF0000"/>
              </a:solidFill>
            </a:endParaRPr>
          </a:p>
          <a:p>
            <a:pPr algn="l">
              <a:lnSpc>
                <a:spcPct val="100000"/>
              </a:lnSpc>
              <a:buFont typeface="Wingdings" pitchFamily="2" charset="2"/>
              <a:buChar char="§"/>
            </a:pPr>
            <a:r>
              <a:rPr lang="uk-UA">
                <a:solidFill>
                  <a:srgbClr val="000099"/>
                </a:solidFill>
              </a:rPr>
              <a:t>імміграція</a:t>
            </a:r>
            <a:r>
              <a:rPr lang="uk-UA" sz="2400" b="0" i="0"/>
              <a:t> </a:t>
            </a:r>
            <a:r>
              <a:rPr lang="uk-UA" b="0">
                <a:solidFill>
                  <a:srgbClr val="663300"/>
                </a:solidFill>
              </a:rPr>
              <a:t>(в'їзд)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§"/>
            </a:pPr>
            <a:r>
              <a:rPr lang="uk-UA">
                <a:solidFill>
                  <a:srgbClr val="006600"/>
                </a:solidFill>
              </a:rPr>
              <a:t>еміграція</a:t>
            </a:r>
            <a:r>
              <a:rPr lang="uk-UA" sz="2400">
                <a:solidFill>
                  <a:srgbClr val="006600"/>
                </a:solidFill>
              </a:rPr>
              <a:t> </a:t>
            </a:r>
            <a:r>
              <a:rPr lang="uk-UA" b="0">
                <a:solidFill>
                  <a:srgbClr val="663300"/>
                </a:solidFill>
              </a:rPr>
              <a:t>(виїзд)</a:t>
            </a:r>
            <a:endParaRPr lang="ru-RU" b="0">
              <a:solidFill>
                <a:srgbClr val="663300"/>
              </a:solidFill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9550400" y="3810000"/>
            <a:ext cx="2438400" cy="129266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endParaRPr lang="uk-UA" sz="2400" i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uk-UA">
                <a:solidFill>
                  <a:srgbClr val="660066"/>
                </a:solidFill>
              </a:rPr>
              <a:t>із села до міста;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uk-UA">
                <a:solidFill>
                  <a:srgbClr val="000099"/>
                </a:solidFill>
              </a:rPr>
              <a:t>сезонні;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uk-UA">
                <a:solidFill>
                  <a:srgbClr val="008000"/>
                </a:solidFill>
              </a:rPr>
              <a:t>маятникові.</a:t>
            </a:r>
            <a:endParaRPr lang="ru-RU">
              <a:solidFill>
                <a:srgbClr val="008000"/>
              </a:solidFill>
            </a:endParaRPr>
          </a:p>
        </p:txBody>
      </p:sp>
      <p:sp>
        <p:nvSpPr>
          <p:cNvPr id="9231" name="AutoShape 15"/>
          <p:cNvSpPr>
            <a:spLocks/>
          </p:cNvSpPr>
          <p:nvPr/>
        </p:nvSpPr>
        <p:spPr bwMode="auto">
          <a:xfrm>
            <a:off x="7721600" y="4343400"/>
            <a:ext cx="406400" cy="1524000"/>
          </a:xfrm>
          <a:prstGeom prst="rightBrace">
            <a:avLst>
              <a:gd name="adj1" fmla="val 4687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 rot="-37171">
            <a:off x="7924800" y="4694923"/>
            <a:ext cx="162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uk-UA">
                <a:solidFill>
                  <a:srgbClr val="FF0000"/>
                </a:solidFill>
              </a:rPr>
              <a:t>Сальдо міграцій</a:t>
            </a:r>
            <a:endParaRPr lang="ru-RU" b="0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759200" y="6248400"/>
            <a:ext cx="4876800" cy="461665"/>
          </a:xfrm>
          <a:prstGeom prst="rect">
            <a:avLst/>
          </a:prstGeom>
          <a:solidFill>
            <a:srgbClr val="FFFFCC"/>
          </a:solidFill>
          <a:ln w="38100" cmpd="dbl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uk-UA" sz="2400" i="0">
                <a:solidFill>
                  <a:srgbClr val="FF0000"/>
                </a:solidFill>
              </a:rPr>
              <a:t>Вплив історичних подій</a:t>
            </a:r>
            <a:endParaRPr lang="ru-RU" sz="2400" i="0">
              <a:solidFill>
                <a:srgbClr val="FF0000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06400" y="5181601"/>
            <a:ext cx="5181600" cy="738664"/>
          </a:xfrm>
          <a:prstGeom prst="rect">
            <a:avLst/>
          </a:prstGeom>
          <a:solidFill>
            <a:srgbClr val="FFCCCC"/>
          </a:solidFill>
          <a:ln w="38100" cmpd="dbl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uk-UA" u="sng">
                <a:solidFill>
                  <a:srgbClr val="003399"/>
                </a:solidFill>
              </a:rPr>
              <a:t>І тип відтворення</a:t>
            </a:r>
          </a:p>
          <a:p>
            <a:pPr algn="l">
              <a:lnSpc>
                <a:spcPct val="100000"/>
              </a:lnSpc>
            </a:pPr>
            <a:r>
              <a:rPr lang="uk-UA" sz="2400">
                <a:solidFill>
                  <a:srgbClr val="FF0000"/>
                </a:solidFill>
              </a:rPr>
              <a:t>  Н.</a:t>
            </a:r>
            <a:r>
              <a:rPr lang="uk-UA" sz="2400">
                <a:solidFill>
                  <a:srgbClr val="003399"/>
                </a:solidFill>
              </a:rPr>
              <a:t>     </a:t>
            </a:r>
            <a:r>
              <a:rPr lang="uk-UA" sz="2400">
                <a:solidFill>
                  <a:srgbClr val="663300"/>
                </a:solidFill>
              </a:rPr>
              <a:t>-    </a:t>
            </a:r>
            <a:r>
              <a:rPr lang="uk-UA" sz="2400">
                <a:solidFill>
                  <a:srgbClr val="000099"/>
                </a:solidFill>
              </a:rPr>
              <a:t>С.</a:t>
            </a:r>
            <a:r>
              <a:rPr lang="uk-UA" sz="2400">
                <a:solidFill>
                  <a:srgbClr val="003399"/>
                </a:solidFill>
              </a:rPr>
              <a:t>     </a:t>
            </a:r>
            <a:r>
              <a:rPr lang="uk-UA" sz="2400">
                <a:solidFill>
                  <a:srgbClr val="663300"/>
                </a:solidFill>
              </a:rPr>
              <a:t>=</a:t>
            </a:r>
            <a:r>
              <a:rPr lang="uk-UA" sz="2400">
                <a:solidFill>
                  <a:srgbClr val="003399"/>
                </a:solidFill>
              </a:rPr>
              <a:t>    </a:t>
            </a:r>
            <a:r>
              <a:rPr lang="uk-UA" sz="2400">
                <a:solidFill>
                  <a:srgbClr val="006600"/>
                </a:solidFill>
              </a:rPr>
              <a:t>П.П.</a:t>
            </a:r>
            <a:endParaRPr lang="ru-RU" sz="2400">
              <a:solidFill>
                <a:srgbClr val="006600"/>
              </a:solidFill>
            </a:endParaRP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320800" y="5715000"/>
            <a:ext cx="0" cy="381000"/>
          </a:xfrm>
          <a:prstGeom prst="line">
            <a:avLst/>
          </a:prstGeom>
          <a:noFill/>
          <a:ln w="57150" cmpd="thinThick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4775200" y="5715000"/>
            <a:ext cx="0" cy="381000"/>
          </a:xfrm>
          <a:prstGeom prst="line">
            <a:avLst/>
          </a:prstGeom>
          <a:noFill/>
          <a:ln w="57150" cmpd="thinThick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V="1">
            <a:off x="2743200" y="5715000"/>
            <a:ext cx="0" cy="381000"/>
          </a:xfrm>
          <a:prstGeom prst="line">
            <a:avLst/>
          </a:prstGeom>
          <a:noFill/>
          <a:ln w="57150" cmpd="thinThick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4" name="Line 28"/>
          <p:cNvSpPr>
            <a:spLocks noChangeShapeType="1"/>
          </p:cNvSpPr>
          <p:nvPr/>
        </p:nvSpPr>
        <p:spPr bwMode="auto">
          <a:xfrm>
            <a:off x="5791200" y="2819400"/>
            <a:ext cx="0" cy="342900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10261600" y="2362200"/>
            <a:ext cx="914400" cy="68580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7" name="Line 31"/>
          <p:cNvSpPr>
            <a:spLocks noChangeShapeType="1"/>
          </p:cNvSpPr>
          <p:nvPr/>
        </p:nvSpPr>
        <p:spPr bwMode="auto">
          <a:xfrm flipH="1">
            <a:off x="1422400" y="2362200"/>
            <a:ext cx="914400" cy="685800"/>
          </a:xfrm>
          <a:prstGeom prst="line">
            <a:avLst/>
          </a:prstGeom>
          <a:noFill/>
          <a:ln w="76200">
            <a:solidFill>
              <a:srgbClr val="66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063751" y="1844675"/>
            <a:ext cx="8544983" cy="807913"/>
          </a:xfrm>
          <a:prstGeom prst="rect">
            <a:avLst/>
          </a:prstGeom>
          <a:solidFill>
            <a:srgbClr val="FFFFCC"/>
          </a:solidFill>
          <a:ln w="57150" cmpd="thinThick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uk-UA" sz="2400" i="0" dirty="0">
                <a:solidFill>
                  <a:schemeClr val="accent2"/>
                </a:solidFill>
              </a:rPr>
              <a:t>Населення України</a:t>
            </a:r>
            <a:r>
              <a:rPr lang="uk-UA" sz="2400" b="0" i="0" dirty="0"/>
              <a:t> </a:t>
            </a:r>
            <a:r>
              <a:rPr lang="uk-UA" dirty="0">
                <a:solidFill>
                  <a:srgbClr val="FF0000"/>
                </a:solidFill>
              </a:rPr>
              <a:t>– 45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rgbClr val="FF0000"/>
                </a:solidFill>
              </a:rPr>
              <a:t>млн. чол. </a:t>
            </a:r>
            <a:r>
              <a:rPr lang="uk-UA" b="0" dirty="0"/>
              <a:t>(201</a:t>
            </a:r>
            <a:r>
              <a:rPr lang="en-US" b="0" dirty="0"/>
              <a:t>6</a:t>
            </a:r>
            <a:r>
              <a:rPr lang="uk-UA" b="0" dirty="0"/>
              <a:t> р.)</a:t>
            </a:r>
          </a:p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uk-UA" dirty="0">
                <a:solidFill>
                  <a:srgbClr val="660033"/>
                </a:solidFill>
              </a:rPr>
              <a:t> (місце: ХХ</a:t>
            </a:r>
            <a:r>
              <a:rPr lang="ru-RU" dirty="0">
                <a:solidFill>
                  <a:srgbClr val="660033"/>
                </a:solidFill>
              </a:rPr>
              <a:t>Х</a:t>
            </a:r>
            <a:r>
              <a:rPr lang="uk-UA" dirty="0">
                <a:solidFill>
                  <a:srgbClr val="660033"/>
                </a:solidFill>
              </a:rPr>
              <a:t>І– в світі; </a:t>
            </a:r>
            <a:r>
              <a:rPr lang="en-US" dirty="0">
                <a:solidFill>
                  <a:srgbClr val="660033"/>
                </a:solidFill>
              </a:rPr>
              <a:t>VI</a:t>
            </a:r>
            <a:r>
              <a:rPr lang="uk-UA" dirty="0">
                <a:solidFill>
                  <a:srgbClr val="660033"/>
                </a:solidFill>
              </a:rPr>
              <a:t> – у Європі)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 rot="-37171">
            <a:off x="8024284" y="5351463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uk-UA" sz="2400">
                <a:solidFill>
                  <a:srgbClr val="660066"/>
                </a:solidFill>
              </a:rPr>
              <a:t>“+”</a:t>
            </a:r>
            <a:r>
              <a:rPr lang="uk-UA" sz="2400"/>
              <a:t>,</a:t>
            </a:r>
            <a:endParaRPr lang="ru-RU" sz="2400" b="0"/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 rot="-37171">
            <a:off x="8737600" y="5353050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uk-UA" sz="2400">
                <a:solidFill>
                  <a:schemeClr val="accent2"/>
                </a:solidFill>
              </a:rPr>
              <a:t>“–”</a:t>
            </a:r>
            <a:endParaRPr lang="ru-RU" sz="24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strips dir="ru"/>
    <p:sndAc>
      <p:stSnd>
        <p:snd r:embed="rId2" name="Арф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х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2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Свис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Свис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Рикошет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Гон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колокольчики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колокольчики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9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SL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8" dur="75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Свист+Звон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Рикошет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5" dur="500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0" dur="500"/>
                                        <p:tgtEl>
                                          <p:spTgt spid="9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5" dur="500"/>
                                        <p:tgtEl>
                                          <p:spTgt spid="9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d_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Свист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0" grpId="0" autoUpdateAnimBg="0"/>
      <p:bldP spid="9223" grpId="0" animBg="1" autoUpdateAnimBg="0"/>
      <p:bldP spid="9224" grpId="0" animBg="1" autoUpdateAnimBg="0"/>
      <p:bldP spid="9226" grpId="0" animBg="1" autoUpdateAnimBg="0"/>
      <p:bldP spid="9228" grpId="0" build="p" autoUpdateAnimBg="0"/>
      <p:bldP spid="9229" grpId="0" build="p" autoUpdateAnimBg="0"/>
      <p:bldP spid="9231" grpId="0" animBg="1"/>
      <p:bldP spid="9232" grpId="0" build="p" autoUpdateAnimBg="0" advAuto="0"/>
      <p:bldP spid="9233" grpId="0" animBg="1" autoUpdateAnimBg="0"/>
      <p:bldP spid="9225" grpId="0" animBg="1" autoUpdateAnimBg="0"/>
      <p:bldP spid="9234" grpId="0" animBg="1"/>
      <p:bldP spid="9235" grpId="0" animBg="1"/>
      <p:bldP spid="9238" grpId="0" animBg="1"/>
      <p:bldP spid="9244" grpId="0" animBg="1"/>
      <p:bldP spid="9248" grpId="0" animBg="1"/>
      <p:bldP spid="9247" grpId="0" animBg="1"/>
      <p:bldP spid="9222" grpId="0" build="p" animBg="1" autoUpdateAnimBg="0"/>
      <p:bldP spid="9257" grpId="0" autoUpdateAnimBg="0"/>
      <p:bldP spid="925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 bwMode="auto">
          <a:xfrm>
            <a:off x="4172968" y="2553713"/>
            <a:ext cx="2444058" cy="12827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sz="28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Смертність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555717" y="2769613"/>
            <a:ext cx="4607984" cy="71508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померлих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на 1000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жителів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рік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099" name="Скругленный прямоугольник 6"/>
          <p:cNvSpPr>
            <a:spLocks noChangeArrowheads="1"/>
          </p:cNvSpPr>
          <p:nvPr/>
        </p:nvSpPr>
        <p:spPr bwMode="auto">
          <a:xfrm>
            <a:off x="0" y="3044700"/>
            <a:ext cx="4206240" cy="408623"/>
          </a:xfrm>
          <a:prstGeom prst="roundRect">
            <a:avLst>
              <a:gd name="adj" fmla="val 16667"/>
            </a:avLst>
          </a:prstGeom>
          <a:solidFill>
            <a:srgbClr val="DDDDDD">
              <a:alpha val="50195"/>
            </a:srgbClr>
          </a:solidFill>
          <a:ln w="9525" algn="ctr">
            <a:solidFill>
              <a:srgbClr val="1C1C1C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576484" y="1354138"/>
            <a:ext cx="5232400" cy="4086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ru-RU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Объект 2"/>
          <p:cNvSpPr>
            <a:spLocks noGrp="1"/>
          </p:cNvSpPr>
          <p:nvPr>
            <p:ph idx="1"/>
          </p:nvPr>
        </p:nvSpPr>
        <p:spPr>
          <a:xfrm>
            <a:off x="1" y="2993150"/>
            <a:ext cx="4289366" cy="431685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ru-RU" sz="24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Природний</a:t>
            </a:r>
            <a:r>
              <a:rPr lang="ru-RU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рух</a:t>
            </a:r>
            <a:r>
              <a:rPr lang="ru-RU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населення</a:t>
            </a:r>
            <a:r>
              <a:rPr lang="ru-RU" sz="24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624667" y="4221164"/>
            <a:ext cx="2719917" cy="1157287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sz="2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Природній приріст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410693" y="1182689"/>
            <a:ext cx="2808699" cy="122237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sz="24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Народжуваність</a:t>
            </a:r>
            <a:endParaRPr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Box 13"/>
          <p:cNvSpPr>
            <a:spLocks/>
          </p:cNvSpPr>
          <p:nvPr/>
        </p:nvSpPr>
        <p:spPr bwMode="auto">
          <a:xfrm>
            <a:off x="1932518" y="5873115"/>
            <a:ext cx="900547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Arial" pitchFamily="34" charset="0"/>
                <a:cs typeface="Arial" pitchFamily="34" charset="0"/>
              </a:rPr>
              <a:t>Вимірювання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%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0 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проміле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чол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На 1000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жителів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/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рік</a:t>
            </a:r>
            <a:endParaRPr lang="uk-UA" b="1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 Так,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якщо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рік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на 1000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жителів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народилося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10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дітей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пишуть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10 ‰.</a:t>
            </a:r>
          </a:p>
        </p:txBody>
      </p:sp>
      <p:sp>
        <p:nvSpPr>
          <p:cNvPr id="4107" name="Прямоугольник 4"/>
          <p:cNvSpPr>
            <a:spLocks noChangeArrowheads="1"/>
          </p:cNvSpPr>
          <p:nvPr/>
        </p:nvSpPr>
        <p:spPr bwMode="auto">
          <a:xfrm>
            <a:off x="6600305" y="1252888"/>
            <a:ext cx="5253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вказує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народжених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дітей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1000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жителів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рік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>
            <a:off x="6384276" y="3178438"/>
            <a:ext cx="1221316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 bwMode="auto">
          <a:xfrm flipV="1">
            <a:off x="5355167" y="4732338"/>
            <a:ext cx="122131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1"/>
          </p:cNvCxnSpPr>
          <p:nvPr/>
        </p:nvCxnSpPr>
        <p:spPr bwMode="auto">
          <a:xfrm flipV="1">
            <a:off x="5242985" y="1558450"/>
            <a:ext cx="1333499" cy="23542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11" name="Скругленный прямоугольник 19"/>
          <p:cNvSpPr>
            <a:spLocks noChangeArrowheads="1"/>
          </p:cNvSpPr>
          <p:nvPr/>
        </p:nvSpPr>
        <p:spPr bwMode="auto">
          <a:xfrm>
            <a:off x="6576484" y="4286250"/>
            <a:ext cx="5384800" cy="715089"/>
          </a:xfrm>
          <a:prstGeom prst="roundRect">
            <a:avLst>
              <a:gd name="adj" fmla="val 16667"/>
            </a:avLst>
          </a:prstGeom>
          <a:solidFill>
            <a:srgbClr val="DDDDDD">
              <a:alpha val="50195"/>
            </a:srgbClr>
          </a:solidFill>
          <a:ln w="9525" algn="ctr">
            <a:solidFill>
              <a:srgbClr val="1C1C1C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Різниця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між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кількістю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народжених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кількістю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померлих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певний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період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47374" y="124460"/>
            <a:ext cx="77604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ПРИРОДНІЙ   РУХ  НАСЕЛЕННЯ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79967" y="115888"/>
            <a:ext cx="10363200" cy="576262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00CC"/>
                </a:solidFill>
              </a:rPr>
              <a:t>Природній приріст = </a:t>
            </a:r>
            <a:r>
              <a:rPr lang="ru-RU" b="1" smtClean="0">
                <a:solidFill>
                  <a:srgbClr val="C00000"/>
                </a:solidFill>
              </a:rPr>
              <a:t>Н</a:t>
            </a:r>
            <a:r>
              <a:rPr lang="uk-UA" b="1" smtClean="0">
                <a:solidFill>
                  <a:srgbClr val="C00000"/>
                </a:solidFill>
              </a:rPr>
              <a:t> </a:t>
            </a:r>
            <a:r>
              <a:rPr lang="ru-RU" b="1" smtClean="0">
                <a:solidFill>
                  <a:srgbClr val="C00000"/>
                </a:solidFill>
              </a:rPr>
              <a:t>-</a:t>
            </a:r>
            <a:r>
              <a:rPr lang="uk-UA" b="1" smtClean="0">
                <a:solidFill>
                  <a:srgbClr val="0000CC"/>
                </a:solidFill>
              </a:rPr>
              <a:t> </a:t>
            </a:r>
            <a:r>
              <a:rPr lang="ru-RU" b="1" smtClean="0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620184" y="1617664"/>
            <a:ext cx="10515600" cy="4351337"/>
          </a:xfrm>
        </p:spPr>
        <p:txBody>
          <a:bodyPr/>
          <a:lstStyle/>
          <a:p>
            <a:r>
              <a:rPr lang="ru-RU" smtClean="0"/>
              <a:t>                                   </a:t>
            </a:r>
            <a:r>
              <a:rPr lang="ru-RU" sz="3600" smtClean="0"/>
              <a:t>                                    </a:t>
            </a:r>
          </a:p>
        </p:txBody>
      </p:sp>
      <p:grpSp>
        <p:nvGrpSpPr>
          <p:cNvPr id="2" name="Группа 41"/>
          <p:cNvGrpSpPr>
            <a:grpSpLocks/>
          </p:cNvGrpSpPr>
          <p:nvPr/>
        </p:nvGrpSpPr>
        <p:grpSpPr bwMode="auto">
          <a:xfrm>
            <a:off x="546101" y="981075"/>
            <a:ext cx="11241346" cy="5576888"/>
            <a:chOff x="403860" y="1481695"/>
            <a:chExt cx="10308634" cy="4873178"/>
          </a:xfrm>
        </p:grpSpPr>
        <p:grpSp>
          <p:nvGrpSpPr>
            <p:cNvPr id="3" name="Группа 39"/>
            <p:cNvGrpSpPr>
              <a:grpSpLocks/>
            </p:cNvGrpSpPr>
            <p:nvPr/>
          </p:nvGrpSpPr>
          <p:grpSpPr bwMode="auto">
            <a:xfrm>
              <a:off x="403860" y="5035693"/>
              <a:ext cx="9850755" cy="1319180"/>
              <a:chOff x="621030" y="5054682"/>
              <a:chExt cx="9850755" cy="1319180"/>
            </a:xfrm>
          </p:grpSpPr>
          <p:sp>
            <p:nvSpPr>
              <p:cNvPr id="16" name="Скругленный прямоугольник 15"/>
              <p:cNvSpPr/>
              <p:nvPr/>
            </p:nvSpPr>
            <p:spPr bwMode="auto">
              <a:xfrm>
                <a:off x="621030" y="5216951"/>
                <a:ext cx="2719403" cy="1156911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sz="2400" b="1" i="0" dirty="0" err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Природній</a:t>
                </a:r>
                <a:r>
                  <a:rPr sz="2400" b="1" i="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sz="2400" b="1" i="0" dirty="0" err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приріст</a:t>
                </a:r>
                <a:endParaRPr sz="2400" b="1" i="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4" name="Группа 38"/>
              <p:cNvGrpSpPr>
                <a:grpSpLocks/>
              </p:cNvGrpSpPr>
              <p:nvPr/>
            </p:nvGrpSpPr>
            <p:grpSpPr bwMode="auto">
              <a:xfrm>
                <a:off x="3620618" y="5054682"/>
                <a:ext cx="6851167" cy="1315243"/>
                <a:chOff x="3602355" y="5091479"/>
                <a:chExt cx="6851167" cy="1315243"/>
              </a:xfrm>
            </p:grpSpPr>
            <p:sp>
              <p:nvSpPr>
                <p:cNvPr id="17" name="Скругленный прямоугольник 16"/>
                <p:cNvSpPr/>
                <p:nvPr/>
              </p:nvSpPr>
              <p:spPr bwMode="auto">
                <a:xfrm>
                  <a:off x="8335885" y="5091447"/>
                  <a:ext cx="2117679" cy="128175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sz="2800" b="1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Смертність</a:t>
                  </a:r>
                </a:p>
              </p:txBody>
            </p:sp>
            <p:sp>
              <p:nvSpPr>
                <p:cNvPr id="18" name="Скругленный прямоугольник 17"/>
                <p:cNvSpPr/>
                <p:nvPr/>
              </p:nvSpPr>
              <p:spPr bwMode="auto">
                <a:xfrm>
                  <a:off x="4731367" y="5184388"/>
                  <a:ext cx="2622349" cy="122210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sz="2400" b="1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Народжуваність</a:t>
                  </a:r>
                  <a:endParaRPr b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Половина рамки 19"/>
                <p:cNvSpPr/>
                <p:nvPr/>
              </p:nvSpPr>
              <p:spPr bwMode="auto">
                <a:xfrm rot="8355938">
                  <a:off x="7019857" y="5418822"/>
                  <a:ext cx="999638" cy="667236"/>
                </a:xfrm>
                <a:prstGeom prst="halfFrame">
                  <a:avLst>
                    <a:gd name="adj1" fmla="val 33333"/>
                    <a:gd name="adj2" fmla="val 33333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" name="Равно 21"/>
                <p:cNvSpPr/>
                <p:nvPr/>
              </p:nvSpPr>
              <p:spPr bwMode="auto">
                <a:xfrm>
                  <a:off x="3601680" y="5435468"/>
                  <a:ext cx="914231" cy="744918"/>
                </a:xfrm>
                <a:prstGeom prst="mathEqual">
                  <a:avLst>
                    <a:gd name="adj1" fmla="val 23520"/>
                    <a:gd name="adj2" fmla="val 1176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b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6" name="Группа 36"/>
            <p:cNvGrpSpPr>
              <a:grpSpLocks/>
            </p:cNvGrpSpPr>
            <p:nvPr/>
          </p:nvGrpSpPr>
          <p:grpSpPr bwMode="auto">
            <a:xfrm>
              <a:off x="471797" y="1481695"/>
              <a:ext cx="10240697" cy="3750286"/>
              <a:chOff x="664202" y="1324310"/>
              <a:chExt cx="10240697" cy="3750286"/>
            </a:xfrm>
          </p:grpSpPr>
          <p:sp>
            <p:nvSpPr>
              <p:cNvPr id="5" name="Скругленный прямоугольник 4"/>
              <p:cNvSpPr/>
              <p:nvPr/>
            </p:nvSpPr>
            <p:spPr bwMode="auto">
              <a:xfrm>
                <a:off x="664202" y="1443608"/>
                <a:ext cx="2721343" cy="1158299"/>
              </a:xfrm>
              <a:prstGeom prst="roundRect">
                <a:avLst>
                  <a:gd name="adj" fmla="val 16667"/>
                </a:avLst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sz="2400" b="1" i="0" dirty="0" err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Природній</a:t>
                </a:r>
                <a:r>
                  <a:rPr sz="2400" b="1" i="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sz="2400" b="1" i="0" dirty="0" err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приріст</a:t>
                </a:r>
                <a:endParaRPr sz="2400" b="1" i="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 bwMode="auto">
              <a:xfrm>
                <a:off x="8585600" y="1324310"/>
                <a:ext cx="2319299" cy="1281758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uk-UA" sz="24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>
                  <a:defRPr/>
                </a:pPr>
                <a:r>
                  <a:rPr sz="2400" b="1" dirty="0" err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Смертність</a:t>
                </a:r>
                <a:r>
                  <a:rPr lang="uk-UA" sz="24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uk-UA" sz="2400" b="1" i="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%</a:t>
                </a:r>
                <a:r>
                  <a:rPr lang="uk-UA" sz="1200" b="1" i="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</a:t>
                </a:r>
                <a:r>
                  <a:rPr lang="uk-UA" sz="24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uk-UA" sz="1200" b="1" i="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>
                  <a:defRPr/>
                </a:pPr>
                <a:endParaRPr sz="28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 bwMode="auto">
              <a:xfrm>
                <a:off x="4775332" y="1411703"/>
                <a:ext cx="2622349" cy="1222109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sz="2400" b="1" dirty="0" err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Народжуваність</a:t>
                </a:r>
                <a:r>
                  <a:rPr lang="uk-UA" sz="24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</a:t>
                </a:r>
                <a:r>
                  <a:rPr lang="ru-RU" sz="2400" b="1" i="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%</a:t>
                </a:r>
                <a:r>
                  <a:rPr lang="ru-RU" sz="1200" b="1" i="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</a:t>
                </a:r>
                <a:r>
                  <a:rPr lang="uk-UA" sz="24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r>
                  <a:rPr lang="ru-RU" sz="1200" b="1" i="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sz="1200" b="1" i="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 bwMode="auto">
              <a:xfrm>
                <a:off x="664202" y="3287176"/>
                <a:ext cx="2721343" cy="1156911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sz="2400" b="1" i="0" dirty="0" err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Природній</a:t>
                </a:r>
                <a:r>
                  <a:rPr sz="2400" b="1" i="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sz="2400" b="1" i="0" dirty="0" err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приріст</a:t>
                </a:r>
                <a:endParaRPr sz="2400" b="1" i="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 bwMode="auto">
              <a:xfrm>
                <a:off x="5016021" y="3194234"/>
                <a:ext cx="2117678" cy="1283146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sz="2800" b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Смертність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 bwMode="auto">
              <a:xfrm>
                <a:off x="8042108" y="3287176"/>
                <a:ext cx="2622350" cy="1222109"/>
              </a:xfrm>
              <a:prstGeom prst="roundRect">
                <a:avLst>
                  <a:gd name="adj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sz="2400" b="1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Народжуваність</a:t>
                </a:r>
                <a:endParaRPr b="1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58" name="TextBox 13"/>
              <p:cNvSpPr>
                <a:spLocks/>
              </p:cNvSpPr>
              <p:nvPr/>
            </p:nvSpPr>
            <p:spPr bwMode="auto">
              <a:xfrm>
                <a:off x="980710" y="2917578"/>
                <a:ext cx="1521744" cy="403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b="1" u="sng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Від'ємний</a:t>
                </a:r>
              </a:p>
            </p:txBody>
          </p:sp>
          <p:sp>
            <p:nvSpPr>
              <p:cNvPr id="19" name="Половина рамки 18"/>
              <p:cNvSpPr/>
              <p:nvPr/>
            </p:nvSpPr>
            <p:spPr bwMode="auto">
              <a:xfrm rot="8357674">
                <a:off x="6786253" y="3502189"/>
                <a:ext cx="927819" cy="749079"/>
              </a:xfrm>
              <a:prstGeom prst="halfFrame">
                <a:avLst>
                  <a:gd name="adj1" fmla="val 33333"/>
                  <a:gd name="adj2" fmla="val 333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160" name="TextBox 20"/>
              <p:cNvSpPr>
                <a:spLocks/>
              </p:cNvSpPr>
              <p:nvPr/>
            </p:nvSpPr>
            <p:spPr bwMode="auto">
              <a:xfrm>
                <a:off x="889249" y="4671185"/>
                <a:ext cx="1421783" cy="403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b="1" u="sng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Додатній</a:t>
                </a:r>
              </a:p>
            </p:txBody>
          </p:sp>
          <p:sp>
            <p:nvSpPr>
              <p:cNvPr id="24" name="Равно 23"/>
              <p:cNvSpPr/>
              <p:nvPr/>
            </p:nvSpPr>
            <p:spPr bwMode="auto">
              <a:xfrm>
                <a:off x="3604882" y="1553196"/>
                <a:ext cx="916173" cy="744917"/>
              </a:xfrm>
              <a:prstGeom prst="mathEqual">
                <a:avLst>
                  <a:gd name="adj1" fmla="val 23520"/>
                  <a:gd name="adj2" fmla="val 1176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Равно 24"/>
              <p:cNvSpPr/>
              <p:nvPr/>
            </p:nvSpPr>
            <p:spPr bwMode="auto">
              <a:xfrm>
                <a:off x="3674760" y="3375956"/>
                <a:ext cx="914232" cy="744917"/>
              </a:xfrm>
              <a:prstGeom prst="mathEqual">
                <a:avLst>
                  <a:gd name="adj1" fmla="val 23520"/>
                  <a:gd name="adj2" fmla="val 1176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Минус 25"/>
              <p:cNvSpPr/>
              <p:nvPr/>
            </p:nvSpPr>
            <p:spPr bwMode="auto">
              <a:xfrm>
                <a:off x="7585963" y="1508806"/>
                <a:ext cx="914231" cy="914154"/>
              </a:xfrm>
              <a:prstGeom prst="mathMinus">
                <a:avLst>
                  <a:gd name="adj1" fmla="val 2352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151" name="TextBox 40"/>
            <p:cNvSpPr>
              <a:spLocks/>
            </p:cNvSpPr>
            <p:nvPr/>
          </p:nvSpPr>
          <p:spPr bwMode="auto">
            <a:xfrm>
              <a:off x="6394190" y="2982630"/>
              <a:ext cx="1923054" cy="403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Депопуляція</a:t>
              </a:r>
            </a:p>
          </p:txBody>
        </p:sp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34434" y="609600"/>
            <a:ext cx="11628967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Депопуляція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систематичне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абсолютної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чисельності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країни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3933" y="2060577"/>
            <a:ext cx="4315991" cy="4107468"/>
          </a:xfrm>
        </p:spPr>
      </p:pic>
      <p:sp>
        <p:nvSpPr>
          <p:cNvPr id="5" name="Стрелка вниз 4"/>
          <p:cNvSpPr/>
          <p:nvPr/>
        </p:nvSpPr>
        <p:spPr bwMode="auto">
          <a:xfrm>
            <a:off x="6140451" y="1773238"/>
            <a:ext cx="484716" cy="14097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/>
          </a:p>
        </p:txBody>
      </p:sp>
      <p:sp>
        <p:nvSpPr>
          <p:cNvPr id="8197" name="TextBox 5"/>
          <p:cNvSpPr>
            <a:spLocks/>
          </p:cNvSpPr>
          <p:nvPr/>
        </p:nvSpPr>
        <p:spPr bwMode="auto">
          <a:xfrm>
            <a:off x="4411133" y="3182938"/>
            <a:ext cx="75120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Старіння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нації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частки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 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літнього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віку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59" y="50985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КІЛЬКІСТЬ НАСЕЛЕННЯ УКРАЇНИ.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b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2176" y="1517301"/>
            <a:ext cx="10872315" cy="5064369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Україна посідає 38-ме місце в світі та 6-те 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Європі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чисельністю населення. </a:t>
            </a:r>
            <a:endParaRPr lang="uk-UA" sz="20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нашій країні проживає близько 42 млн 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осіб (2019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р.), що становить 0,56 % від населення планети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/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Протягом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ХХ ст. 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кількість населення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країні змінювалося 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нерівномірно. </a:t>
            </a:r>
          </a:p>
          <a:p>
            <a:pPr algn="just"/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Після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Другої 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світової війни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була тенденція щодо її зростання аж до початку 90-х рр. ХХ ст. й 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досягла максимальної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позначки 52,2 млн осіб у 1993 р. </a:t>
            </a:r>
            <a:endParaRPr lang="uk-UA" sz="20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Але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 того часу почалося неухильне скорочення кількості населення. За останні чверть століття в країні громадян стало менше на 10 млн осіб. У </a:t>
            </a:r>
            <a:r>
              <a:rPr lang="uk-UA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наш час </a:t>
            </a: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тенденції до скорочення кількості</a:t>
            </a:r>
            <a:b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населення зберігаються. </a:t>
            </a:r>
            <a:br>
              <a:rPr lang="uk-UA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uk-UA" sz="20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3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1562804" y="128027"/>
            <a:ext cx="8578735" cy="661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365</TotalTime>
  <Words>2061</Words>
  <Application>Microsoft Office PowerPoint</Application>
  <PresentationFormat>Произвольный</PresentationFormat>
  <Paragraphs>180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Грань</vt:lpstr>
      <vt:lpstr>НАСЕЛЕННЯ УКРАЇНИ. МІГРАЦІЙНІ ПРОЦЕСИ. ДЕМОГРАФІЧНА ПОЛІТИКА.</vt:lpstr>
      <vt:lpstr>Слайд 2</vt:lpstr>
      <vt:lpstr>Слайд 3</vt:lpstr>
      <vt:lpstr>Слайд 4</vt:lpstr>
      <vt:lpstr>Слайд 5</vt:lpstr>
      <vt:lpstr>Природній приріст = Н - С</vt:lpstr>
      <vt:lpstr>Депопуляція – систематичне зменшення абсолютної чисельності населення країни або території. </vt:lpstr>
      <vt:lpstr>КІЛЬКІСТЬ НАСЕЛЕННЯ УКРАЇНИ.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ПРОСТОРОВІ ВІДМІННОСТІ ВІДТВОРЕННЯ НАСЕЛЕННЯ.  </vt:lpstr>
      <vt:lpstr>Слайд 17</vt:lpstr>
      <vt:lpstr>ОСОБЛИВОСТІ СТАТЕВОГО ТА ВІКОВОГО СКЛАДУ НАСЕЛЕННЯ УКРАЇНИ.  </vt:lpstr>
      <vt:lpstr>Слайд 19</vt:lpstr>
      <vt:lpstr>Слайд 20</vt:lpstr>
      <vt:lpstr>Слайд 21</vt:lpstr>
      <vt:lpstr>МІГРАЦІЙНІ ПРОЦЕСИ В УКРАЇНИ</vt:lpstr>
      <vt:lpstr>Слайд 23</vt:lpstr>
      <vt:lpstr>Слайд 24</vt:lpstr>
      <vt:lpstr>Слайд 25</vt:lpstr>
      <vt:lpstr>Слайд 26</vt:lpstr>
      <vt:lpstr>Слайд 27</vt:lpstr>
      <vt:lpstr>ДЕМОГРАФІЧНА ПОЛІТИКА В УКРАЇНІ.  </vt:lpstr>
      <vt:lpstr>СИСТЕМИ РОЗСЕЛЕННЯ. МІСЬКІ ПОСЕЛЕННЯ.  </vt:lpstr>
      <vt:lpstr>Слайд 30</vt:lpstr>
      <vt:lpstr>Слайд 31</vt:lpstr>
      <vt:lpstr>Слайд 32</vt:lpstr>
      <vt:lpstr>Слайд 33</vt:lpstr>
      <vt:lpstr>Слайд 34</vt:lpstr>
      <vt:lpstr>Слайд 35</vt:lpstr>
      <vt:lpstr>ОСОБЛИВОСТІ СІЛЬСЬКИХ НАСЕЛЕНИХ ПУНКТІВ.  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НАСЕЛЕННЯ УКРАЇНИ</dc:title>
  <dc:creator>Admin</dc:creator>
  <cp:lastModifiedBy>Светлана</cp:lastModifiedBy>
  <cp:revision>46</cp:revision>
  <dcterms:created xsi:type="dcterms:W3CDTF">2020-01-08T17:11:42Z</dcterms:created>
  <dcterms:modified xsi:type="dcterms:W3CDTF">2020-03-26T09:04:58Z</dcterms:modified>
</cp:coreProperties>
</file>