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58" r:id="rId6"/>
    <p:sldId id="259" r:id="rId7"/>
    <p:sldId id="260" r:id="rId8"/>
    <p:sldId id="263" r:id="rId9"/>
    <p:sldId id="264" r:id="rId10"/>
    <p:sldId id="273" r:id="rId11"/>
    <p:sldId id="274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EA7D49-81D4-410D-9F4B-F117376803A0}" type="datetimeFigureOut">
              <a:rPr lang="uk-UA" smtClean="0"/>
              <a:pPr/>
              <a:t>15.03.2020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7792A9-DF64-4079-9556-228CBB0E287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92154">
            <a:off x="692304" y="2559670"/>
            <a:ext cx="6992186" cy="29306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ІДЕОЛОГІЧНІ ОРІЄНТИРИ ПАРТІЙНО-РАДЯНСЬКОГО КЕРІВНИЦТВА.</a:t>
            </a:r>
            <a:br>
              <a:rPr lang="uk-UA" dirty="0" smtClean="0"/>
            </a:br>
            <a:r>
              <a:rPr lang="uk-UA" dirty="0" smtClean="0"/>
              <a:t>КОНСТИТУЦІЯ 1978 РОКУ.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3481362" cy="25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7148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048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Неосталінізм</a:t>
            </a:r>
            <a:r>
              <a:rPr lang="ru-RU" dirty="0"/>
              <a:t>?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605340" cy="53292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 РІК - ПРИЙНЯТА НОВА КОНСТИТУЦІЯ СРСР:</a:t>
            </a:r>
          </a:p>
          <a:p>
            <a:pPr>
              <a:lnSpc>
                <a:spcPct val="80000"/>
              </a:lnSpc>
            </a:pPr>
            <a:r>
              <a:rPr lang="ru-RU" sz="1600" b="1" dirty="0" err="1" smtClean="0">
                <a:effectLst/>
              </a:rPr>
              <a:t>побудовано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розвинене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соціалістичне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суспільство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/>
              </a:rPr>
              <a:t>ст</a:t>
            </a:r>
            <a:r>
              <a:rPr lang="ru-RU" sz="1600" b="1" dirty="0">
                <a:effectLst/>
              </a:rPr>
              <a:t>. </a:t>
            </a:r>
            <a:r>
              <a:rPr lang="ru-RU" sz="1600" b="1" dirty="0" smtClean="0">
                <a:effectLst/>
              </a:rPr>
              <a:t>6 – </a:t>
            </a:r>
            <a:r>
              <a:rPr lang="ru-RU" sz="1600" b="1" dirty="0" err="1" smtClean="0">
                <a:effectLst/>
              </a:rPr>
              <a:t>керівна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і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направляюча</a:t>
            </a:r>
            <a:r>
              <a:rPr lang="ru-RU" sz="1600" b="1" dirty="0" smtClean="0">
                <a:effectLst/>
              </a:rPr>
              <a:t> сила, </a:t>
            </a:r>
            <a:r>
              <a:rPr lang="ru-RU" sz="1600" b="1" dirty="0">
                <a:effectLst/>
              </a:rPr>
              <a:t>ядро </a:t>
            </a:r>
            <a:r>
              <a:rPr lang="ru-RU" sz="1600" b="1" dirty="0" err="1" smtClean="0">
                <a:effectLst/>
              </a:rPr>
              <a:t>політичної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системы-КПРС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/>
              </a:rPr>
              <a:t>ради </a:t>
            </a:r>
            <a:r>
              <a:rPr lang="ru-RU" sz="1600" b="1" dirty="0" err="1" smtClean="0">
                <a:effectLst/>
              </a:rPr>
              <a:t>народних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депутатів</a:t>
            </a: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err="1" smtClean="0">
                <a:effectLst/>
              </a:rPr>
              <a:t>загальна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середня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освіта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err="1" smtClean="0">
                <a:effectLst/>
              </a:rPr>
              <a:t>безкоштовне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медичне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обслуговування</a:t>
            </a: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/>
              </a:rPr>
              <a:t>право </a:t>
            </a:r>
            <a:r>
              <a:rPr lang="ru-RU" sz="1600" b="1" dirty="0">
                <a:effectLst/>
              </a:rPr>
              <a:t>на </a:t>
            </a:r>
            <a:r>
              <a:rPr lang="ru-RU" sz="1600" b="1" dirty="0" err="1" smtClean="0">
                <a:effectLst/>
              </a:rPr>
              <a:t>працю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/>
              </a:rPr>
              <a:t>право </a:t>
            </a:r>
            <a:r>
              <a:rPr lang="ru-RU" sz="1600" b="1" dirty="0">
                <a:effectLst/>
              </a:rPr>
              <a:t>на </a:t>
            </a:r>
            <a:r>
              <a:rPr lang="ru-RU" sz="1600" b="1" dirty="0" err="1" smtClean="0">
                <a:effectLst/>
              </a:rPr>
              <a:t>відпочинок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/>
              </a:rPr>
              <a:t>право </a:t>
            </a:r>
            <a:r>
              <a:rPr lang="ru-RU" sz="1600" b="1" dirty="0">
                <a:effectLst/>
              </a:rPr>
              <a:t>на </a:t>
            </a:r>
            <a:r>
              <a:rPr lang="ru-RU" sz="1600" b="1" dirty="0" err="1" smtClean="0">
                <a:effectLst/>
              </a:rPr>
              <a:t>пенсійне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забезпечення</a:t>
            </a:r>
            <a:r>
              <a:rPr lang="ru-RU" sz="1600" b="1" dirty="0" smtClean="0">
                <a:effectLst/>
              </a:rPr>
              <a:t> та </a:t>
            </a:r>
            <a:r>
              <a:rPr lang="ru-RU" sz="1600" b="1" dirty="0" err="1" smtClean="0">
                <a:effectLst/>
              </a:rPr>
              <a:t>житло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600" b="1" dirty="0" err="1" smtClean="0">
                <a:effectLst/>
              </a:rPr>
              <a:t>демократичні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>
                <a:effectLst/>
              </a:rPr>
              <a:t>права </a:t>
            </a:r>
            <a:r>
              <a:rPr lang="ru-RU" sz="1600" b="1" dirty="0" smtClean="0">
                <a:effectLst/>
              </a:rPr>
              <a:t>та </a:t>
            </a:r>
            <a:r>
              <a:rPr lang="ru-RU" sz="1600" b="1" dirty="0" err="1" smtClean="0">
                <a:effectLst/>
              </a:rPr>
              <a:t>свободи</a:t>
            </a:r>
            <a:r>
              <a:rPr lang="ru-RU" sz="1600" b="1" dirty="0">
                <a:effectLst/>
              </a:rPr>
              <a:t/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 dirty="0">
              <a:effectLst/>
            </a:endParaRPr>
          </a:p>
        </p:txBody>
      </p:sp>
      <p:pic>
        <p:nvPicPr>
          <p:cNvPr id="35847" name="Picture 7" descr="konst_0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5119" y="785794"/>
            <a:ext cx="3927475" cy="518477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747738" y="142852"/>
            <a:ext cx="7467600" cy="917596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606926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err="1" smtClean="0">
                <a:effectLst/>
              </a:rPr>
              <a:t>Ліквідовано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поділ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партійних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органів</a:t>
            </a:r>
            <a:r>
              <a:rPr lang="ru-RU" sz="2000" b="1" dirty="0" smtClean="0">
                <a:effectLst/>
              </a:rPr>
              <a:t> за </a:t>
            </a:r>
            <a:r>
              <a:rPr lang="ru-RU" sz="2000" b="1" dirty="0" err="1" smtClean="0">
                <a:effectLst/>
              </a:rPr>
              <a:t>виробничим</a:t>
            </a:r>
            <a:r>
              <a:rPr lang="ru-RU" sz="2000" b="1" dirty="0" smtClean="0">
                <a:effectLst/>
              </a:rPr>
              <a:t> принципом, введений </a:t>
            </a:r>
            <a:r>
              <a:rPr lang="ru-RU" sz="2000" b="1" dirty="0">
                <a:effectLst/>
              </a:rPr>
              <a:t>при </a:t>
            </a:r>
            <a:r>
              <a:rPr lang="ru-RU" sz="2000" b="1" dirty="0" err="1" smtClean="0">
                <a:effectLst/>
              </a:rPr>
              <a:t>Хрущові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що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призвело</a:t>
            </a:r>
            <a:r>
              <a:rPr lang="ru-RU" sz="2000" b="1" dirty="0" smtClean="0">
                <a:effectLst/>
              </a:rPr>
              <a:t> до того, </a:t>
            </a:r>
            <a:r>
              <a:rPr lang="ru-RU" sz="2000" b="1" dirty="0" err="1" smtClean="0">
                <a:effectLst/>
              </a:rPr>
              <a:t>що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партійні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робітники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не несли </a:t>
            </a:r>
            <a:r>
              <a:rPr lang="ru-RU" sz="2000" b="1" dirty="0" err="1" smtClean="0">
                <a:effectLst/>
              </a:rPr>
              <a:t>відповідальності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за </a:t>
            </a:r>
            <a:r>
              <a:rPr lang="ru-RU" sz="2000" b="1" dirty="0" err="1" smtClean="0">
                <a:effectLst/>
              </a:rPr>
              <a:t>результати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діяльності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підприємств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хоча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саме</a:t>
            </a:r>
            <a:r>
              <a:rPr lang="ru-RU" sz="2000" b="1" dirty="0" smtClean="0">
                <a:effectLst/>
              </a:rPr>
              <a:t> вони </a:t>
            </a:r>
            <a:r>
              <a:rPr lang="ru-RU" sz="2000" b="1" dirty="0" err="1" smtClean="0"/>
              <a:t>від</a:t>
            </a:r>
            <a:r>
              <a:rPr lang="ru-RU" sz="2000" b="1" dirty="0" err="1" smtClean="0">
                <a:effectLst/>
              </a:rPr>
              <a:t>давали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накази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по </a:t>
            </a:r>
            <a:r>
              <a:rPr lang="ru-RU" sz="2000" b="1" dirty="0" err="1" smtClean="0">
                <a:effectLst/>
              </a:rPr>
              <a:t>развитку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виробництва</a:t>
            </a: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endParaRPr lang="ru-RU" sz="20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dirty="0" err="1" smtClean="0">
                <a:effectLst/>
              </a:rPr>
              <a:t>Відмінено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принцип </a:t>
            </a:r>
            <a:r>
              <a:rPr lang="ru-RU" sz="2000" b="1" dirty="0" err="1" smtClean="0">
                <a:effectLst/>
              </a:rPr>
              <a:t>обовязкової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ротації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що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призвело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smtClean="0"/>
              <a:t>до</a:t>
            </a:r>
            <a:r>
              <a:rPr lang="ru-RU" sz="2000" b="1" dirty="0" smtClean="0">
                <a:effectLst/>
              </a:rPr>
              <a:t> стабильного </a:t>
            </a:r>
            <a:r>
              <a:rPr lang="ru-RU" sz="2000" b="1" dirty="0" err="1" smtClean="0">
                <a:effectLst/>
              </a:rPr>
              <a:t>існування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і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процвітання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номенклатури</a:t>
            </a: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endParaRPr lang="ru-RU" sz="2000" b="1" dirty="0">
              <a:effectLst/>
            </a:endParaRPr>
          </a:p>
        </p:txBody>
      </p:sp>
      <p:pic>
        <p:nvPicPr>
          <p:cNvPr id="37896" name="Picture 8" descr="2005-41-152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57" y="1412875"/>
            <a:ext cx="4321175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-24"/>
            <a:ext cx="7772400" cy="485778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2000" b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CC0066"/>
                </a:solidFill>
              </a:rPr>
              <a:t>Політико-ідеологічна криза радянського суспільства середини 60-х – початку 80-х років.</a:t>
            </a:r>
            <a:endParaRPr lang="ru-RU" sz="2000" b="1" dirty="0" smtClean="0">
              <a:solidFill>
                <a:srgbClr val="CC0066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err="1" smtClean="0">
                <a:solidFill>
                  <a:schemeClr val="accent2"/>
                </a:solidFill>
              </a:rPr>
              <a:t>Загальна</a:t>
            </a:r>
            <a:r>
              <a:rPr lang="ru-RU" sz="2000" b="1" dirty="0" smtClean="0">
                <a:solidFill>
                  <a:schemeClr val="accent2"/>
                </a:solidFill>
              </a:rPr>
              <a:t> характеристика </a:t>
            </a:r>
            <a:r>
              <a:rPr lang="ru-RU" sz="2000" b="1" dirty="0" err="1" smtClean="0">
                <a:solidFill>
                  <a:schemeClr val="accent2"/>
                </a:solidFill>
              </a:rPr>
              <a:t>періоду</a:t>
            </a:r>
            <a:r>
              <a:rPr lang="ru-RU" sz="2000" b="1" dirty="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поворот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лібералізації</a:t>
            </a:r>
            <a:r>
              <a:rPr lang="ru-RU" sz="2000" b="1" dirty="0" smtClean="0"/>
              <a:t> до консерватизму в </a:t>
            </a:r>
            <a:r>
              <a:rPr lang="ru-RU" sz="2000" b="1" dirty="0" err="1" smtClean="0"/>
              <a:t>усіх</a:t>
            </a:r>
            <a:r>
              <a:rPr lang="ru-RU" sz="2000" b="1" dirty="0" smtClean="0"/>
              <a:t> сферах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err="1" smtClean="0"/>
              <a:t>відмова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критики культу особи;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err="1" smtClean="0"/>
              <a:t>зростання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корупції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хабарництва</a:t>
            </a:r>
            <a:r>
              <a:rPr lang="ru-RU" sz="2000" b="1" dirty="0" smtClean="0"/>
              <a:t>, бюрократизму (</a:t>
            </a:r>
            <a:r>
              <a:rPr lang="ru-RU" sz="2000" b="1" dirty="0" err="1" smtClean="0"/>
              <a:t>засиллю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чиновників</a:t>
            </a:r>
            <a:r>
              <a:rPr lang="ru-RU" sz="2000" b="1" dirty="0" smtClean="0"/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застій</a:t>
            </a:r>
            <a:r>
              <a:rPr lang="ru-RU" sz="2000" b="1" dirty="0" smtClean="0"/>
              <a:t>»;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err="1" smtClean="0"/>
              <a:t>всевладдя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номенклатури</a:t>
            </a:r>
            <a:r>
              <a:rPr lang="ru-RU" sz="2000" b="1" dirty="0" smtClean="0"/>
              <a:t>»;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err="1" smtClean="0"/>
              <a:t>неосталінізм</a:t>
            </a:r>
            <a:r>
              <a:rPr lang="uk-UA" sz="2000" b="1" dirty="0" smtClean="0"/>
              <a:t>;</a:t>
            </a: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нов</a:t>
            </a:r>
            <a:r>
              <a:rPr lang="uk-UA" sz="2000" b="1" dirty="0" err="1" smtClean="0"/>
              <a:t>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</a:t>
            </a:r>
            <a:r>
              <a:rPr lang="uk-UA" sz="2000" b="1" dirty="0" err="1" smtClean="0"/>
              <a:t>ий</a:t>
            </a:r>
            <a:r>
              <a:rPr lang="ru-RU" sz="2000" b="1" dirty="0" smtClean="0"/>
              <a:t> </a:t>
            </a:r>
            <a:r>
              <a:rPr lang="ru-RU" sz="2000" b="1" dirty="0" smtClean="0"/>
              <a:t>курс</a:t>
            </a:r>
            <a:r>
              <a:rPr lang="uk-UA" sz="2000" b="1" dirty="0" smtClean="0"/>
              <a:t>: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наступність</a:t>
            </a:r>
            <a:r>
              <a:rPr lang="ru-RU" sz="2000" b="1" dirty="0" smtClean="0"/>
              <a:t>»,«</a:t>
            </a:r>
            <a:r>
              <a:rPr lang="ru-RU" sz="2000" b="1" dirty="0" err="1" smtClean="0"/>
              <a:t>поступовість</a:t>
            </a:r>
            <a:r>
              <a:rPr lang="ru-RU" sz="2000" b="1" dirty="0" smtClean="0"/>
              <a:t>»,«</a:t>
            </a:r>
            <a:r>
              <a:rPr lang="ru-RU" sz="2000" b="1" dirty="0" err="1" smtClean="0"/>
              <a:t>зваженість</a:t>
            </a:r>
            <a:r>
              <a:rPr lang="ru-RU" sz="2000" b="1" dirty="0" smtClean="0"/>
              <a:t>»</a:t>
            </a:r>
            <a:r>
              <a:rPr lang="uk-UA" sz="2000" b="1" dirty="0" smtClean="0"/>
              <a:t>;</a:t>
            </a: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розвинений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соціалізм</a:t>
            </a:r>
            <a:r>
              <a:rPr lang="ru-RU" sz="2000" b="1" dirty="0" smtClean="0"/>
              <a:t>»</a:t>
            </a:r>
            <a:r>
              <a:rPr lang="uk-UA" sz="2000" b="1" dirty="0" smtClean="0"/>
              <a:t>.</a:t>
            </a:r>
            <a:r>
              <a:rPr lang="ru-RU" sz="2000" b="1" dirty="0" smtClean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86124"/>
            <a:ext cx="3286116" cy="27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1658" y="6068817"/>
            <a:ext cx="33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Київ у період «розвинутого соціалізму»</a:t>
            </a:r>
            <a:endParaRPr lang="uk-UA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0" y="-88900"/>
            <a:ext cx="9345613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11188" y="44450"/>
            <a:ext cx="265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Етапи періоду «застою»</a:t>
            </a:r>
            <a:endParaRPr lang="ru-RU" b="1">
              <a:solidFill>
                <a:srgbClr val="CC0066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2423" name="Group 135"/>
          <p:cNvGraphicFramePr>
            <a:graphicFrameLocks noGrp="1"/>
          </p:cNvGraphicFramePr>
          <p:nvPr/>
        </p:nvGraphicFramePr>
        <p:xfrm>
          <a:off x="615950" y="428625"/>
          <a:ext cx="8348663" cy="2770823"/>
        </p:xfrm>
        <a:graphic>
          <a:graphicData uri="http://schemas.openxmlformats.org/drawingml/2006/table">
            <a:tbl>
              <a:tblPr/>
              <a:tblGrid>
                <a:gridCol w="928688"/>
                <a:gridCol w="1157287"/>
                <a:gridCol w="62626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ЕТАПИ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РОКИ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ХАРАКТЕРИСТИКА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1965–1970 рр.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Спроба проведення економічних реформ, які малим б впорядкувати економіку СРСР після “реформаторської гарячки” хрущовського періоду (реформи Косигіна).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ІІ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1970–1982 рр.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Наростання кризи, «консервація» існуючої в СРСР системи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ІІІ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1982–1985 рр.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Зміни у партійному керівництві. Усвідомлення кризового стану радянського суспільства.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3" name="Rectangle 67"/>
          <p:cNvSpPr>
            <a:spLocks noChangeArrowheads="1"/>
          </p:cNvSpPr>
          <p:nvPr/>
        </p:nvSpPr>
        <p:spPr bwMode="auto">
          <a:xfrm>
            <a:off x="822325" y="4570413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sz="1200">
                <a:ea typeface="Times New Roman" pitchFamily="18" charset="0"/>
                <a:cs typeface="Arial" charset="0"/>
              </a:rPr>
              <a:t> </a:t>
            </a:r>
            <a:endParaRPr lang="uk-UA">
              <a:ea typeface="Times New Roman" pitchFamily="18" charset="0"/>
              <a:cs typeface="Arial" charset="0"/>
            </a:endParaRPr>
          </a:p>
        </p:txBody>
      </p:sp>
      <p:sp>
        <p:nvSpPr>
          <p:cNvPr id="27674" name="Rectangle 71"/>
          <p:cNvSpPr>
            <a:spLocks noChangeArrowheads="1"/>
          </p:cNvSpPr>
          <p:nvPr/>
        </p:nvSpPr>
        <p:spPr bwMode="auto">
          <a:xfrm>
            <a:off x="660400" y="3286125"/>
            <a:ext cx="405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b="1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Керівництво СРСР у період «застою»</a:t>
            </a:r>
          </a:p>
        </p:txBody>
      </p:sp>
      <p:graphicFrame>
        <p:nvGraphicFramePr>
          <p:cNvPr id="12424" name="Group 136"/>
          <p:cNvGraphicFramePr>
            <a:graphicFrameLocks noGrp="1"/>
          </p:cNvGraphicFramePr>
          <p:nvPr/>
        </p:nvGraphicFramePr>
        <p:xfrm>
          <a:off x="611188" y="3714750"/>
          <a:ext cx="8353425" cy="3108960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Керівники партії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Керівники держави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Голови урядів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Генеральні секретарі ЦК КПРС (до 1966 р. перші секретарі)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Голови президіума Верховної Ради СРСР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Голови Ради Міністрів СРСР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Л.Брежнєв (1964-1982)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Ю.Андропов (1982-1984)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К.Черненко (1984-1985)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А.Мікоян (1964-1965)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М.Підгорний(1965-1977)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Л.Брежнєв (1977-1982)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Ю.Андропов (1982-1984)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К.Черненко (1984-1985)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О.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Косигін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(1964-1980)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М.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Тіхонов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(1980-1985)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3" name="Rectangle 120"/>
          <p:cNvSpPr>
            <a:spLocks noChangeArrowheads="1"/>
          </p:cNvSpPr>
          <p:nvPr/>
        </p:nvSpPr>
        <p:spPr bwMode="auto">
          <a:xfrm>
            <a:off x="1643063" y="44799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200">
                <a:ea typeface="Times New Roman" pitchFamily="18" charset="0"/>
                <a:cs typeface="Arial" charset="0"/>
              </a:rPr>
              <a:t> </a:t>
            </a:r>
            <a:endParaRPr lang="uk-UA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574" y="548680"/>
            <a:ext cx="2857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87126"/>
            <a:ext cx="8136904" cy="5256584"/>
          </a:xfrm>
        </p:spPr>
        <p:txBody>
          <a:bodyPr>
            <a:noAutofit/>
          </a:bodyPr>
          <a:lstStyle/>
          <a:p>
            <a:r>
              <a:rPr lang="uk-UA" sz="2000" dirty="0" smtClean="0"/>
              <a:t>Поняття період </a:t>
            </a:r>
            <a:r>
              <a:rPr lang="uk-UA" sz="2000" dirty="0"/>
              <a:t>«Застою» </a:t>
            </a:r>
            <a:r>
              <a:rPr lang="uk-UA" sz="2000" dirty="0" smtClean="0"/>
              <a:t>з'явилося </a:t>
            </a:r>
            <a:r>
              <a:rPr lang="uk-UA" sz="2000" dirty="0"/>
              <a:t>та було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введене </a:t>
            </a:r>
            <a:r>
              <a:rPr lang="uk-UA" sz="2000" dirty="0"/>
              <a:t>в політичний лексикон лідером КПРС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та </a:t>
            </a:r>
            <a:r>
              <a:rPr lang="uk-UA" sz="2000" dirty="0"/>
              <a:t>головою держави - М. С. Горбачовим у другій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половині </a:t>
            </a:r>
            <a:r>
              <a:rPr lang="uk-UA" sz="2000" dirty="0"/>
              <a:t>1980-х років.</a:t>
            </a:r>
          </a:p>
          <a:p>
            <a:endParaRPr lang="uk-UA" sz="2000" dirty="0"/>
          </a:p>
          <a:p>
            <a:r>
              <a:rPr lang="uk-UA" sz="2000" dirty="0"/>
              <a:t>Власна </a:t>
            </a:r>
            <a:r>
              <a:rPr lang="uk-UA" sz="2000" dirty="0" smtClean="0"/>
              <a:t>назва </a:t>
            </a:r>
            <a:r>
              <a:rPr lang="uk-UA" sz="2000" dirty="0"/>
              <a:t>цього періоду </a:t>
            </a:r>
            <a:r>
              <a:rPr lang="uk-UA" sz="2000" dirty="0" smtClean="0"/>
              <a:t>- </a:t>
            </a:r>
            <a:r>
              <a:rPr lang="uk-UA" sz="2000" dirty="0">
                <a:solidFill>
                  <a:srgbClr val="FFFF66"/>
                </a:solidFill>
              </a:rPr>
              <a:t>«розвинений </a:t>
            </a:r>
            <a:endParaRPr lang="uk-UA" sz="2000" dirty="0" smtClean="0">
              <a:solidFill>
                <a:srgbClr val="FFFF66"/>
              </a:solidFill>
            </a:endParaRPr>
          </a:p>
          <a:p>
            <a:pPr marL="36576" indent="0">
              <a:buNone/>
            </a:pPr>
            <a:r>
              <a:rPr lang="uk-UA" sz="2000" dirty="0" smtClean="0">
                <a:solidFill>
                  <a:srgbClr val="FFFF66"/>
                </a:solidFill>
              </a:rPr>
              <a:t>соціалізм</a:t>
            </a:r>
            <a:r>
              <a:rPr lang="uk-UA" sz="2000" dirty="0">
                <a:solidFill>
                  <a:srgbClr val="FFFF66"/>
                </a:solidFill>
              </a:rPr>
              <a:t>». </a:t>
            </a:r>
            <a:r>
              <a:rPr lang="uk-UA" sz="2000" dirty="0"/>
              <a:t>В цей період в радянському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суспільстві </a:t>
            </a:r>
            <a:r>
              <a:rPr lang="uk-UA" sz="2000" dirty="0"/>
              <a:t>складалися передумови глибокої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системної </a:t>
            </a:r>
            <a:r>
              <a:rPr lang="uk-UA" sz="2000" dirty="0"/>
              <a:t>кризи — економічної та соціальної, </a:t>
            </a:r>
            <a:endParaRPr lang="uk-UA" sz="2000" dirty="0" smtClean="0"/>
          </a:p>
          <a:p>
            <a:pPr marL="36576" indent="0">
              <a:buNone/>
            </a:pPr>
            <a:r>
              <a:rPr lang="uk-UA" sz="2000" dirty="0" smtClean="0"/>
              <a:t>які </a:t>
            </a:r>
            <a:r>
              <a:rPr lang="uk-UA" sz="2000" dirty="0"/>
              <a:t>врешті призвели до краху радянської економіки та </a:t>
            </a:r>
            <a:r>
              <a:rPr lang="uk-UA" sz="2000" dirty="0" smtClean="0"/>
              <a:t>   політичного </a:t>
            </a:r>
            <a:r>
              <a:rPr lang="uk-UA" sz="2000" dirty="0"/>
              <a:t>розпаду СРСР.</a:t>
            </a:r>
          </a:p>
          <a:p>
            <a:endParaRPr lang="uk-UA" sz="2000" dirty="0"/>
          </a:p>
          <a:p>
            <a:r>
              <a:rPr lang="uk-UA" sz="2000" dirty="0"/>
              <a:t>З</a:t>
            </a:r>
            <a:r>
              <a:rPr lang="uk-UA" sz="2000" dirty="0" smtClean="0"/>
              <a:t>астій </a:t>
            </a:r>
            <a:r>
              <a:rPr lang="uk-UA" sz="2000" dirty="0"/>
              <a:t>пов'язують з ім'ям </a:t>
            </a:r>
            <a:r>
              <a:rPr lang="uk-UA" sz="2000" dirty="0" smtClean="0"/>
              <a:t>Генсека ЦК </a:t>
            </a:r>
            <a:r>
              <a:rPr lang="uk-UA" sz="2000" dirty="0"/>
              <a:t>КПРС Леоніда Брежнєва, під час правління якого (1964-1982) застійні явища у суспільстві сформувалися та набули характерних </a:t>
            </a:r>
            <a:r>
              <a:rPr lang="uk-UA" sz="2000" dirty="0" smtClean="0"/>
              <a:t>рис.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29232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Передумови та початок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3960440"/>
          </a:xfrm>
        </p:spPr>
        <p:txBody>
          <a:bodyPr>
            <a:normAutofit fontScale="55000" lnSpcReduction="20000"/>
          </a:bodyPr>
          <a:lstStyle/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sz="3800" dirty="0" smtClean="0"/>
              <a:t>	</a:t>
            </a:r>
            <a:r>
              <a:rPr lang="ru-RU" sz="3600" dirty="0" smtClean="0"/>
              <a:t>У 1970-х </a:t>
            </a:r>
            <a:r>
              <a:rPr lang="ru-RU" sz="3600" dirty="0"/>
              <a:t>роках </a:t>
            </a:r>
            <a:r>
              <a:rPr lang="ru-RU" sz="3600" dirty="0" err="1"/>
              <a:t>можливості</a:t>
            </a:r>
            <a:r>
              <a:rPr lang="ru-RU" sz="3600" dirty="0"/>
              <a:t> </a:t>
            </a:r>
            <a:r>
              <a:rPr lang="ru-RU" sz="3600" dirty="0" err="1"/>
              <a:t>екстенсивного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вичерпалися</a:t>
            </a:r>
            <a:r>
              <a:rPr lang="ru-RU" sz="3600" dirty="0"/>
              <a:t>. </a:t>
            </a:r>
            <a:r>
              <a:rPr lang="ru-RU" sz="3600" dirty="0" smtClean="0"/>
              <a:t>Так, у </a:t>
            </a:r>
            <a:r>
              <a:rPr lang="ru-RU" sz="3600" dirty="0"/>
              <a:t>8-й </a:t>
            </a:r>
            <a:r>
              <a:rPr lang="ru-RU" sz="3600" dirty="0" err="1"/>
              <a:t>п'ятирічці</a:t>
            </a:r>
            <a:r>
              <a:rPr lang="ru-RU" sz="3600" dirty="0"/>
              <a:t> </a:t>
            </a:r>
            <a:r>
              <a:rPr lang="ru-RU" sz="3600" dirty="0" err="1" smtClean="0"/>
              <a:t>національний</a:t>
            </a:r>
            <a:r>
              <a:rPr lang="ru-RU" sz="3600" dirty="0" smtClean="0"/>
              <a:t> </a:t>
            </a:r>
            <a:r>
              <a:rPr lang="ru-RU" sz="3600" dirty="0" err="1"/>
              <a:t>дохід</a:t>
            </a:r>
            <a:r>
              <a:rPr lang="ru-RU" sz="3600" dirty="0"/>
              <a:t> </a:t>
            </a:r>
            <a:r>
              <a:rPr lang="ru-RU" sz="3600" dirty="0" err="1"/>
              <a:t>щороку</a:t>
            </a:r>
            <a:r>
              <a:rPr lang="ru-RU" sz="3600" dirty="0"/>
              <a:t> </a:t>
            </a:r>
            <a:r>
              <a:rPr lang="ru-RU" sz="3600" dirty="0" err="1" smtClean="0"/>
              <a:t>зростав</a:t>
            </a:r>
            <a:r>
              <a:rPr lang="ru-RU" sz="3600" dirty="0" smtClean="0"/>
              <a:t> </a:t>
            </a:r>
            <a:r>
              <a:rPr lang="ru-RU" sz="3600" dirty="0"/>
              <a:t>у </a:t>
            </a:r>
            <a:r>
              <a:rPr lang="ru-RU" sz="3600" dirty="0" err="1"/>
              <a:t>середньому</a:t>
            </a:r>
            <a:r>
              <a:rPr lang="ru-RU" sz="3600" dirty="0"/>
              <a:t> на 7,5 %, у </a:t>
            </a:r>
            <a:r>
              <a:rPr lang="ru-RU" sz="3600" dirty="0" err="1"/>
              <a:t>дев'ятій</a:t>
            </a:r>
            <a:r>
              <a:rPr lang="ru-RU" sz="3600" dirty="0"/>
              <a:t> </a:t>
            </a:r>
            <a:r>
              <a:rPr lang="ru-RU" sz="3600" dirty="0" smtClean="0"/>
              <a:t>— </a:t>
            </a:r>
            <a:r>
              <a:rPr lang="ru-RU" sz="3600" dirty="0"/>
              <a:t>на 5,8 %, а в </a:t>
            </a:r>
            <a:r>
              <a:rPr lang="ru-RU" sz="3600" dirty="0" err="1"/>
              <a:t>десятій</a:t>
            </a:r>
            <a:r>
              <a:rPr lang="ru-RU" sz="3600" dirty="0"/>
              <a:t> </a:t>
            </a:r>
            <a:r>
              <a:rPr lang="ru-RU" sz="3600" dirty="0" err="1" smtClean="0"/>
              <a:t>лише</a:t>
            </a:r>
            <a:r>
              <a:rPr lang="ru-RU" sz="3600" dirty="0" smtClean="0"/>
              <a:t> </a:t>
            </a:r>
            <a:r>
              <a:rPr lang="ru-RU" sz="3600" dirty="0"/>
              <a:t>на 3,8 %, і </a:t>
            </a:r>
            <a:r>
              <a:rPr lang="ru-RU" sz="3600" dirty="0" err="1"/>
              <a:t>далі</a:t>
            </a:r>
            <a:r>
              <a:rPr lang="ru-RU" sz="3600" dirty="0"/>
              <a:t> </a:t>
            </a:r>
            <a:r>
              <a:rPr lang="ru-RU" sz="3600" dirty="0" err="1"/>
              <a:t>цей</a:t>
            </a:r>
            <a:r>
              <a:rPr lang="ru-RU" sz="3600" dirty="0"/>
              <a:t> </a:t>
            </a:r>
            <a:r>
              <a:rPr lang="ru-RU" sz="3600" dirty="0" err="1"/>
              <a:t>показник</a:t>
            </a:r>
            <a:r>
              <a:rPr lang="ru-RU" sz="3600" dirty="0"/>
              <a:t> </a:t>
            </a:r>
            <a:r>
              <a:rPr lang="ru-RU" sz="3600" dirty="0" err="1"/>
              <a:t>зменшувався</a:t>
            </a:r>
            <a:r>
              <a:rPr lang="ru-RU" sz="3600" dirty="0" smtClean="0"/>
              <a:t>.</a:t>
            </a:r>
            <a:endParaRPr lang="ru-RU" sz="3600" dirty="0"/>
          </a:p>
          <a:p>
            <a:pPr marL="36576" indent="0">
              <a:buNone/>
            </a:pPr>
            <a:r>
              <a:rPr lang="ru-RU" sz="3600" dirty="0" smtClean="0"/>
              <a:t>	З 70-х </a:t>
            </a:r>
            <a:r>
              <a:rPr lang="ru-RU" sz="3600" dirty="0" err="1"/>
              <a:t>років</a:t>
            </a:r>
            <a:r>
              <a:rPr lang="ru-RU" sz="3600" dirty="0"/>
              <a:t> з </a:t>
            </a:r>
            <a:r>
              <a:rPr lang="ru-RU" sz="3600" dirty="0" err="1"/>
              <a:t>радянської</a:t>
            </a:r>
            <a:r>
              <a:rPr lang="ru-RU" sz="3600" dirty="0"/>
              <a:t> </a:t>
            </a:r>
            <a:r>
              <a:rPr lang="ru-RU" sz="3600" dirty="0" err="1"/>
              <a:t>пропаганди</a:t>
            </a:r>
            <a:r>
              <a:rPr lang="ru-RU" sz="3600" dirty="0"/>
              <a:t> </a:t>
            </a:r>
            <a:r>
              <a:rPr lang="ru-RU" sz="3600" dirty="0" err="1"/>
              <a:t>зникло</a:t>
            </a:r>
            <a:r>
              <a:rPr lang="ru-RU" sz="3600" dirty="0"/>
              <a:t> гасло «</a:t>
            </a:r>
            <a:r>
              <a:rPr lang="ru-RU" sz="3600" dirty="0" err="1"/>
              <a:t>доженемо</a:t>
            </a:r>
            <a:r>
              <a:rPr lang="ru-RU" sz="3600" dirty="0"/>
              <a:t> й </a:t>
            </a:r>
            <a:r>
              <a:rPr lang="ru-RU" sz="3600" dirty="0" err="1"/>
              <a:t>переженемо</a:t>
            </a:r>
            <a:r>
              <a:rPr lang="ru-RU" sz="3600" dirty="0" smtClean="0"/>
              <a:t>», </a:t>
            </a:r>
            <a:r>
              <a:rPr lang="ru-RU" sz="3600" dirty="0" err="1" smtClean="0"/>
              <a:t>бо</a:t>
            </a:r>
            <a:r>
              <a:rPr lang="ru-RU" sz="3600" dirty="0" smtClean="0"/>
              <a:t> </a:t>
            </a:r>
            <a:r>
              <a:rPr lang="ru-RU" sz="3600" dirty="0" err="1"/>
              <a:t>е</a:t>
            </a:r>
            <a:r>
              <a:rPr lang="ru-RU" sz="3600" dirty="0" err="1" smtClean="0"/>
              <a:t>фективність</a:t>
            </a:r>
            <a:r>
              <a:rPr lang="ru-RU" sz="3600" dirty="0" smtClean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</a:t>
            </a:r>
            <a:r>
              <a:rPr lang="ru-RU" sz="3600" dirty="0" err="1"/>
              <a:t>товарів</a:t>
            </a:r>
            <a:r>
              <a:rPr lang="ru-RU" sz="3600" dirty="0"/>
              <a:t> </a:t>
            </a:r>
            <a:r>
              <a:rPr lang="ru-RU" sz="3600" dirty="0" err="1"/>
              <a:t>масового</a:t>
            </a:r>
            <a:r>
              <a:rPr lang="ru-RU" sz="3600" dirty="0"/>
              <a:t> </a:t>
            </a:r>
            <a:r>
              <a:rPr lang="ru-RU" sz="3600" dirty="0" err="1"/>
              <a:t>споживання</a:t>
            </a:r>
            <a:r>
              <a:rPr lang="ru-RU" sz="3600" dirty="0"/>
              <a:t> </a:t>
            </a:r>
            <a:r>
              <a:rPr lang="ru-RU" sz="3600" dirty="0" err="1"/>
              <a:t>зменшилась</a:t>
            </a:r>
            <a:r>
              <a:rPr lang="ru-RU" sz="3600" dirty="0" smtClean="0"/>
              <a:t>.</a:t>
            </a:r>
            <a:endParaRPr lang="ru-RU" sz="3600" dirty="0"/>
          </a:p>
          <a:p>
            <a:pPr marL="36576" indent="0">
              <a:buNone/>
            </a:pPr>
            <a:r>
              <a:rPr lang="ru-RU" sz="3600" dirty="0" smtClean="0"/>
              <a:t>	</a:t>
            </a:r>
            <a:r>
              <a:rPr lang="ru-RU" sz="3600" dirty="0" err="1" smtClean="0"/>
              <a:t>Щоб</a:t>
            </a:r>
            <a:r>
              <a:rPr lang="ru-RU" sz="3600" dirty="0" smtClean="0"/>
              <a:t> </a:t>
            </a:r>
            <a:r>
              <a:rPr lang="ru-RU" sz="3600" dirty="0" err="1"/>
              <a:t>утримати</a:t>
            </a:r>
            <a:r>
              <a:rPr lang="ru-RU" sz="3600" dirty="0"/>
              <a:t> </a:t>
            </a:r>
            <a:r>
              <a:rPr lang="ru-RU" sz="3600" dirty="0" err="1"/>
              <a:t>ціни</a:t>
            </a:r>
            <a:r>
              <a:rPr lang="ru-RU" sz="3600" dirty="0"/>
              <a:t> на </a:t>
            </a:r>
            <a:r>
              <a:rPr lang="ru-RU" sz="3600" dirty="0" err="1"/>
              <a:t>найважливіші</a:t>
            </a:r>
            <a:r>
              <a:rPr lang="ru-RU" sz="3600" dirty="0"/>
              <a:t> </a:t>
            </a:r>
            <a:r>
              <a:rPr lang="ru-RU" sz="3600" dirty="0" err="1"/>
              <a:t>харчові</a:t>
            </a:r>
            <a:r>
              <a:rPr lang="ru-RU" sz="3600" dirty="0"/>
              <a:t> </a:t>
            </a:r>
            <a:r>
              <a:rPr lang="ru-RU" sz="3600" dirty="0" err="1"/>
              <a:t>продукти</a:t>
            </a:r>
            <a:r>
              <a:rPr lang="ru-RU" sz="3600" dirty="0"/>
              <a:t> (а </a:t>
            </a:r>
            <a:r>
              <a:rPr lang="ru-RU" sz="3600" dirty="0" err="1"/>
              <a:t>також</a:t>
            </a:r>
            <a:r>
              <a:rPr lang="ru-RU" sz="3600" dirty="0"/>
              <a:t> на квартплату) на </a:t>
            </a:r>
            <a:r>
              <a:rPr lang="ru-RU" sz="3600" dirty="0" err="1" smtClean="0"/>
              <a:t>низькому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рівні</a:t>
            </a:r>
            <a:r>
              <a:rPr lang="ru-RU" sz="3600" dirty="0"/>
              <a:t>, уряд у 1977  </a:t>
            </a:r>
            <a:r>
              <a:rPr lang="ru-RU" sz="3600" dirty="0" err="1"/>
              <a:t>оголосив</a:t>
            </a:r>
            <a:r>
              <a:rPr lang="ru-RU" sz="3600" dirty="0"/>
              <a:t> про </a:t>
            </a:r>
            <a:r>
              <a:rPr lang="ru-RU" sz="3600" dirty="0" err="1"/>
              <a:t>суттєве</a:t>
            </a:r>
            <a:r>
              <a:rPr lang="ru-RU" sz="3600" dirty="0"/>
              <a:t>  </a:t>
            </a:r>
            <a:r>
              <a:rPr lang="ru-RU" sz="3600" dirty="0" err="1" smtClean="0"/>
              <a:t>підвищення</a:t>
            </a:r>
            <a:r>
              <a:rPr lang="ru-RU" sz="3600" dirty="0" smtClean="0"/>
              <a:t> </a:t>
            </a:r>
            <a:r>
              <a:rPr lang="ru-RU" sz="3600" dirty="0" err="1"/>
              <a:t>цін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/>
              <a:t>на ряд </a:t>
            </a:r>
            <a:r>
              <a:rPr lang="ru-RU" sz="3600" dirty="0" err="1"/>
              <a:t>товарів</a:t>
            </a:r>
            <a:r>
              <a:rPr lang="ru-RU" sz="3600" dirty="0"/>
              <a:t> та </a:t>
            </a:r>
            <a:r>
              <a:rPr lang="ru-RU" sz="3600" dirty="0" err="1" smtClean="0"/>
              <a:t>послуг</a:t>
            </a:r>
            <a:r>
              <a:rPr lang="ru-RU" sz="3600" dirty="0" smtClean="0"/>
              <a:t>. </a:t>
            </a:r>
            <a:r>
              <a:rPr lang="ru-RU" sz="3600" dirty="0" err="1"/>
              <a:t>Дешеві</a:t>
            </a:r>
            <a:r>
              <a:rPr lang="ru-RU" sz="3600" dirty="0"/>
              <a:t> </a:t>
            </a:r>
            <a:r>
              <a:rPr lang="ru-RU" sz="3600" dirty="0" err="1"/>
              <a:t>товари</a:t>
            </a:r>
            <a:r>
              <a:rPr lang="ru-RU" sz="3600" dirty="0"/>
              <a:t> почали </a:t>
            </a:r>
            <a:r>
              <a:rPr lang="ru-RU" sz="3600" dirty="0" err="1"/>
              <a:t>зникати</a:t>
            </a:r>
            <a:r>
              <a:rPr lang="ru-RU" sz="3600" dirty="0"/>
              <a:t> з </a:t>
            </a:r>
            <a:r>
              <a:rPr lang="ru-RU" sz="3600" dirty="0" err="1"/>
              <a:t>полиць</a:t>
            </a:r>
            <a:r>
              <a:rPr lang="ru-RU" sz="3600" dirty="0"/>
              <a:t> </a:t>
            </a:r>
            <a:r>
              <a:rPr lang="ru-RU" sz="3600" dirty="0" err="1"/>
              <a:t>магазинів</a:t>
            </a:r>
            <a:r>
              <a:rPr lang="ru-RU" sz="3600" dirty="0"/>
              <a:t>. </a:t>
            </a:r>
            <a:r>
              <a:rPr lang="ru-RU" sz="3600" dirty="0" err="1"/>
              <a:t>Формувалося</a:t>
            </a:r>
            <a:r>
              <a:rPr lang="ru-RU" sz="3600" dirty="0"/>
              <a:t> </a:t>
            </a:r>
            <a:r>
              <a:rPr lang="ru-RU" sz="3600" dirty="0" err="1"/>
              <a:t>явище</a:t>
            </a:r>
            <a:r>
              <a:rPr lang="ru-RU" sz="3600" dirty="0"/>
              <a:t> тотального </a:t>
            </a:r>
            <a:r>
              <a:rPr lang="ru-RU" sz="3600" dirty="0" err="1">
                <a:solidFill>
                  <a:srgbClr val="FFFF66"/>
                </a:solidFill>
              </a:rPr>
              <a:t>дефіциту</a:t>
            </a:r>
            <a:r>
              <a:rPr lang="ru-RU" sz="3600" dirty="0"/>
              <a:t> — </a:t>
            </a:r>
            <a:r>
              <a:rPr lang="ru-RU" sz="3600" dirty="0" err="1"/>
              <a:t>найхарактерніша</a:t>
            </a:r>
            <a:r>
              <a:rPr lang="ru-RU" sz="3600" dirty="0"/>
              <a:t> </a:t>
            </a:r>
            <a:r>
              <a:rPr lang="ru-RU" sz="3600" dirty="0" err="1"/>
              <a:t>прикмета</a:t>
            </a:r>
            <a:r>
              <a:rPr lang="ru-RU" sz="3600" dirty="0"/>
              <a:t> застою.</a:t>
            </a:r>
          </a:p>
          <a:p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" t="31226" r="3335" b="2255"/>
          <a:stretch/>
        </p:blipFill>
        <p:spPr bwMode="auto">
          <a:xfrm>
            <a:off x="4788024" y="4437112"/>
            <a:ext cx="41044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7"/>
          <a:stretch/>
        </p:blipFill>
        <p:spPr bwMode="auto">
          <a:xfrm>
            <a:off x="107504" y="4681020"/>
            <a:ext cx="3240360" cy="21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87727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Магазини до «застою»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373167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363272" cy="381642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uk-UA" dirty="0" smtClean="0"/>
              <a:t>	</a:t>
            </a:r>
            <a:r>
              <a:rPr lang="uk-UA" sz="2200" dirty="0" smtClean="0"/>
              <a:t>Політичними </a:t>
            </a:r>
            <a:r>
              <a:rPr lang="uk-UA" sz="2200" dirty="0"/>
              <a:t>та ідеологічними маркерами початку застою можна вважати 25 з'їзд КПРС (лютий — березень 1976) та дві сесії (шоста та сьома позачергова) Верховної Ради СРСР дев'ятого скликання (1977</a:t>
            </a:r>
            <a:r>
              <a:rPr lang="uk-UA" sz="2200" dirty="0" smtClean="0"/>
              <a:t>).</a:t>
            </a:r>
            <a:endParaRPr lang="uk-UA" sz="2200" dirty="0"/>
          </a:p>
          <a:p>
            <a:pPr marL="36576" indent="0">
              <a:buNone/>
            </a:pPr>
            <a:r>
              <a:rPr lang="uk-UA" sz="2200" dirty="0" smtClean="0"/>
              <a:t>	На </a:t>
            </a:r>
            <a:r>
              <a:rPr lang="uk-UA" sz="2200" dirty="0"/>
              <a:t>25 з'їзді КПРС Л.Брежнєв проголосив про побудування в СРСР </a:t>
            </a:r>
            <a:r>
              <a:rPr lang="uk-UA" sz="2200" dirty="0">
                <a:solidFill>
                  <a:srgbClr val="FFFF00"/>
                </a:solidFill>
              </a:rPr>
              <a:t>«розвинутого соціалізму» </a:t>
            </a:r>
            <a:r>
              <a:rPr lang="uk-UA" sz="2200" dirty="0"/>
              <a:t>як закономірної та тривалої фази на шляху до </a:t>
            </a:r>
            <a:r>
              <a:rPr lang="uk-UA" sz="2200" dirty="0" smtClean="0"/>
              <a:t>комунізму. </a:t>
            </a:r>
            <a:endParaRPr lang="uk-UA" sz="2200" dirty="0"/>
          </a:p>
          <a:p>
            <a:pPr marL="36576" indent="0">
              <a:buNone/>
            </a:pPr>
            <a:r>
              <a:rPr lang="uk-UA" sz="2200" dirty="0" smtClean="0"/>
              <a:t>	Сьома </a:t>
            </a:r>
            <a:r>
              <a:rPr lang="uk-UA" sz="2200" dirty="0"/>
              <a:t>(позачергова) сесія Верховної Ради СРСР </a:t>
            </a:r>
            <a:r>
              <a:rPr lang="uk-UA" sz="2200" dirty="0" smtClean="0"/>
              <a:t>(</a:t>
            </a:r>
            <a:r>
              <a:rPr lang="uk-UA" sz="2200" dirty="0"/>
              <a:t>жовтень 1977) прийняла нову Конституцію СРСР. Стаття 6 нової конституції проголошувала КПРС </a:t>
            </a:r>
            <a:r>
              <a:rPr lang="uk-UA" sz="2200" dirty="0" smtClean="0">
                <a:solidFill>
                  <a:srgbClr val="FFFF66"/>
                </a:solidFill>
              </a:rPr>
              <a:t>«</a:t>
            </a:r>
            <a:r>
              <a:rPr lang="uk-UA" sz="2200" dirty="0">
                <a:solidFill>
                  <a:srgbClr val="FFFF66"/>
                </a:solidFill>
              </a:rPr>
              <a:t>керуючою та направляючою силою радянського суспільства, ядром його політичної системи, державних та громадських організацій</a:t>
            </a:r>
            <a:r>
              <a:rPr lang="uk-UA" sz="2200" dirty="0" smtClean="0">
                <a:solidFill>
                  <a:srgbClr val="FFFF66"/>
                </a:solidFill>
              </a:rPr>
              <a:t>».</a:t>
            </a:r>
            <a:endParaRPr lang="uk-UA" sz="2200" dirty="0">
              <a:solidFill>
                <a:srgbClr val="FFFF66"/>
              </a:solidFill>
            </a:endParaRPr>
          </a:p>
          <a:p>
            <a:endParaRPr lang="uk-UA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855468" cy="287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429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572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Внутрішня політика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7560840" cy="5904656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uk-UA" sz="2000" dirty="0" smtClean="0"/>
              <a:t>	</a:t>
            </a:r>
            <a:r>
              <a:rPr lang="uk-UA" sz="1900" dirty="0" smtClean="0"/>
              <a:t>У </a:t>
            </a:r>
            <a:r>
              <a:rPr lang="uk-UA" sz="1900" dirty="0"/>
              <a:t>внутрішній політиці збереглася система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формування </a:t>
            </a:r>
            <a:r>
              <a:rPr lang="uk-UA" sz="1900" dirty="0"/>
              <a:t>органів влади, яка утворилася ще за часів Й.Сталіна. </a:t>
            </a:r>
            <a:r>
              <a:rPr lang="uk-UA" sz="1900" dirty="0" smtClean="0"/>
              <a:t>Президія </a:t>
            </a:r>
            <a:r>
              <a:rPr lang="uk-UA" sz="1900" dirty="0"/>
              <a:t>Верховної Ради СРСР та Рада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Міністрів </a:t>
            </a:r>
            <a:r>
              <a:rPr lang="uk-UA" sz="1900" dirty="0"/>
              <a:t>СРСР повністю контролювалися керівництвом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КПРС</a:t>
            </a:r>
            <a:r>
              <a:rPr lang="uk-UA" sz="1900" dirty="0"/>
              <a:t>. Пленуми ЦК та з'їзди КПРС, сесії Верховної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Ради </a:t>
            </a:r>
            <a:r>
              <a:rPr lang="uk-UA" sz="1900" dirty="0"/>
              <a:t>СРСР перетворилися на парадні заходи, на яких формально затверджувалися всі рішення, </a:t>
            </a:r>
            <a:endParaRPr lang="uk-UA" sz="1900" dirty="0" smtClean="0"/>
          </a:p>
          <a:p>
            <a:pPr marL="36576" indent="0">
              <a:buNone/>
            </a:pPr>
            <a:r>
              <a:rPr lang="uk-UA" sz="1900" dirty="0" smtClean="0"/>
              <a:t>запропоновані </a:t>
            </a:r>
            <a:r>
              <a:rPr lang="uk-UA" sz="1900" dirty="0"/>
              <a:t>партійним керівництвом. </a:t>
            </a:r>
            <a:endParaRPr lang="uk-UA" sz="1900" dirty="0" smtClean="0"/>
          </a:p>
          <a:p>
            <a:pPr marL="36576" indent="0">
              <a:buNone/>
            </a:pPr>
            <a:r>
              <a:rPr lang="ru-RU" sz="1900" b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Паспортна</a:t>
            </a:r>
            <a:r>
              <a:rPr lang="ru-RU" sz="19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9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реформа</a:t>
            </a:r>
            <a:endParaRPr lang="ru-RU" sz="19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6576" indent="0">
              <a:buNone/>
            </a:pPr>
            <a:r>
              <a:rPr lang="ru-RU" sz="1900" dirty="0" smtClean="0"/>
              <a:t>	З </a:t>
            </a:r>
            <a:r>
              <a:rPr lang="ru-RU" sz="1900" dirty="0"/>
              <a:t>1974 року в СРСР </a:t>
            </a:r>
            <a:r>
              <a:rPr lang="ru-RU" sz="1900" dirty="0" err="1"/>
              <a:t>почався</a:t>
            </a:r>
            <a:r>
              <a:rPr lang="ru-RU" sz="1900" dirty="0"/>
              <a:t> </a:t>
            </a:r>
            <a:r>
              <a:rPr lang="ru-RU" sz="1900" dirty="0" err="1"/>
              <a:t>обмін</a:t>
            </a:r>
            <a:r>
              <a:rPr lang="ru-RU" sz="1900" dirty="0"/>
              <a:t> </a:t>
            </a:r>
            <a:r>
              <a:rPr lang="ru-RU" sz="1900" dirty="0" err="1"/>
              <a:t>паспортів</a:t>
            </a:r>
            <a:r>
              <a:rPr lang="ru-RU" sz="1900" dirty="0"/>
              <a:t> </a:t>
            </a:r>
            <a:endParaRPr lang="ru-RU" sz="1900" dirty="0" smtClean="0"/>
          </a:p>
          <a:p>
            <a:pPr marL="36576" indent="0">
              <a:buNone/>
            </a:pPr>
            <a:r>
              <a:rPr lang="ru-RU" sz="1900" dirty="0" err="1" smtClean="0"/>
              <a:t>зразка</a:t>
            </a:r>
            <a:r>
              <a:rPr lang="ru-RU" sz="1900" dirty="0" smtClean="0"/>
              <a:t> </a:t>
            </a:r>
            <a:r>
              <a:rPr lang="ru-RU" sz="1900" dirty="0"/>
              <a:t>1953 року на </a:t>
            </a:r>
            <a:r>
              <a:rPr lang="ru-RU" sz="1900" dirty="0" err="1"/>
              <a:t>нові</a:t>
            </a:r>
            <a:r>
              <a:rPr lang="ru-RU" sz="1900" dirty="0"/>
              <a:t> </a:t>
            </a:r>
            <a:r>
              <a:rPr lang="ru-RU" sz="1900" dirty="0" err="1"/>
              <a:t>паспорти</a:t>
            </a:r>
            <a:r>
              <a:rPr lang="ru-RU" sz="1900" dirty="0"/>
              <a:t>. </a:t>
            </a:r>
            <a:r>
              <a:rPr lang="ru-RU" sz="1900" dirty="0" err="1"/>
              <a:t>Новий</a:t>
            </a:r>
            <a:r>
              <a:rPr lang="ru-RU" sz="1900" dirty="0"/>
              <a:t> паспорт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безстроковим</a:t>
            </a:r>
            <a:r>
              <a:rPr lang="ru-RU" sz="1900" dirty="0"/>
              <a:t>; в </a:t>
            </a:r>
            <a:r>
              <a:rPr lang="ru-RU" sz="1900" dirty="0" err="1"/>
              <a:t>нього</a:t>
            </a:r>
            <a:r>
              <a:rPr lang="ru-RU" sz="1900" dirty="0"/>
              <a:t> </a:t>
            </a:r>
            <a:r>
              <a:rPr lang="ru-RU" sz="1900" dirty="0" err="1"/>
              <a:t>вклеювалися</a:t>
            </a:r>
            <a:r>
              <a:rPr lang="ru-RU" sz="1900" dirty="0"/>
              <a:t> </a:t>
            </a:r>
            <a:r>
              <a:rPr lang="ru-RU" sz="1900" dirty="0" err="1"/>
              <a:t>нові</a:t>
            </a:r>
            <a:r>
              <a:rPr lang="ru-RU" sz="1900" dirty="0"/>
              <a:t> </a:t>
            </a:r>
            <a:r>
              <a:rPr lang="ru-RU" sz="1900" dirty="0" err="1"/>
              <a:t>фотокартки</a:t>
            </a:r>
            <a:r>
              <a:rPr lang="ru-RU" sz="1900" dirty="0"/>
              <a:t> при </a:t>
            </a:r>
            <a:r>
              <a:rPr lang="ru-RU" sz="1900" dirty="0" err="1"/>
              <a:t>досягненні</a:t>
            </a:r>
            <a:r>
              <a:rPr lang="ru-RU" sz="1900" dirty="0"/>
              <a:t> </a:t>
            </a:r>
            <a:r>
              <a:rPr lang="ru-RU" sz="1900" dirty="0" err="1"/>
              <a:t>власником</a:t>
            </a:r>
            <a:r>
              <a:rPr lang="ru-RU" sz="1900" dirty="0"/>
              <a:t> 45- та 60-річного </a:t>
            </a:r>
            <a:r>
              <a:rPr lang="ru-RU" sz="1900" dirty="0" err="1"/>
              <a:t>віку</a:t>
            </a:r>
            <a:r>
              <a:rPr lang="ru-RU" sz="1900" dirty="0"/>
              <a:t>. За </a:t>
            </a:r>
            <a:r>
              <a:rPr lang="ru-RU" sz="1900" dirty="0" err="1"/>
              <a:t>новим</a:t>
            </a:r>
            <a:r>
              <a:rPr lang="ru-RU" sz="1900" dirty="0"/>
              <a:t> Законом про </a:t>
            </a:r>
            <a:r>
              <a:rPr lang="ru-RU" sz="1900" dirty="0" err="1" smtClean="0"/>
              <a:t>паспорти</a:t>
            </a:r>
            <a:r>
              <a:rPr lang="ru-RU" sz="1900" dirty="0" smtClean="0"/>
              <a:t> з </a:t>
            </a:r>
            <a:r>
              <a:rPr lang="ru-RU" sz="1900" dirty="0" err="1"/>
              <a:t>паспортів</a:t>
            </a:r>
            <a:r>
              <a:rPr lang="ru-RU" sz="1900" dirty="0"/>
              <a:t> </a:t>
            </a:r>
            <a:r>
              <a:rPr lang="ru-RU" sz="1900" dirty="0" err="1"/>
              <a:t>були</a:t>
            </a:r>
            <a:r>
              <a:rPr lang="ru-RU" sz="1900" dirty="0"/>
              <a:t> </a:t>
            </a:r>
            <a:r>
              <a:rPr lang="ru-RU" sz="1900" dirty="0" err="1"/>
              <a:t>вилучені</a:t>
            </a:r>
            <a:r>
              <a:rPr lang="ru-RU" sz="1900" dirty="0"/>
              <a:t> графа про </a:t>
            </a:r>
            <a:r>
              <a:rPr lang="ru-RU" sz="1900" dirty="0" err="1"/>
              <a:t>соціальне</a:t>
            </a:r>
            <a:r>
              <a:rPr lang="ru-RU" sz="1900" dirty="0"/>
              <a:t> </a:t>
            </a:r>
            <a:r>
              <a:rPr lang="ru-RU" sz="1900" dirty="0" err="1" smtClean="0"/>
              <a:t>рівень</a:t>
            </a:r>
            <a:r>
              <a:rPr lang="ru-RU" sz="1900" dirty="0" smtClean="0"/>
              <a:t> </a:t>
            </a:r>
            <a:r>
              <a:rPr lang="ru-RU" sz="1900" dirty="0" err="1"/>
              <a:t>власника</a:t>
            </a:r>
            <a:r>
              <a:rPr lang="ru-RU" sz="1900" dirty="0"/>
              <a:t> та </a:t>
            </a:r>
            <a:r>
              <a:rPr lang="ru-RU" sz="1900" dirty="0" err="1"/>
              <a:t>сторінка</a:t>
            </a:r>
            <a:r>
              <a:rPr lang="ru-RU" sz="1900" dirty="0"/>
              <a:t> </a:t>
            </a:r>
            <a:r>
              <a:rPr lang="ru-RU" sz="1900" dirty="0" err="1"/>
              <a:t>відміток</a:t>
            </a:r>
            <a:r>
              <a:rPr lang="ru-RU" sz="1900" dirty="0"/>
              <a:t> про </a:t>
            </a:r>
            <a:r>
              <a:rPr lang="ru-RU" sz="1900" dirty="0" err="1"/>
              <a:t>місце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/>
              <a:t>. </a:t>
            </a:r>
            <a:r>
              <a:rPr lang="ru-RU" sz="1900" dirty="0" err="1"/>
              <a:t>Суворий</a:t>
            </a:r>
            <a:r>
              <a:rPr lang="ru-RU" sz="1900" dirty="0"/>
              <a:t> закон про прописку </a:t>
            </a:r>
            <a:r>
              <a:rPr lang="ru-RU" sz="1900" dirty="0" err="1"/>
              <a:t>паспортів</a:t>
            </a:r>
            <a:r>
              <a:rPr lang="ru-RU" sz="1900" dirty="0"/>
              <a:t> не </a:t>
            </a:r>
            <a:r>
              <a:rPr lang="ru-RU" sz="1900" dirty="0" err="1" smtClean="0"/>
              <a:t>змінювався</a:t>
            </a:r>
            <a:r>
              <a:rPr lang="ru-RU" sz="1900" dirty="0" smtClean="0"/>
              <a:t>.</a:t>
            </a:r>
            <a:endParaRPr lang="ru-RU" sz="1900" dirty="0"/>
          </a:p>
          <a:p>
            <a:pPr marL="36576" indent="0">
              <a:buNone/>
            </a:pPr>
            <a:r>
              <a:rPr lang="ru-RU" sz="1900" dirty="0" smtClean="0"/>
              <a:t>	</a:t>
            </a:r>
            <a:r>
              <a:rPr lang="ru-RU" sz="1900" u="sng" dirty="0" smtClean="0"/>
              <a:t>З </a:t>
            </a:r>
            <a:r>
              <a:rPr lang="ru-RU" sz="1900" u="sng" dirty="0"/>
              <a:t>1974 року </a:t>
            </a:r>
            <a:r>
              <a:rPr lang="ru-RU" sz="1900" u="sng" dirty="0" err="1"/>
              <a:t>паспорти</a:t>
            </a:r>
            <a:r>
              <a:rPr lang="ru-RU" sz="1900" u="sng" dirty="0"/>
              <a:t> </a:t>
            </a:r>
            <a:r>
              <a:rPr lang="ru-RU" sz="1900" u="sng" dirty="0" err="1"/>
              <a:t>одержували</a:t>
            </a:r>
            <a:r>
              <a:rPr lang="ru-RU" sz="1900" u="sng" dirty="0"/>
              <a:t> </a:t>
            </a:r>
            <a:r>
              <a:rPr lang="ru-RU" sz="1900" u="sng" dirty="0" err="1"/>
              <a:t>також</a:t>
            </a:r>
            <a:r>
              <a:rPr lang="ru-RU" sz="1900" u="sng" dirty="0"/>
              <a:t> і </a:t>
            </a:r>
            <a:r>
              <a:rPr lang="ru-RU" sz="1900" u="sng" dirty="0" err="1"/>
              <a:t>колгоспники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не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передбачено</a:t>
            </a:r>
            <a:r>
              <a:rPr lang="ru-RU" sz="1900" dirty="0"/>
              <a:t> </a:t>
            </a:r>
            <a:r>
              <a:rPr lang="ru-RU" sz="1900" dirty="0" err="1"/>
              <a:t>попередніми</a:t>
            </a:r>
            <a:r>
              <a:rPr lang="ru-RU" sz="1900" dirty="0"/>
              <a:t> законами про </a:t>
            </a:r>
            <a:r>
              <a:rPr lang="ru-RU" sz="1900" dirty="0" err="1"/>
              <a:t>паспорти</a:t>
            </a:r>
            <a:r>
              <a:rPr lang="ru-RU" sz="1900" dirty="0"/>
              <a:t>.</a:t>
            </a:r>
            <a:endParaRPr lang="uk-UA" sz="19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2095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3765079"/>
            <a:ext cx="216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Паспорт </a:t>
            </a:r>
            <a:r>
              <a:rPr lang="ru-RU" sz="1600" i="1" dirty="0" err="1" smtClean="0"/>
              <a:t>громадянина</a:t>
            </a:r>
            <a:r>
              <a:rPr lang="ru-RU" sz="1600" i="1" dirty="0" smtClean="0"/>
              <a:t> СРСР, </a:t>
            </a:r>
            <a:r>
              <a:rPr lang="ru-RU" sz="1600" i="1" dirty="0" err="1" smtClean="0"/>
              <a:t>зразка</a:t>
            </a:r>
            <a:r>
              <a:rPr lang="ru-RU" sz="1600" i="1" dirty="0" smtClean="0"/>
              <a:t> 1974 року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244058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Ідеологія та культура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2736"/>
            <a:ext cx="6264696" cy="5688632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endParaRPr lang="uk-UA" dirty="0"/>
          </a:p>
          <a:p>
            <a:pPr marL="36576" indent="0">
              <a:buNone/>
            </a:pPr>
            <a:r>
              <a:rPr lang="uk-UA" sz="4500" dirty="0" smtClean="0"/>
              <a:t>	</a:t>
            </a:r>
            <a:r>
              <a:rPr lang="uk-UA" sz="7600" dirty="0" smtClean="0"/>
              <a:t>Ключовою </a:t>
            </a:r>
            <a:r>
              <a:rPr lang="uk-UA" sz="7600" dirty="0"/>
              <a:t>тезою ідеології КПРС періоду застою було твердження про три етапи «загальної кризи капіталізму». На думку радянських ідеологів, змістом сучасної епохи був перехід людства від </a:t>
            </a:r>
            <a:r>
              <a:rPr lang="uk-UA" sz="7600" dirty="0" smtClean="0"/>
              <a:t>капіталізму, </a:t>
            </a:r>
            <a:r>
              <a:rPr lang="uk-UA" sz="7600" dirty="0"/>
              <a:t>причому соціалізм радянського зразка приймався за першу фазу комунізму. З перемогою жовтневої революції 1917 р. нібито розпочався перший етап загальної кризи капіталізму. Другий етап загальної кризи начебто був спричинений утворенням «світової системи соціалізму» внаслідок встановлення прорадянських режимів у ряді країн Центральної </a:t>
            </a:r>
            <a:endParaRPr lang="uk-UA" sz="7600" dirty="0" smtClean="0"/>
          </a:p>
          <a:p>
            <a:pPr marL="36576" indent="0">
              <a:buNone/>
            </a:pPr>
            <a:r>
              <a:rPr lang="uk-UA" sz="7600" dirty="0" smtClean="0"/>
              <a:t>Європи </a:t>
            </a:r>
            <a:r>
              <a:rPr lang="uk-UA" sz="7600" dirty="0"/>
              <a:t>та Східної Азії після другої світової війни; третій, </a:t>
            </a:r>
            <a:r>
              <a:rPr lang="uk-UA" sz="7600" dirty="0" smtClean="0"/>
              <a:t>був </a:t>
            </a:r>
            <a:r>
              <a:rPr lang="uk-UA" sz="7600" dirty="0"/>
              <a:t>обумовлений розпадом колоніальної </a:t>
            </a:r>
            <a:r>
              <a:rPr lang="uk-UA" sz="7600" dirty="0" smtClean="0"/>
              <a:t>системи. </a:t>
            </a:r>
          </a:p>
          <a:p>
            <a:pPr marL="36576" indent="0">
              <a:buNone/>
            </a:pPr>
            <a:r>
              <a:rPr lang="uk-UA" sz="7600" dirty="0"/>
              <a:t>	</a:t>
            </a:r>
            <a:r>
              <a:rPr lang="uk-UA" sz="7600" dirty="0" smtClean="0"/>
              <a:t>Далі </a:t>
            </a:r>
            <a:r>
              <a:rPr lang="uk-UA" sz="7600" dirty="0"/>
              <a:t>очікувався відхід від «світової системи капіталізму» країн одна за іншою і їх перехід до соціалістичної </a:t>
            </a:r>
            <a:r>
              <a:rPr lang="uk-UA" sz="7600" dirty="0" smtClean="0"/>
              <a:t>співдружності. </a:t>
            </a:r>
          </a:p>
          <a:p>
            <a:pPr marL="36576" indent="0">
              <a:buNone/>
            </a:pPr>
            <a:r>
              <a:rPr lang="uk-UA" sz="7600" dirty="0"/>
              <a:t>	</a:t>
            </a:r>
            <a:r>
              <a:rPr lang="uk-UA" sz="7600" dirty="0" smtClean="0"/>
              <a:t>Перші </a:t>
            </a:r>
            <a:r>
              <a:rPr lang="uk-UA" sz="7600" dirty="0"/>
              <a:t>ознаки кризи цієї ідеології з'явилися у 1970-х, коли стало ясно, що офіційно проголошена </a:t>
            </a:r>
            <a:r>
              <a:rPr lang="uk-UA" sz="7600" dirty="0" smtClean="0"/>
              <a:t>програма побудови комунізму до 1980 р. виконана не буде. </a:t>
            </a:r>
            <a:endParaRPr lang="uk-UA" sz="7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5"/>
            <a:ext cx="2827367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91444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7171" y="5738646"/>
            <a:ext cx="251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Будні городян у СРСР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1656945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139</TotalTime>
  <Words>375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ІДЕОЛОГІЧНІ ОРІЄНТИРИ ПАРТІЙНО-РАДЯНСЬКОГО КЕРІВНИЦТВА. КОНСТИТУЦІЯ 1978 РОКУ. </vt:lpstr>
      <vt:lpstr>Слайд 2</vt:lpstr>
      <vt:lpstr>Слайд 3</vt:lpstr>
      <vt:lpstr>Слайд 4</vt:lpstr>
      <vt:lpstr>Визначення</vt:lpstr>
      <vt:lpstr>Передумови та початок</vt:lpstr>
      <vt:lpstr>Слайд 7</vt:lpstr>
      <vt:lpstr>Внутрішня політика </vt:lpstr>
      <vt:lpstr>Ідеологія та культура </vt:lpstr>
      <vt:lpstr>Неосталінізм?</vt:lpstr>
      <vt:lpstr>Політична сфера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 «Застою»  В Срср</dc:title>
  <dc:creator>User</dc:creator>
  <cp:lastModifiedBy>Светлана</cp:lastModifiedBy>
  <cp:revision>24</cp:revision>
  <dcterms:created xsi:type="dcterms:W3CDTF">2014-02-08T18:33:39Z</dcterms:created>
  <dcterms:modified xsi:type="dcterms:W3CDTF">2020-03-15T20:24:26Z</dcterms:modified>
</cp:coreProperties>
</file>