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0" r:id="rId6"/>
    <p:sldId id="281" r:id="rId7"/>
    <p:sldId id="282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uk.wikipedia.org/wiki/%D0%86%D0%BD%D0%B4%D0%B5%D0%BA%D1%81_%D0%BB%D1%8E%D0%B4%D1%81%D1%8C%D0%BA%D0%BE%D0%B3%D0%BE_%D1%80%D0%BE%D0%B7%D0%B2%D0%B8%D1%82%D0%BA%D1%8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006" TargetMode="External"/><Relationship Id="rId2" Type="http://schemas.openxmlformats.org/officeDocument/2006/relationships/hyperlink" Target="https://uk.wikipedia.org/wiki/%D0%92%D0%B0%D0%BB%D0%BE%D0%B2%D0%B8%D0%B9_%D0%B2%D0%BD%D1%83%D1%82%D1%80%D1%96%D1%88%D0%BD%D1%96%D0%B9_%D0%BF%D1%80%D0%BE%D0%B4%D1%83%D0%BA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uk.wikipedia.org/wiki/2007" TargetMode="External"/><Relationship Id="rId4" Type="http://schemas.openxmlformats.org/officeDocument/2006/relationships/hyperlink" Target="https://uk.wikipedia.org/wiki/%D0%9C%D1%96%D0%B6%D0%BD%D0%B0%D1%80%D0%BE%D0%B4%D0%BD%D0%B8%D0%B9_%D0%92%D0%B0%D0%BB%D1%8E%D1%82%D0%BD%D0%B8%D0%B9_%D0%A4%D0%BE%D0%BD%D0%B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04800"/>
            <a:ext cx="6150525" cy="617798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0" y="228600"/>
            <a:ext cx="5181600" cy="10668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АМЕРИКА: ЗАГАЛЬНА ХАРАКТЕРИСТИКА РЕГІОНУ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картинки\420993_368288589860025_311491168873101_1200071_17344537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2540000" cy="1905000"/>
          </a:xfrm>
          <a:prstGeom prst="rect">
            <a:avLst/>
          </a:prstGeom>
          <a:noFill/>
        </p:spPr>
      </p:pic>
      <p:pic>
        <p:nvPicPr>
          <p:cNvPr id="1028" name="Picture 4" descr="D:\картинки\002_island.jpg4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62200"/>
            <a:ext cx="2565400" cy="1924050"/>
          </a:xfrm>
          <a:prstGeom prst="rect">
            <a:avLst/>
          </a:prstGeom>
          <a:noFill/>
        </p:spPr>
      </p:pic>
      <p:pic>
        <p:nvPicPr>
          <p:cNvPr id="1029" name="Picture 5" descr="D:\картинки\hqdefault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4196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п</a:t>
            </a: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олітичної карти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3733800" cy="2438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     Карта показує роки здобуття незалежності від європейців. Чорним позначено залежні від не американських країн території.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3352800" cy="494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62400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 політична карта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799" y="1219200"/>
            <a:ext cx="41372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19200"/>
            <a:ext cx="416693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складу регіону Америка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746" t="16837" r="25798" b="20870"/>
          <a:stretch>
            <a:fillRect/>
          </a:stretch>
        </p:blipFill>
        <p:spPr bwMode="auto">
          <a:xfrm>
            <a:off x="304800" y="1066800"/>
            <a:ext cx="7162800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248" t="25254" r="26541" b="32655"/>
          <a:stretch>
            <a:fillRect/>
          </a:stretch>
        </p:blipFill>
        <p:spPr bwMode="auto">
          <a:xfrm>
            <a:off x="228600" y="76200"/>
            <a:ext cx="7467600" cy="388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5238" t="32711" r="26522" b="38494"/>
          <a:stretch>
            <a:fillRect/>
          </a:stretch>
        </p:blipFill>
        <p:spPr bwMode="auto">
          <a:xfrm>
            <a:off x="228600" y="3886200"/>
            <a:ext cx="7467600" cy="2786033"/>
          </a:xfrm>
          <a:prstGeom prst="rect">
            <a:avLst/>
          </a:prstGeom>
          <a:ln w="25400" cap="rnd" cmpd="sng" algn="ctr">
            <a:solidFill>
              <a:schemeClr val="accent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762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Типологія </a:t>
            </a:r>
            <a:r>
              <a:rPr lang="ru-RU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Америки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70077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D:\картинки\tupologiya-krayi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199" y="914400"/>
            <a:ext cx="7737231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картинки\image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320" y="228600"/>
            <a:ext cx="885628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картинки\image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391"/>
            <a:ext cx="8458200" cy="6626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52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400" dirty="0" smtClean="0"/>
              <a:t>Мапа світу із вказаним </a:t>
            </a:r>
            <a:r>
              <a:rPr lang="uk-UA" sz="2400" dirty="0" smtClean="0">
                <a:hlinkClick r:id="rId2" tooltip="Індекс людського розвитку"/>
              </a:rPr>
              <a:t>Індексом людського розвитку</a:t>
            </a:r>
            <a:r>
              <a:rPr lang="uk-UA" sz="2400" dirty="0" smtClean="0"/>
              <a:t> (</a:t>
            </a:r>
            <a:r>
              <a:rPr lang="uk-UA" sz="2400" dirty="0" err="1" smtClean="0"/>
              <a:t>ІЛР</a:t>
            </a:r>
            <a:r>
              <a:rPr lang="uk-UA" sz="2400" dirty="0" smtClean="0"/>
              <a:t>, станом на 2016 рік). Темніші відтінки синього кольору означають найбільший рівень </a:t>
            </a:r>
            <a:r>
              <a:rPr lang="uk-UA" sz="2400" dirty="0" err="1" smtClean="0"/>
              <a:t>ІЛР</a:t>
            </a:r>
            <a:r>
              <a:rPr lang="uk-UA" sz="2400" dirty="0" smtClean="0"/>
              <a:t> та вказують на розвинені країни.</a:t>
            </a:r>
            <a:endParaRPr lang="uk-UA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9123797" cy="457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Мапа світу із </a:t>
            </a:r>
            <a:r>
              <a:rPr lang="uk-UA" sz="2400" dirty="0" err="1" smtClean="0">
                <a:solidFill>
                  <a:schemeClr val="tx1"/>
                </a:solidFill>
              </a:rPr>
              <a:t>вказанням</a:t>
            </a:r>
            <a:r>
              <a:rPr lang="uk-UA" sz="2400" dirty="0" smtClean="0">
                <a:solidFill>
                  <a:schemeClr val="tx1"/>
                </a:solidFill>
              </a:rPr>
              <a:t> </a:t>
            </a:r>
            <a:r>
              <a:rPr lang="uk-UA" sz="2400" dirty="0" smtClean="0">
                <a:solidFill>
                  <a:schemeClr val="tx1"/>
                </a:solidFill>
                <a:hlinkClick r:id="rId2" tooltip="Валовий внутрішній продукт"/>
              </a:rPr>
              <a:t>ВВП</a:t>
            </a:r>
            <a:r>
              <a:rPr lang="uk-UA" sz="2400" dirty="0" smtClean="0">
                <a:solidFill>
                  <a:schemeClr val="tx1"/>
                </a:solidFill>
              </a:rPr>
              <a:t> (ПКС) на душу населення станом на </a:t>
            </a:r>
            <a:r>
              <a:rPr lang="uk-UA" sz="2400" dirty="0" smtClean="0">
                <a:solidFill>
                  <a:schemeClr val="tx1"/>
                </a:solidFill>
                <a:hlinkClick r:id="rId3" tooltip="2006"/>
              </a:rPr>
              <a:t>2006</a:t>
            </a:r>
            <a:r>
              <a:rPr lang="uk-UA" sz="2400" dirty="0" smtClean="0">
                <a:solidFill>
                  <a:schemeClr val="tx1"/>
                </a:solidFill>
              </a:rPr>
              <a:t> рік за даними </a:t>
            </a:r>
            <a:r>
              <a:rPr lang="uk-UA" sz="2400" dirty="0" smtClean="0">
                <a:solidFill>
                  <a:schemeClr val="tx1"/>
                </a:solidFill>
                <a:hlinkClick r:id="rId4" tooltip="Міжнародний Валютний Фонд"/>
              </a:rPr>
              <a:t>МВФ</a:t>
            </a:r>
            <a:r>
              <a:rPr lang="uk-UA" sz="2400" dirty="0" smtClean="0">
                <a:solidFill>
                  <a:schemeClr val="tx1"/>
                </a:solidFill>
              </a:rPr>
              <a:t>(квітень </a:t>
            </a:r>
            <a:r>
              <a:rPr lang="uk-UA" sz="2400" dirty="0" smtClean="0">
                <a:solidFill>
                  <a:schemeClr val="tx1"/>
                </a:solidFill>
                <a:hlinkClick r:id="rId5" tooltip="2007"/>
              </a:rPr>
              <a:t>2007</a:t>
            </a:r>
            <a:r>
              <a:rPr lang="uk-UA" sz="2400" dirty="0" smtClean="0">
                <a:solidFill>
                  <a:schemeClr val="tx1"/>
                </a:solidFill>
              </a:rPr>
              <a:t>).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35" y="1143000"/>
            <a:ext cx="9067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ДІЗНАЄТЕСЬ ПРО: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Особливості географічного положення </a:t>
            </a:r>
          </a:p>
          <a:p>
            <a:r>
              <a:rPr lang="uk-UA" dirty="0" smtClean="0"/>
              <a:t>Субрегіони </a:t>
            </a:r>
          </a:p>
          <a:p>
            <a:r>
              <a:rPr lang="uk-UA" dirty="0" smtClean="0"/>
              <a:t>Сучасну політичну карту</a:t>
            </a:r>
          </a:p>
          <a:p>
            <a:r>
              <a:rPr lang="uk-UA" dirty="0" smtClean="0"/>
              <a:t>Типи країн за рівнем розвитку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картинки\9277180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76400"/>
            <a:ext cx="3205410" cy="2133600"/>
          </a:xfrm>
          <a:prstGeom prst="rect">
            <a:avLst/>
          </a:prstGeom>
          <a:noFill/>
        </p:spPr>
      </p:pic>
      <p:pic>
        <p:nvPicPr>
          <p:cNvPr id="1027" name="Picture 3" descr="D:\картинки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199" y="3886200"/>
            <a:ext cx="3200401" cy="2083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ВІДОМОСТІ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4876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000" dirty="0" smtClean="0"/>
              <a:t>Америка — великий регіон Західної півкулі, який велетенською дугою, довжиною понад 14 тис. км, тягнеться з півночі на південь від холодних островів Канади та Гренландії до суворого архіпелагу Вогняна Земля. </a:t>
            </a:r>
          </a:p>
          <a:p>
            <a:pPr algn="just"/>
            <a:r>
              <a:rPr lang="uk-UA" sz="2000" dirty="0" smtClean="0"/>
              <a:t>Цю частину світу традиційно, на відміну від здавна відомих європейцям Європи, Азії та Африки, називають Новим Світом. </a:t>
            </a:r>
          </a:p>
          <a:p>
            <a:pPr algn="just"/>
            <a:r>
              <a:rPr lang="uk-UA" sz="2000" dirty="0" smtClean="0"/>
              <a:t>Офіційне відкриття Америки приписують Христофору Колумбу, європейці тут побували принаймні ще за 500 років до нього.</a:t>
            </a:r>
            <a:endParaRPr lang="uk-U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ВІДОМОСТІ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/>
              <a:t>Площа - </a:t>
            </a:r>
            <a:r>
              <a:rPr lang="ru-RU" sz="2400" dirty="0" smtClean="0"/>
              <a:t>44,5 млн. км2</a:t>
            </a:r>
          </a:p>
          <a:p>
            <a:r>
              <a:rPr lang="uk-UA" sz="2400" dirty="0" smtClean="0"/>
              <a:t>Населення - 880 млн. чол., або 13,6 % людства</a:t>
            </a:r>
          </a:p>
          <a:p>
            <a:r>
              <a:rPr lang="uk-UA" sz="2400" dirty="0" smtClean="0"/>
              <a:t>Налічується 51 держава і територія (з них суверенних країн — 35)</a:t>
            </a:r>
          </a:p>
          <a:p>
            <a:r>
              <a:rPr lang="uk-UA" sz="2400" dirty="0" smtClean="0"/>
              <a:t>Три держави Америки відносять до групи найбільших за площею: Канаду, США та Бразилію.</a:t>
            </a:r>
          </a:p>
          <a:p>
            <a:r>
              <a:rPr lang="uk-UA" sz="2400" dirty="0" smtClean="0"/>
              <a:t>Так само чисельність населення трьох амери­канських країн — США, Бразилії та Мексики — перевищує 100 млн. чол. У них сконцентровано понад 2/3 населення регіону.</a:t>
            </a:r>
          </a:p>
          <a:p>
            <a:r>
              <a:rPr lang="uk-UA" sz="2400" dirty="0" smtClean="0"/>
              <a:t>Америка — регіон «молодої демократії». Тут немає жодної монархії. Лише 10 держав традиційно вважають себе країнами у складі Спів­дружності Націй, зокрема Канада. 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6200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</a:t>
            </a: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</a:t>
            </a: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О-ГЕОГРАФІЧНЕ ПОЛОЖЕННЯ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4495800" cy="3200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Практично </a:t>
            </a:r>
            <a:r>
              <a:rPr lang="uk-UA" sz="2400" dirty="0" smtClean="0"/>
              <a:t>всі американські країни (за винятком Болівії та Парагваю) мають вихід до одного або навіть двох океанів (Тихого й Атлантичного), Канада і США - до трьох океанів (ще й Північного Льодовитого).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D:\картинки\Канада-політична-та-фізична-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936" y="2057400"/>
            <a:ext cx="4679064" cy="4495800"/>
          </a:xfrm>
          <a:prstGeom prst="rect">
            <a:avLst/>
          </a:prstGeom>
          <a:noFill/>
        </p:spPr>
      </p:pic>
      <p:pic>
        <p:nvPicPr>
          <p:cNvPr id="7171" name="Picture 3" descr="D:\картинки\Disputed_Bolivia_Paragu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388206"/>
            <a:ext cx="3048000" cy="2317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ЕГП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5334000" cy="304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</a:t>
            </a:r>
            <a:r>
              <a:rPr lang="uk-UA" sz="2000" dirty="0" smtClean="0"/>
              <a:t>На транспортно-географічне положення впливає наявність важливого гідротехнічного об’єкта - Панамського каналу, великої кількості морських портів та аеропортів міжнародного значення. У майбутньому ТГП регіону може значно поліпшитися завдяки спорудженню «Великого трансокеанського каналу Нікарагуа», що розпочалося</a:t>
            </a:r>
            <a:r>
              <a:rPr lang="ru-RU" sz="2800" dirty="0" smtClean="0"/>
              <a:t> </a:t>
            </a:r>
            <a:r>
              <a:rPr lang="ru-RU" sz="1800" dirty="0" smtClean="0"/>
              <a:t>2014 р.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D:\картинки\7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4572000" cy="2358958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00200"/>
            <a:ext cx="3261770" cy="25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D:\картинки\0_daf02_87cea38f_XX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343400"/>
            <a:ext cx="4317076" cy="231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ЕГП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3429000" cy="2514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/>
              <a:t>     Зважаючи на конфігурацію і структуру регіону в більшості країн значна частка державних кордонів проходить водними об’єктами (річками, озерами, морями), зрідка іншими природними межами (гори Анди).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D:\картинки\25cb740974470e979b53d870ecc0dca3_1000x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19200"/>
            <a:ext cx="2819400" cy="1669085"/>
          </a:xfrm>
          <a:prstGeom prst="rect">
            <a:avLst/>
          </a:prstGeom>
          <a:noFill/>
        </p:spPr>
      </p:pic>
      <p:pic>
        <p:nvPicPr>
          <p:cNvPr id="9219" name="Picture 3" descr="D:\картинки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86200"/>
            <a:ext cx="3429000" cy="256844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191000" y="2971800"/>
            <a:ext cx="45720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    Історичне минуле вплинуло на характер відносин між сусідніми країнами (територіальні спори, що призводили до збройних протистоянь).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D:\картинки\Bataille_Yorktow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876800"/>
            <a:ext cx="2286000" cy="1641764"/>
          </a:xfrm>
          <a:prstGeom prst="rect">
            <a:avLst/>
          </a:prstGeom>
          <a:noFill/>
        </p:spPr>
      </p:pic>
      <p:pic>
        <p:nvPicPr>
          <p:cNvPr id="9" name="Picture 3" descr="D:\картинки\300px-M102_howitzers_during_Operation_Urgent_Fur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876800"/>
            <a:ext cx="2353237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СУБРЕГІОНИ 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D:\картинки\image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0"/>
            <a:ext cx="3505200" cy="523334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1232" t="25335" r="61232" b="20909"/>
          <a:stretch>
            <a:fillRect/>
          </a:stretch>
        </p:blipFill>
        <p:spPr bwMode="auto">
          <a:xfrm>
            <a:off x="685800" y="1447800"/>
            <a:ext cx="4343400" cy="52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Субрегіони 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536" t="38723" r="61195" b="25921"/>
          <a:stretch>
            <a:fillRect/>
          </a:stretch>
        </p:blipFill>
        <p:spPr bwMode="auto">
          <a:xfrm>
            <a:off x="381000" y="1524000"/>
            <a:ext cx="554800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D:\картинки\image1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0"/>
            <a:ext cx="2221370" cy="220980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810000"/>
            <a:ext cx="2209800" cy="25524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377</Words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АМЕРИКА: ЗАГАЛЬНА ХАРАКТЕРИСТИКА РЕГІОНУ</vt:lpstr>
      <vt:lpstr>ВИ ДІЗНАЄТЕСЬ ПРО:</vt:lpstr>
      <vt:lpstr>ОСНОВНІ ВІДОМОСТІ</vt:lpstr>
      <vt:lpstr>ОСНОВНІ ВІДОМОСТІ</vt:lpstr>
      <vt:lpstr>ЕКОНОМІКО-ГЕОГРАФІЧНЕ ПОЛОЖЕННЯ</vt:lpstr>
      <vt:lpstr>ЕГП</vt:lpstr>
      <vt:lpstr>ЕГП</vt:lpstr>
      <vt:lpstr>СУБРЕГІОНИ </vt:lpstr>
      <vt:lpstr>Субрегіони </vt:lpstr>
      <vt:lpstr>Формування політичної карти</vt:lpstr>
      <vt:lpstr>Сучасна політична карта</vt:lpstr>
      <vt:lpstr>Особливості складу регіону Америка</vt:lpstr>
      <vt:lpstr>Слайд 13</vt:lpstr>
      <vt:lpstr>Типологія країн Америки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Светлана</cp:lastModifiedBy>
  <cp:revision>37</cp:revision>
  <dcterms:created xsi:type="dcterms:W3CDTF">2018-09-24T17:29:36Z</dcterms:created>
  <dcterms:modified xsi:type="dcterms:W3CDTF">2020-03-26T19:14:18Z</dcterms:modified>
</cp:coreProperties>
</file>