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20" r:id="rId2"/>
    <p:sldMasterId id="2147483722" r:id="rId3"/>
    <p:sldMasterId id="2147483859" r:id="rId4"/>
  </p:sldMasterIdLst>
  <p:notesMasterIdLst>
    <p:notesMasterId r:id="rId26"/>
  </p:notesMasterIdLst>
  <p:sldIdLst>
    <p:sldId id="311" r:id="rId5"/>
    <p:sldId id="257" r:id="rId6"/>
    <p:sldId id="25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259" r:id="rId15"/>
    <p:sldId id="263" r:id="rId16"/>
    <p:sldId id="356" r:id="rId17"/>
    <p:sldId id="313" r:id="rId18"/>
    <p:sldId id="266" r:id="rId19"/>
    <p:sldId id="267" r:id="rId20"/>
    <p:sldId id="319" r:id="rId21"/>
    <p:sldId id="279" r:id="rId22"/>
    <p:sldId id="324" r:id="rId23"/>
    <p:sldId id="302" r:id="rId24"/>
    <p:sldId id="357" r:id="rId25"/>
  </p:sldIdLst>
  <p:sldSz cx="10080625" cy="7559675"/>
  <p:notesSz cx="7559675" cy="10691813"/>
  <p:defaultTextStyle>
    <a:defPPr>
      <a:defRPr lang="en-GB"/>
    </a:defPPr>
    <a:lvl1pPr algn="ctr" defTabSz="449216" rtl="0" fontAlgn="base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1pPr>
    <a:lvl2pPr marL="428581" indent="-215878" algn="ctr" defTabSz="449216" rtl="0" fontAlgn="base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2pPr>
    <a:lvl3pPr marL="644459" indent="-214290" algn="ctr" defTabSz="449216" rtl="0" fontAlgn="base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3pPr>
    <a:lvl4pPr marL="860336" indent="-212703" algn="ctr" defTabSz="449216" rtl="0" fontAlgn="base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4pPr>
    <a:lvl5pPr marL="1076213" indent="-215878" algn="ctr" defTabSz="449216" rtl="0" fontAlgn="base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sz="1400" b="1" kern="1200">
        <a:solidFill>
          <a:schemeClr val="tx2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sz="1400" b="1" kern="1200">
        <a:solidFill>
          <a:schemeClr val="tx2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sz="1400" b="1" kern="1200">
        <a:solidFill>
          <a:schemeClr val="tx2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sz="1400" b="1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0000"/>
    <a:srgbClr val="FF9966"/>
    <a:srgbClr val="99CC00"/>
    <a:srgbClr val="CCCC00"/>
    <a:srgbClr val="0066FF"/>
    <a:srgbClr val="FF6600"/>
    <a:srgbClr val="FF99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429" autoAdjust="0"/>
    <p:restoredTop sz="94660"/>
  </p:normalViewPr>
  <p:slideViewPr>
    <p:cSldViewPr>
      <p:cViewPr varScale="1">
        <p:scale>
          <a:sx n="63" d="100"/>
          <a:sy n="63" d="100"/>
        </p:scale>
        <p:origin x="-492" y="-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uk-U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5013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1EB4EB4-B7EB-46BC-887C-7FE2578D54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5E7BD94-C7F2-4EC0-A8C2-032BBE694311}" type="slidenum">
              <a:rPr lang="uk-UA"/>
              <a:pPr/>
              <a:t>2</a:t>
            </a:fld>
            <a:endParaRPr lang="uk-UA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69636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0EEA4B6-646A-4754-89E5-3624AE4FFE27}" type="slidenum">
              <a:rPr lang="uk-UA"/>
              <a:pPr/>
              <a:t>3</a:t>
            </a:fld>
            <a:endParaRPr lang="uk-UA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0660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3BF973F-3656-4A6B-B818-E8C113DF4157}" type="slidenum">
              <a:rPr lang="uk-UA"/>
              <a:pPr/>
              <a:t>11</a:t>
            </a:fld>
            <a:endParaRPr lang="uk-UA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1684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C8B854-F787-4331-BC7A-8173A46AB9B7}" type="slidenum">
              <a:rPr lang="uk-UA"/>
              <a:pPr/>
              <a:t>12</a:t>
            </a:fld>
            <a:endParaRPr lang="uk-UA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4756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D608356-80F9-4A78-A500-6676DF5288E6}" type="slidenum">
              <a:rPr lang="uk-UA"/>
              <a:pPr/>
              <a:t>15</a:t>
            </a:fld>
            <a:endParaRPr lang="uk-UA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5780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76CF69-1592-44AB-9D92-FD1567038D7E}" type="slidenum">
              <a:rPr lang="uk-UA"/>
              <a:pPr/>
              <a:t>16</a:t>
            </a:fld>
            <a:endParaRPr lang="uk-UA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76804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6AC6B2-391B-497B-BA2B-F93A7F60207A}" type="slidenum">
              <a:rPr lang="uk-UA"/>
              <a:pPr/>
              <a:t>18</a:t>
            </a:fld>
            <a:endParaRPr lang="uk-UA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0900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757059-F3E4-44A0-BCE2-9BA755DC1F32}" type="slidenum">
              <a:rPr lang="uk-UA"/>
              <a:pPr/>
              <a:t>20</a:t>
            </a:fld>
            <a:endParaRPr lang="uk-UA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89092" name="Rectangle 2"/>
          <p:cNvSpPr txBox="1">
            <a:spLocks noChangeArrowheads="1"/>
          </p:cNvSpPr>
          <p:nvPr>
            <p:ph type="body"/>
          </p:nvPr>
        </p:nvSpPr>
        <p:spPr>
          <a:xfrm>
            <a:off x="755650" y="5078413"/>
            <a:ext cx="6045200" cy="4808537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5" indent="0" algn="ctr">
              <a:buNone/>
              <a:defRPr/>
            </a:lvl3pPr>
            <a:lvl4pPr marL="1371457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6" indent="0" algn="ctr">
              <a:buNone/>
              <a:defRPr/>
            </a:lvl7pPr>
            <a:lvl8pPr marL="3200068" indent="0" algn="ctr">
              <a:buNone/>
              <a:defRPr/>
            </a:lvl8pPr>
            <a:lvl9pPr marL="36572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BA6B7-888E-41B8-A3C3-BB7E804AE3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85E19-0426-49D1-A0BC-4F1A02AC02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1B3EF1-1519-4F67-940A-73FF22FE59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5" indent="0" algn="ctr">
              <a:buNone/>
              <a:defRPr/>
            </a:lvl3pPr>
            <a:lvl4pPr marL="1371457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6" indent="0" algn="ctr">
              <a:buNone/>
              <a:defRPr/>
            </a:lvl7pPr>
            <a:lvl8pPr marL="3200068" indent="0" algn="ctr">
              <a:buNone/>
              <a:defRPr/>
            </a:lvl8pPr>
            <a:lvl9pPr marL="36572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03537-6FD6-4686-8957-283D00D482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4FD88D-182D-4241-9876-111C469B7B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5" indent="0">
              <a:buNone/>
              <a:defRPr sz="1700"/>
            </a:lvl3pPr>
            <a:lvl4pPr marL="1371457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6" indent="0">
              <a:buNone/>
              <a:defRPr sz="1400"/>
            </a:lvl7pPr>
            <a:lvl8pPr marL="3200068" indent="0">
              <a:buNone/>
              <a:defRPr sz="1400"/>
            </a:lvl8pPr>
            <a:lvl9pPr marL="365722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39275-C863-41AC-9052-89020BB824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23844-ACF4-4A74-801D-33D34C9A79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35886-1F8A-4BE0-9414-2E22BEFEED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458EC-3908-4A9F-9AD8-9439A96F47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2A6AB-24DD-44F2-A98D-D14474DF53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1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89007-C4B5-49EE-9292-242E4C963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4E3C78-42EC-4B21-8CA5-93F569CE2D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6F798-3C0F-439F-BFBD-89987AF8A1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74B06-D353-4F1F-9BDC-391CD4E7AD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AE9CC-630E-46ED-A716-218A802CB9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303214"/>
            <a:ext cx="9072563" cy="125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6514" y="1763713"/>
            <a:ext cx="4460875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16514" y="4333875"/>
            <a:ext cx="4460875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23ECCD-84A7-4666-ADE2-DD465E2AD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4826" y="303214"/>
            <a:ext cx="9072563" cy="125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4825" y="1763713"/>
            <a:ext cx="4459288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16514" y="1763713"/>
            <a:ext cx="4460875" cy="2417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4825" y="4333875"/>
            <a:ext cx="4459288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6514" y="4333875"/>
            <a:ext cx="4460875" cy="2419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966D1-38EF-4AC6-A55E-A474E81781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8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152" indent="0" algn="ctr">
              <a:buNone/>
              <a:defRPr/>
            </a:lvl2pPr>
            <a:lvl3pPr marL="914305" indent="0" algn="ctr">
              <a:buNone/>
              <a:defRPr/>
            </a:lvl3pPr>
            <a:lvl4pPr marL="1371457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6" indent="0" algn="ctr">
              <a:buNone/>
              <a:defRPr/>
            </a:lvl7pPr>
            <a:lvl8pPr marL="3200068" indent="0" algn="ctr">
              <a:buNone/>
              <a:defRPr/>
            </a:lvl8pPr>
            <a:lvl9pPr marL="3657221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39263-115B-46E8-A7D8-502C97D50E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CED-2ADD-4696-9600-DB28886CCF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5" indent="0">
              <a:buNone/>
              <a:defRPr sz="1700"/>
            </a:lvl3pPr>
            <a:lvl4pPr marL="1371457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6" indent="0">
              <a:buNone/>
              <a:defRPr sz="1400"/>
            </a:lvl7pPr>
            <a:lvl8pPr marL="3200068" indent="0">
              <a:buNone/>
              <a:defRPr sz="1400"/>
            </a:lvl8pPr>
            <a:lvl9pPr marL="365722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5472-6485-4A7A-9F4D-1F6678A4EB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DAEA4-4A14-4F44-A683-AB1586C23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653BF6-D4B3-491A-9D37-C53F4B1641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1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2" indent="0">
              <a:buNone/>
              <a:defRPr sz="1800"/>
            </a:lvl2pPr>
            <a:lvl3pPr marL="914305" indent="0">
              <a:buNone/>
              <a:defRPr sz="1700"/>
            </a:lvl3pPr>
            <a:lvl4pPr marL="1371457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6" indent="0">
              <a:buNone/>
              <a:defRPr sz="1400"/>
            </a:lvl7pPr>
            <a:lvl8pPr marL="3200068" indent="0">
              <a:buNone/>
              <a:defRPr sz="1400"/>
            </a:lvl8pPr>
            <a:lvl9pPr marL="3657221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FE81C-C3F3-4C3F-A9BD-F72EDFE2DA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86E01-D052-4145-AA5C-7F1493103C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436B9-14EF-4EE2-9F44-099E78F61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1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375A7-808B-41FA-95BD-DB2B5D1452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870F1-2686-47D4-BF9B-17C6E8DB4D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D63BF-823A-4609-9E92-613D4E950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F8B47-894F-4C5E-A009-38616E87B5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6" y="303214"/>
            <a:ext cx="9072563" cy="125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16514" y="1763713"/>
            <a:ext cx="4460875" cy="4989512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B7A9C-34F4-4652-A4CE-EAA6353C9C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8328260" y="5791799"/>
            <a:ext cx="2086626" cy="142679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95912" y="855714"/>
            <a:ext cx="8888801" cy="1620430"/>
          </a:xfrm>
        </p:spPr>
        <p:txBody>
          <a:bodyPr anchor="b">
            <a:normAutofit/>
          </a:bodyPr>
          <a:lstStyle>
            <a:lvl1pPr algn="r">
              <a:defRPr sz="49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95912" y="2480517"/>
            <a:ext cx="8888801" cy="1931917"/>
          </a:xfrm>
        </p:spPr>
        <p:txBody>
          <a:bodyPr/>
          <a:lstStyle>
            <a:lvl1pPr marL="0" marR="4031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512094" y="6627840"/>
            <a:ext cx="6384396" cy="402483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12094" y="6228855"/>
            <a:ext cx="6384396" cy="402483"/>
          </a:xfrm>
        </p:spPr>
        <p:txBody>
          <a:bodyPr tIns="0" bIns="0" anchor="b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251870" y="6340854"/>
            <a:ext cx="554434" cy="402483"/>
          </a:xfrm>
        </p:spPr>
        <p:txBody>
          <a:bodyPr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C0C74F58-0CF4-4975-9A18-B9B8CDA2A1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94862"/>
            <a:ext cx="9072563" cy="154217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4031" y="2075447"/>
            <a:ext cx="9072563" cy="5039783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82247" y="7143053"/>
            <a:ext cx="2352146" cy="332626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4031" y="7144069"/>
            <a:ext cx="4696416" cy="33161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03A8F-DF45-41B1-84FA-CCD3AD6E92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755" y="7754"/>
            <a:ext cx="10065116" cy="753641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marL="0" algn="ctr" defTabSz="1007943" rtl="0" eaLnBrk="1" latinLnBrk="0" hangingPunct="1"/>
            <a:endParaRPr kumimoji="0"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8328260" y="341081"/>
            <a:ext cx="2086626" cy="1426796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68101" y="7139693"/>
            <a:ext cx="2352146" cy="335986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87680" y="7144069"/>
            <a:ext cx="4696416" cy="33161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16703" y="892461"/>
            <a:ext cx="554434" cy="331610"/>
          </a:xfrm>
        </p:spPr>
        <p:txBody>
          <a:bodyPr/>
          <a:lstStyle/>
          <a:p>
            <a:fld id="{8D0208E3-9DEC-4730-A66E-24D67CBF4D1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7131397" y="10341"/>
            <a:ext cx="2946644" cy="209463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754"/>
            <a:ext cx="10072871" cy="7544169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26" y="299240"/>
            <a:ext cx="7980495" cy="1501435"/>
          </a:xfrm>
        </p:spPr>
        <p:txBody>
          <a:bodyPr anchor="ctr"/>
          <a:lstStyle>
            <a:lvl1pPr marL="0" algn="l">
              <a:buNone/>
              <a:defRPr sz="40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026" y="1800671"/>
            <a:ext cx="4284266" cy="2519892"/>
          </a:xfrm>
        </p:spPr>
        <p:txBody>
          <a:bodyPr anchor="t"/>
          <a:lstStyle>
            <a:lvl1pPr marL="60477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6514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8E50B-AC27-4D60-ABD2-F334C2B5B8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4031" y="1898668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24318" y="1898668"/>
            <a:ext cx="4452276" cy="4989036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282247" y="7144068"/>
            <a:ext cx="2352146" cy="332626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04031" y="7144068"/>
            <a:ext cx="4696416" cy="33262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66919" y="7144068"/>
            <a:ext cx="554434" cy="332626"/>
          </a:xfrm>
        </p:spPr>
        <p:txBody>
          <a:bodyPr/>
          <a:lstStyle/>
          <a:p>
            <a:fld id="{DC223072-D509-4BDE-A271-D5AC02872D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21" y="320478"/>
            <a:ext cx="1176073" cy="6783548"/>
          </a:xfrm>
        </p:spPr>
        <p:txBody>
          <a:bodyPr vert="vert270" anchor="b"/>
          <a:lstStyle>
            <a:lvl1pPr marL="0" algn="ctr">
              <a:defRPr sz="36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4824" y="320478"/>
            <a:ext cx="640539" cy="3326257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04824" y="3777770"/>
            <a:ext cx="640539" cy="3326257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229368" y="320478"/>
            <a:ext cx="7560469" cy="3326257"/>
          </a:xfrm>
        </p:spPr>
        <p:txBody>
          <a:bodyPr/>
          <a:lstStyle>
            <a:lvl1pPr algn="l">
              <a:defRPr sz="2600"/>
            </a:lvl1pPr>
            <a:lvl2pPr algn="l">
              <a:defRPr sz="22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229368" y="3777770"/>
            <a:ext cx="7560469" cy="332625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282247" y="7144068"/>
            <a:ext cx="2348786" cy="33262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04031" y="7144068"/>
            <a:ext cx="4697571" cy="33262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366919" y="7146413"/>
            <a:ext cx="554434" cy="332626"/>
          </a:xfrm>
        </p:spPr>
        <p:txBody>
          <a:bodyPr/>
          <a:lstStyle>
            <a:lvl1pPr algn="ctr">
              <a:defRPr/>
            </a:lvl1pPr>
          </a:lstStyle>
          <a:p>
            <a:fld id="{70D39475-EE4B-411B-80EB-F6CE24DE5E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EDB11-9626-4FCE-8E68-5E7BED2CA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282247" y="7144068"/>
            <a:ext cx="2352146" cy="33262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04031" y="7145084"/>
            <a:ext cx="4696416" cy="33161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66919" y="7144068"/>
            <a:ext cx="554434" cy="332626"/>
          </a:xfrm>
        </p:spPr>
        <p:txBody>
          <a:bodyPr/>
          <a:lstStyle/>
          <a:p>
            <a:fld id="{ED546DEA-7DC3-4FE9-A55C-054167FABE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5" y="405282"/>
            <a:ext cx="1008063" cy="6551718"/>
          </a:xfrm>
        </p:spPr>
        <p:txBody>
          <a:bodyPr vert="vert270" anchor="b"/>
          <a:lstStyle>
            <a:lvl1pPr marL="0" marR="20159" algn="r">
              <a:spcBef>
                <a:spcPts val="0"/>
              </a:spcBef>
              <a:buNone/>
              <a:defRPr sz="32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52202" y="405282"/>
            <a:ext cx="2688167" cy="655171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25249" y="352785"/>
            <a:ext cx="5816521" cy="6602116"/>
          </a:xfrm>
        </p:spPr>
        <p:txBody>
          <a:bodyPr/>
          <a:lstStyle>
            <a:lvl1pPr>
              <a:spcBef>
                <a:spcPts val="0"/>
              </a:spcBef>
              <a:defRPr sz="33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922135" y="7227049"/>
            <a:ext cx="2352146" cy="33262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52202" y="7227049"/>
            <a:ext cx="5669933" cy="33262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72076" y="7227049"/>
            <a:ext cx="554434" cy="332626"/>
          </a:xfrm>
        </p:spPr>
        <p:txBody>
          <a:bodyPr/>
          <a:lstStyle>
            <a:lvl1pPr>
              <a:defRPr sz="1000"/>
            </a:lvl1pPr>
          </a:lstStyle>
          <a:p>
            <a:fld id="{A7C40A47-8FB9-4CB8-830A-4156D50E88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935" y="166335"/>
            <a:ext cx="1008063" cy="7055697"/>
          </a:xfrm>
        </p:spPr>
        <p:txBody>
          <a:bodyPr vert="vert270" anchor="b"/>
          <a:lstStyle>
            <a:lvl1pPr marL="0" algn="l">
              <a:buNone/>
              <a:defRPr sz="33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54827" y="412228"/>
            <a:ext cx="8084661" cy="604774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0078" y="6467722"/>
            <a:ext cx="8084661" cy="755968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33857" y="7227049"/>
            <a:ext cx="2318544" cy="33262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0320" y="7228064"/>
            <a:ext cx="5454906" cy="332626"/>
          </a:xfrm>
        </p:spPr>
        <p:txBody>
          <a:bodyPr/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58884" y="7227049"/>
            <a:ext cx="403225" cy="332626"/>
          </a:xfrm>
        </p:spPr>
        <p:txBody>
          <a:bodyPr/>
          <a:lstStyle>
            <a:lvl1pPr algn="ctr">
              <a:defRPr sz="1000"/>
            </a:lvl1pPr>
          </a:lstStyle>
          <a:p>
            <a:fld id="{3B9C7037-8236-42D1-A8D1-DF940FE9F7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6882-4B64-4B91-87FE-ADA9A38E3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76464" y="419982"/>
            <a:ext cx="2100130" cy="604774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419982"/>
            <a:ext cx="6888427" cy="604774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CCDF-5B35-46DB-8855-2FDD305641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4826" y="303213"/>
            <a:ext cx="9072563" cy="64500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566C2-8B0C-4B31-A1C2-E2F44D7E24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2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7" indent="0">
              <a:buNone/>
              <a:defRPr sz="1700" b="1"/>
            </a:lvl4pPr>
            <a:lvl5pPr marL="1828610" indent="0">
              <a:buNone/>
              <a:defRPr sz="1700" b="1"/>
            </a:lvl5pPr>
            <a:lvl6pPr marL="2285763" indent="0">
              <a:buNone/>
              <a:defRPr sz="1700" b="1"/>
            </a:lvl6pPr>
            <a:lvl7pPr marL="2742916" indent="0">
              <a:buNone/>
              <a:defRPr sz="1700" b="1"/>
            </a:lvl7pPr>
            <a:lvl8pPr marL="3200068" indent="0">
              <a:buNone/>
              <a:defRPr sz="1700" b="1"/>
            </a:lvl8pPr>
            <a:lvl9pPr marL="3657221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4BD3-FC31-4FB2-B4C0-3B3902F111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4CC3E-B73D-413C-A94D-4589325A5E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C2C9A-C878-434D-9E76-8E8F055115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4" y="301626"/>
            <a:ext cx="5635625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1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5AB42-887B-458B-AC16-0243E9FF72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9" y="5291139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9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152" indent="0">
              <a:buNone/>
              <a:defRPr sz="2800"/>
            </a:lvl2pPr>
            <a:lvl3pPr marL="914305" indent="0">
              <a:buNone/>
              <a:defRPr sz="2400"/>
            </a:lvl3pPr>
            <a:lvl4pPr marL="1371457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6" indent="0">
              <a:buNone/>
              <a:defRPr sz="2000"/>
            </a:lvl7pPr>
            <a:lvl8pPr marL="3200068" indent="0">
              <a:buNone/>
              <a:defRPr sz="2000"/>
            </a:lvl8pPr>
            <a:lvl9pPr marL="3657221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9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152" indent="0">
              <a:buNone/>
              <a:defRPr sz="1200"/>
            </a:lvl2pPr>
            <a:lvl3pPr marL="914305" indent="0">
              <a:buNone/>
              <a:defRPr sz="1000"/>
            </a:lvl3pPr>
            <a:lvl4pPr marL="1371457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6" indent="0">
              <a:buNone/>
              <a:defRPr sz="900"/>
            </a:lvl7pPr>
            <a:lvl8pPr marL="3200068" indent="0">
              <a:buNone/>
              <a:defRPr sz="900"/>
            </a:lvl8pPr>
            <a:lvl9pPr marL="365722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3D075A-E8F9-493E-B575-E77FB97BF5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303214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7" tIns="50296" rIns="100587" bIns="502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6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87" tIns="50296" rIns="100587" bIns="50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9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87" tIns="50296" rIns="100587" bIns="50296" numCol="1" anchor="t" anchorCtr="0" compatLnSpc="1">
            <a:prstTxWarp prst="textNoShape">
              <a:avLst/>
            </a:prstTxWarp>
          </a:bodyPr>
          <a:lstStyle>
            <a:lvl1pPr algn="l">
              <a:defRPr sz="15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9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87" tIns="50296" rIns="100587" bIns="50296" numCol="1" anchor="t" anchorCtr="0" compatLnSpc="1">
            <a:prstTxWarp prst="textNoShape">
              <a:avLst/>
            </a:prstTxWarp>
          </a:bodyPr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4" y="6884989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587" tIns="50296" rIns="100587" bIns="50296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chemeClr val="tx1"/>
                </a:solidFill>
              </a:defRPr>
            </a:lvl1pPr>
          </a:lstStyle>
          <a:p>
            <a:fld id="{FDA8E381-B0E6-4268-B8EF-1480D537A05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/>
  <p:txStyles>
    <p:titleStyle>
      <a:lvl1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152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305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457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610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786" indent="-377786" algn="l" defTabSz="1007959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065" indent="-315881" algn="l" defTabSz="1007959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0344" indent="-252387" algn="l" defTabSz="1007959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530" indent="-252387" algn="l" defTabSz="1007959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8303" indent="-252387" algn="l" defTabSz="1007959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25455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82608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39760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96913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303214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479" tIns="50242" rIns="100479" bIns="502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6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479" tIns="50242" rIns="100479" bIns="502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9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9" tIns="50242" rIns="100479" bIns="50242" numCol="1" anchor="t" anchorCtr="0" compatLnSpc="1">
            <a:prstTxWarp prst="textNoShape">
              <a:avLst/>
            </a:prstTxWarp>
          </a:bodyPr>
          <a:lstStyle>
            <a:lvl1pPr algn="l">
              <a:defRPr sz="15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9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9" tIns="50242" rIns="100479" bIns="50242" numCol="1" anchor="t" anchorCtr="0" compatLnSpc="1">
            <a:prstTxWarp prst="textNoShape">
              <a:avLst/>
            </a:prstTxWarp>
          </a:bodyPr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571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4" y="6884989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479" tIns="50242" rIns="100479" bIns="50242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chemeClr val="tx1"/>
                </a:solidFill>
              </a:defRPr>
            </a:lvl1pPr>
          </a:lstStyle>
          <a:p>
            <a:fld id="{201DDE82-0E56-4963-BC88-BC8CAEB8063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xStyles>
    <p:titleStyle>
      <a:lvl1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152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305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457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610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786" indent="-377786" algn="l" defTabSz="1007959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065" indent="-315881" algn="l" defTabSz="1007959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0344" indent="-252387" algn="l" defTabSz="1007959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530" indent="-252387" algn="l" defTabSz="1007959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8303" indent="-252387" algn="l" defTabSz="1007959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25455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82608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39760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96913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303214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19" tIns="50312" rIns="100619" bIns="503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6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619" tIns="50312" rIns="100619" bIns="503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5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4825" y="6884989"/>
            <a:ext cx="235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619" tIns="50312" rIns="100619" bIns="50312" numCol="1" anchor="t" anchorCtr="0" compatLnSpc="1">
            <a:prstTxWarp prst="textNoShape">
              <a:avLst/>
            </a:prstTxWarp>
          </a:bodyPr>
          <a:lstStyle>
            <a:lvl1pPr algn="l">
              <a:defRPr sz="15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25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9"/>
            <a:ext cx="319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619" tIns="50312" rIns="100619" bIns="50312" numCol="1" anchor="t" anchorCtr="0" compatLnSpc="1">
            <a:prstTxWarp prst="textNoShape">
              <a:avLst/>
            </a:prstTxWarp>
          </a:bodyPr>
          <a:lstStyle>
            <a:lvl1pPr>
              <a:defRPr sz="15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25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4" y="6884989"/>
            <a:ext cx="235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619" tIns="50312" rIns="100619" bIns="50312" numCol="1" anchor="t" anchorCtr="0" compatLnSpc="1">
            <a:prstTxWarp prst="textNoShape">
              <a:avLst/>
            </a:prstTxWarp>
          </a:bodyPr>
          <a:lstStyle>
            <a:lvl1pPr algn="r">
              <a:defRPr sz="1500" b="0">
                <a:solidFill>
                  <a:schemeClr val="tx1"/>
                </a:solidFill>
              </a:defRPr>
            </a:lvl1pPr>
          </a:lstStyle>
          <a:p>
            <a:fld id="{6B921E88-5851-4502-80DF-862A5B00D3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defTabSz="1007959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457152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914305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371457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1828610" algn="ctr" defTabSz="1007959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786" indent="-377786" algn="l" defTabSz="1007959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9065" indent="-315881" algn="l" defTabSz="1007959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0344" indent="-252387" algn="l" defTabSz="1007959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530" indent="-252387" algn="l" defTabSz="1007959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8303" indent="-252387" algn="l" defTabSz="1007959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25455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82608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39760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96913" indent="-252387" algn="l" defTabSz="1007959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755" y="15508"/>
            <a:ext cx="10065116" cy="753641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754"/>
            <a:ext cx="10072871" cy="7544169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131397" y="5454705"/>
            <a:ext cx="2946644" cy="209463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04031" y="294862"/>
            <a:ext cx="9072563" cy="1542174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504031" y="2075447"/>
            <a:ext cx="9072563" cy="5039783"/>
          </a:xfrm>
          <a:prstGeom prst="rect">
            <a:avLst/>
          </a:prstGeom>
        </p:spPr>
        <p:txBody>
          <a:bodyPr vert="horz" lIns="100794" tIns="50397" rIns="100794" bIns="50397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282247" y="7144068"/>
            <a:ext cx="2352146" cy="332626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04031" y="7145084"/>
            <a:ext cx="4696416" cy="331610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366919" y="7144068"/>
            <a:ext cx="554434" cy="332626"/>
          </a:xfrm>
          <a:prstGeom prst="rect">
            <a:avLst/>
          </a:prstGeom>
        </p:spPr>
        <p:txBody>
          <a:bodyPr vert="horz"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tx1"/>
                </a:solidFill>
              </a:defRPr>
            </a:lvl1pPr>
          </a:lstStyle>
          <a:p>
            <a:fld id="{FDA8E381-B0E6-4268-B8EF-1480D537A0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marL="534210" algn="l" rtl="0" eaLnBrk="1" latinLnBrk="0" hangingPunct="1">
        <a:spcBef>
          <a:spcPct val="0"/>
        </a:spcBef>
        <a:buNone/>
        <a:defRPr kumimoji="0" sz="46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93892" indent="-423336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907149" indent="-314982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611" indent="-251986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31827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3900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15886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298110" indent="-231827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19858" indent="-20158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844" indent="-20158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znaimo.com.ua/%D0%A2%D0%B0%D0%BB%D1%96%D0%B1%D0%B0%D0%BD" TargetMode="Externa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znaimo.com.ua/%D0%9E%D0%BB%D0%B5%D0%BA%D1%81%D0%B0%D0%BD%D0%B4%D1%80_I_%D0%9A%D0%B0%D1%80%D0%B0%D0%B3%D0%B5%D0%BE%D1%80%D0%B3%D1%96%D1%94%D0%B2%D0%B8%D1%87%D0%B0" TargetMode="External"/><Relationship Id="rId3" Type="http://schemas.openxmlformats.org/officeDocument/2006/relationships/hyperlink" Target="http://znaimo.com.ua/%D0%9B%D1%96%D0%B3%D0%B0_%D0%9D%D0%B0%D1%86%D1%96%D0%B9" TargetMode="External"/><Relationship Id="rId7" Type="http://schemas.openxmlformats.org/officeDocument/2006/relationships/hyperlink" Target="http://znaimo.com.ua/%D0%9C%D0%B0%D1%80%D1%81%D0%B5%D0%BB%D1%8C" TargetMode="External"/><Relationship Id="rId2" Type="http://schemas.openxmlformats.org/officeDocument/2006/relationships/hyperlink" Target="http://znaimo.com.ua/1937" TargetMode="Externa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://znaimo.com.ua/1934" TargetMode="External"/><Relationship Id="rId5" Type="http://schemas.openxmlformats.org/officeDocument/2006/relationships/hyperlink" Target="http://znaimo.com.ua/9_%D0%B6%D0%BE%D0%B2%D1%82%D0%BD%D1%8F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znaimo.com.ua/%D0%9C%D0%B0%D1%80%D1%81%D0%B5%D0%BB%D1%8C%D1%81%D1%8C%D0%BA%D0%B5_%D0%B2%D0%B1%D0%B8%D0%B2%D1%81%D1%82%D0%B2%D0%BE" TargetMode="External"/><Relationship Id="rId9" Type="http://schemas.openxmlformats.org/officeDocument/2006/relationships/hyperlink" Target="http://znaimo.com.ua/%D0%91%D0%B0%D1%80%D1%82%D1%83_%D0%9B%D1%83%D1%9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2%D0%B0%D1%80%D1%88%D0%B0%D0%B2%D1%81%D1%8C%D0%BA%D0%B8%D0%B9_%D0%B4%D0%BE%D0%B3%D0%BE%D0%B2%D1%96%D1%80" TargetMode="External"/><Relationship Id="rId2" Type="http://schemas.openxmlformats.org/officeDocument/2006/relationships/hyperlink" Target="http://znaimo.com.ua/%D0%9D%D0%B5%D1%82%D0%B0%D0%BD%D1%8C%D1%8F%D1%85%D1%83_%D0%91%D1%96%D0%BD%D1%8C%D1%8F%D0%BC%D1%96%D0%BD" TargetMode="Externa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znaimo.com.ua/%D0%92%D0%B8%D0%BA%D1%80%D0%B0%D0%B4%D0%B5%D0%BD%D0%BD%D1%8F_%D0%BB%D1%96%D1%82%D0%B0%D0%BA%D0%B0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znaimo.com.ua/%D0%97%D0%B0%D1%80%D1%83%D1%87%D0%BD%D0%B8%D0%BA" TargetMode="Externa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://znaimo.com.ua/%D0%AF%D1%81%D0%B8%D1%80_%D0%90%D1%80%D0%B0%D1%84%D0%B0%D1%82" TargetMode="External"/><Relationship Id="rId5" Type="http://schemas.openxmlformats.org/officeDocument/2006/relationships/hyperlink" Target="http://znaimo.com.ua/1969" TargetMode="External"/><Relationship Id="rId4" Type="http://schemas.openxmlformats.org/officeDocument/2006/relationships/hyperlink" Target="http://znaimo.com.ua/%D0%9E%D1%80%D0%B3%D0%B0%D0%BD%D1%96%D0%B7%D0%B0%D1%86%D1%96%D1%8F_%D0%B7%D0%B2%D1%96%D0%BB%D1%8C%D0%BD%D0%B5%D0%BD%D0%BD%D1%8F_%D0%9F%D0%B0%D0%BB%D0%B5%D1%81%D1%82%D0%B8%D0%BD%D0%B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0%D0%BB%D1%8C-%D0%9A%D0%B0%D1%97%D0%B4%D0%B0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://znaimo.com.ua/11_%D0%B2%D0%B5%D1%80%D0%B5%D1%81%D0%BD%D1%8F_2001" TargetMode="Externa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jpeg"/><Relationship Id="rId5" Type="http://schemas.openxmlformats.org/officeDocument/2006/relationships/hyperlink" Target="http://znaimo.com.ua/%D0%91%D0%B0%D0%BB%D0%B0%D0%BD%D1%81_%D1%81%D0%B8%D0%BB_(%D0%B3%D0%B5%D0%BE%D0%BF%D0%BE%D0%BB%D1%96%D1%82%D0%B8%D0%BA%D0%B0)" TargetMode="External"/><Relationship Id="rId4" Type="http://schemas.openxmlformats.org/officeDocument/2006/relationships/hyperlink" Target="http://znaimo.com.ua/%D0%A1%D0%A8%D0%9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0080625" cy="7559675"/>
            <a:chOff x="0" y="0"/>
            <a:chExt cx="10080625" cy="7559675"/>
          </a:xfrm>
        </p:grpSpPr>
        <p:pic>
          <p:nvPicPr>
            <p:cNvPr id="20685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10388" y="2411413"/>
              <a:ext cx="3170237" cy="272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2" name="Picture 14" descr="0000018728-127449-4966940-m549x5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02325" y="5148263"/>
              <a:ext cx="4178300" cy="2411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1" name="Picture 13" descr="523_aliance_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5003800"/>
              <a:ext cx="3457575" cy="255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3" name="Picture 15" descr="m_63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32625" y="0"/>
              <a:ext cx="3048000" cy="241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5" name="Picture 17" descr="230px-Beslan_Monument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3240088" cy="5075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59" name="Picture 11" descr="8b2ce11a0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78138" y="0"/>
              <a:ext cx="4249737" cy="284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0" name="Picture 12" descr="169-3-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55988" y="4822825"/>
              <a:ext cx="2446337" cy="273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66" name="Picture 18" descr="m_199124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70238" y="2627313"/>
              <a:ext cx="3740150" cy="275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86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87338" y="2339975"/>
              <a:ext cx="9429750" cy="18716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 dirty="0" err="1">
                  <a:ln w="25400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міжнародний</a:t>
              </a:r>
              <a:r>
                <a:rPr lang="ru-RU" sz="3600" kern="10" dirty="0">
                  <a:ln w="25400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 </a:t>
              </a:r>
              <a:r>
                <a:rPr lang="ru-RU" sz="3600" kern="10" dirty="0" err="1">
                  <a:ln w="25400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тероризм</a:t>
              </a:r>
              <a:r>
                <a:rPr lang="ru-RU" sz="3600" kern="10" dirty="0">
                  <a:ln w="25400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 </a:t>
              </a:r>
            </a:p>
            <a:p>
              <a:r>
                <a:rPr lang="ru-RU" sz="3600" kern="10" dirty="0" err="1">
                  <a:ln w="25400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поч</a:t>
              </a:r>
              <a:r>
                <a:rPr lang="ru-RU" sz="3600" kern="10" dirty="0">
                  <a:ln w="25400">
                    <a:solidFill>
                      <a:srgbClr val="CC99FF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. ХХІ століття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16282" y="684222"/>
            <a:ext cx="9072563" cy="925710"/>
          </a:xfrm>
        </p:spPr>
        <p:txBody>
          <a:bodyPr/>
          <a:lstStyle/>
          <a:p>
            <a:pPr algn="ctr" eaLnBrk="1" hangingPunct="1"/>
            <a:r>
              <a:rPr lang="uk-UA" sz="5300" b="1" dirty="0" smtClean="0"/>
              <a:t>Сутність тероризму</a:t>
            </a:r>
            <a:r>
              <a:rPr lang="uk-UA" dirty="0" smtClean="0"/>
              <a:t> </a:t>
            </a:r>
            <a:endParaRPr lang="ru-R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33413"/>
            <a:ext cx="5357083" cy="5080032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uk-UA" b="1" i="1" smtClean="0"/>
              <a:t>Форми прояву тероризму:</a:t>
            </a:r>
            <a:endParaRPr lang="ru-RU" u="sng" smtClean="0"/>
          </a:p>
          <a:p>
            <a:pPr eaLnBrk="1" hangingPunct="1"/>
            <a:r>
              <a:rPr lang="ru-RU" u="sng" smtClean="0"/>
              <a:t>національно-визвольний тероризм;</a:t>
            </a:r>
            <a:r>
              <a:rPr lang="ru-RU" smtClean="0"/>
              <a:t> </a:t>
            </a:r>
          </a:p>
          <a:p>
            <a:pPr eaLnBrk="1" hangingPunct="1"/>
            <a:r>
              <a:rPr lang="uk-UA" u="sng" smtClean="0"/>
              <a:t>національно-релігійно</a:t>
            </a:r>
            <a:r>
              <a:rPr lang="uk-UA" smtClean="0"/>
              <a:t>-визвольний; </a:t>
            </a:r>
          </a:p>
          <a:p>
            <a:pPr eaLnBrk="1" hangingPunct="1"/>
            <a:r>
              <a:rPr lang="ru-RU" u="sng" smtClean="0"/>
              <a:t>диверсійний тероризм;</a:t>
            </a:r>
            <a:r>
              <a:rPr lang="ru-RU" smtClean="0"/>
              <a:t> </a:t>
            </a:r>
          </a:p>
          <a:p>
            <a:pPr eaLnBrk="1" hangingPunct="1"/>
            <a:r>
              <a:rPr lang="uk-UA" u="sng" smtClean="0"/>
              <a:t>кримінальний тероризм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36870" name="Picture 6" descr="42b0f5a580_136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083" y="2192656"/>
            <a:ext cx="4723542" cy="510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2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20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6377"/>
            <a:ext cx="6969137" cy="10795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0534" algn="l"/>
                <a:tab pos="3142924" algn="l"/>
                <a:tab pos="3592141" algn="l"/>
                <a:tab pos="4039770" algn="l"/>
                <a:tab pos="4490573" algn="l"/>
                <a:tab pos="4939788" algn="l"/>
                <a:tab pos="5389005" algn="l"/>
                <a:tab pos="5833459" algn="l"/>
                <a:tab pos="6287437" algn="l"/>
                <a:tab pos="6736651" algn="l"/>
                <a:tab pos="7184280" algn="l"/>
                <a:tab pos="7628734" algn="l"/>
                <a:tab pos="8084300" algn="l"/>
                <a:tab pos="8533515" algn="l"/>
                <a:tab pos="8977969" algn="l"/>
              </a:tabLst>
            </a:pPr>
            <a:r>
              <a:rPr lang="uk-UA" sz="3200" b="1" dirty="0" smtClean="0">
                <a:solidFill>
                  <a:srgbClr val="FFFFCC"/>
                </a:solidFill>
                <a:latin typeface="Georgia" pitchFamily="18" charset="0"/>
              </a:rPr>
              <a:t>НАЙБІЛЬШ ВІДОМІ ТЕРОРИСТИЧНІ ОРГАНІЗАЦІЇ</a:t>
            </a:r>
            <a:endParaRPr lang="uk-UA" sz="3200" b="1" dirty="0" smtClean="0">
              <a:solidFill>
                <a:srgbClr val="FFFFCC"/>
              </a:solidFill>
              <a:latin typeface="Georgia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92613" y="1065193"/>
            <a:ext cx="5327650" cy="3643338"/>
          </a:xfrm>
        </p:spPr>
        <p:txBody>
          <a:bodyPr lIns="0" tIns="0" rIns="0" bIns="0"/>
          <a:lstStyle/>
          <a:p>
            <a:pPr algn="ctr" eaLnBrk="1" hangingPunct="1">
              <a:lnSpc>
                <a:spcPct val="90000"/>
              </a:lnSpc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  <a:defRPr/>
            </a:pP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Хамас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(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араб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ar-SA" sz="1800" b="1" dirty="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حماس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повна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назва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- «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Ісламськ</a:t>
            </a:r>
            <a:r>
              <a:rPr lang="uk-UA" sz="1800" b="1" dirty="0" err="1" smtClean="0">
                <a:solidFill>
                  <a:schemeClr val="bg1"/>
                </a:solidFill>
                <a:latin typeface="Century Gothic" pitchFamily="34" charset="0"/>
              </a:rPr>
              <a:t>ий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рух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опору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») –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правляч</a:t>
            </a:r>
            <a:r>
              <a:rPr lang="uk-UA" sz="1800" b="1" dirty="0" err="1" smtClean="0">
                <a:solidFill>
                  <a:schemeClr val="bg1"/>
                </a:solidFill>
                <a:latin typeface="Century Gothic" pitchFamily="34" charset="0"/>
              </a:rPr>
              <a:t>ий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uk-UA" sz="1800" b="1" dirty="0" smtClean="0">
                <a:solidFill>
                  <a:schemeClr val="bg1"/>
                </a:solidFill>
                <a:latin typeface="Century Gothic" pitchFamily="34" charset="0"/>
              </a:rPr>
              <a:t>у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секторі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Газа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(з 2007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року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палестинський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ісламістських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рух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і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політична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партія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відома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своєю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терористичною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діяльністю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. 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Рух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було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створено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в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секторі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Газа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15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грудня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1987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року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незабаром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після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початку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Першої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палестинської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інтифади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Засновниками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Хамас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стали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радикально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налаштовані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активісти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«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Братів-мусульман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»,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однієї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з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найбільших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ісламістських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організацій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Духовним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лідером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руху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став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шейх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Ахмед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entury Gothic" pitchFamily="34" charset="0"/>
              </a:rPr>
              <a:t>Муса</a:t>
            </a:r>
            <a:r>
              <a:rPr lang="en-US" sz="1800" b="1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en-US" sz="1800" b="1" dirty="0" smtClean="0">
              <a:solidFill>
                <a:srgbClr val="FF9900"/>
              </a:solidFill>
              <a:latin typeface="Century Gothic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42" y="1279507"/>
            <a:ext cx="3817938" cy="223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26801" y="3059114"/>
            <a:ext cx="3097213" cy="431800"/>
          </a:xfrm>
          <a:prstGeom prst="rect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1007959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0534" algn="l"/>
                <a:tab pos="3142924" algn="l"/>
                <a:tab pos="3592141" algn="l"/>
                <a:tab pos="4039770" algn="l"/>
                <a:tab pos="4490573" algn="l"/>
                <a:tab pos="4939788" algn="l"/>
                <a:tab pos="5389005" algn="l"/>
                <a:tab pos="5833459" algn="l"/>
                <a:tab pos="6287437" algn="l"/>
                <a:tab pos="6736651" algn="l"/>
                <a:tab pos="7184280" algn="l"/>
                <a:tab pos="7628734" algn="l"/>
                <a:tab pos="8084300" algn="l"/>
                <a:tab pos="8533515" algn="l"/>
                <a:tab pos="8977969" algn="l"/>
              </a:tabLst>
            </a:pPr>
            <a:r>
              <a:rPr lang="uk-UA" sz="2000" dirty="0">
                <a:latin typeface="Georgia" pitchFamily="18" charset="0"/>
              </a:rPr>
              <a:t>Прапор  </a:t>
            </a:r>
            <a:r>
              <a:rPr lang="uk-UA" sz="2000" dirty="0" err="1">
                <a:latin typeface="Georgia" pitchFamily="18" charset="0"/>
              </a:rPr>
              <a:t>“Хамас”</a:t>
            </a:r>
            <a:endParaRPr lang="uk-UA" sz="2000" dirty="0">
              <a:latin typeface="Georgia" pitchFamily="18" charset="0"/>
            </a:endParaRPr>
          </a:p>
        </p:txBody>
      </p:sp>
      <p:pic>
        <p:nvPicPr>
          <p:cNvPr id="6151" name="Picture 7" descr="Палестинская террористическая организация Хамас - палестинские террористы-смертни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8" y="3708400"/>
            <a:ext cx="324008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87365" y="7019926"/>
            <a:ext cx="3095625" cy="360363"/>
          </a:xfrm>
          <a:prstGeom prst="rect">
            <a:avLst/>
          </a:prstGeom>
          <a:solidFill>
            <a:srgbClr val="CC99FF"/>
          </a:solidFill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1007959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0534" algn="l"/>
                <a:tab pos="3142924" algn="l"/>
                <a:tab pos="3592141" algn="l"/>
                <a:tab pos="4039770" algn="l"/>
                <a:tab pos="4490573" algn="l"/>
                <a:tab pos="4939788" algn="l"/>
                <a:tab pos="5389005" algn="l"/>
                <a:tab pos="5833459" algn="l"/>
                <a:tab pos="6287437" algn="l"/>
                <a:tab pos="6736651" algn="l"/>
                <a:tab pos="7184280" algn="l"/>
                <a:tab pos="7628734" algn="l"/>
                <a:tab pos="8084300" algn="l"/>
                <a:tab pos="8533515" algn="l"/>
                <a:tab pos="8977969" algn="l"/>
              </a:tabLst>
            </a:pPr>
            <a:r>
              <a:rPr lang="uk-UA" sz="1800" dirty="0">
                <a:latin typeface="Georgia" pitchFamily="18" charset="0"/>
              </a:rPr>
              <a:t>Прихильники  </a:t>
            </a:r>
            <a:r>
              <a:rPr lang="uk-UA" sz="1800" dirty="0" err="1">
                <a:latin typeface="Georgia" pitchFamily="18" charset="0"/>
              </a:rPr>
              <a:t>“Хамасу”</a:t>
            </a:r>
            <a:endParaRPr lang="uk-UA" sz="1800" dirty="0">
              <a:latin typeface="Georgia" pitchFamily="18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446992" y="136499"/>
            <a:ext cx="2271736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defTabSz="912719">
              <a:defRPr/>
            </a:pPr>
            <a:r>
              <a:rPr lang="en-US" sz="4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ХАМАС</a:t>
            </a:r>
            <a:endParaRPr lang="ru-RU" sz="4000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pic>
        <p:nvPicPr>
          <p:cNvPr id="6155" name="Picture 11" descr="Махмуд аль-Захар. Фото &lt;a href=http://www.lenta.ru/info/afp.htm&gt;AFP&lt;/a&g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5109" y="4699026"/>
            <a:ext cx="372586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408489" y="5562911"/>
            <a:ext cx="2534347" cy="86013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74574" anchor="ctr">
            <a:spAutoFit/>
          </a:bodyPr>
          <a:lstStyle/>
          <a:p>
            <a:r>
              <a:rPr lang="en-GB" sz="1700" dirty="0" err="1">
                <a:solidFill>
                  <a:schemeClr val="tx1"/>
                </a:solidFill>
                <a:latin typeface="Georgia" pitchFamily="18" charset="0"/>
              </a:rPr>
              <a:t>Махмуд</a:t>
            </a:r>
            <a:r>
              <a:rPr lang="en-GB" sz="17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GB" sz="1700" dirty="0" err="1">
                <a:solidFill>
                  <a:schemeClr val="tx1"/>
                </a:solidFill>
                <a:latin typeface="Georgia" pitchFamily="18" charset="0"/>
              </a:rPr>
              <a:t>аль-Захар</a:t>
            </a:r>
            <a:r>
              <a:rPr lang="uk-UA" sz="1700" dirty="0">
                <a:solidFill>
                  <a:schemeClr val="tx1"/>
                </a:solidFill>
                <a:latin typeface="Georgia" pitchFamily="18" charset="0"/>
              </a:rPr>
              <a:t> -</a:t>
            </a:r>
            <a:endParaRPr lang="en-GB" sz="1700" dirty="0">
              <a:solidFill>
                <a:schemeClr val="tx1"/>
              </a:solidFill>
              <a:latin typeface="Georgia" pitchFamily="18" charset="0"/>
            </a:endParaRPr>
          </a:p>
          <a:p>
            <a:r>
              <a:rPr lang="uk-UA" sz="1700" dirty="0">
                <a:solidFill>
                  <a:schemeClr val="tx1"/>
                </a:solidFill>
                <a:latin typeface="Georgia" pitchFamily="18" charset="0"/>
              </a:rPr>
              <a:t>о</a:t>
            </a:r>
            <a:r>
              <a:rPr lang="en-GB" sz="1700" dirty="0" err="1">
                <a:solidFill>
                  <a:schemeClr val="tx1"/>
                </a:solidFill>
                <a:latin typeface="Georgia" pitchFamily="18" charset="0"/>
              </a:rPr>
              <a:t>дин</a:t>
            </a:r>
            <a:r>
              <a:rPr lang="en-GB" sz="17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uk-UA" sz="1700" dirty="0">
                <a:solidFill>
                  <a:schemeClr val="tx1"/>
                </a:solidFill>
                <a:latin typeface="Georgia" pitchFamily="18" charset="0"/>
              </a:rPr>
              <a:t>із засновників і </a:t>
            </a:r>
          </a:p>
          <a:p>
            <a:r>
              <a:rPr lang="uk-UA" sz="1700" dirty="0">
                <a:solidFill>
                  <a:schemeClr val="tx1"/>
                </a:solidFill>
                <a:latin typeface="Georgia" pitchFamily="18" charset="0"/>
              </a:rPr>
              <a:t>лідерів руху</a:t>
            </a:r>
            <a:r>
              <a:rPr lang="en-GB" sz="1700" dirty="0">
                <a:solidFill>
                  <a:schemeClr val="tx1"/>
                </a:solidFill>
                <a:latin typeface="Georgia" pitchFamily="18" charset="0"/>
              </a:rPr>
              <a:t> ХАМАС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5" grpId="1"/>
      <p:bldP spid="6146" grpId="0" build="p"/>
      <p:bldP spid="6149" grpId="0" animBg="1"/>
      <p:bldP spid="6152" grpId="0" animBg="1"/>
      <p:bldP spid="6153" grpId="0"/>
      <p:bldP spid="6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250825"/>
            <a:ext cx="3671888" cy="755650"/>
          </a:xfrm>
        </p:spPr>
        <p:txBody>
          <a:bodyPr lIns="0" tIns="0" rIns="0" bIns="0"/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0534" algn="l"/>
                <a:tab pos="3142924" algn="l"/>
                <a:tab pos="3592141" algn="l"/>
                <a:tab pos="4039770" algn="l"/>
                <a:tab pos="4490573" algn="l"/>
                <a:tab pos="4939788" algn="l"/>
                <a:tab pos="5389005" algn="l"/>
                <a:tab pos="5833459" algn="l"/>
                <a:tab pos="6287437" algn="l"/>
                <a:tab pos="6736651" algn="l"/>
                <a:tab pos="7184280" algn="l"/>
                <a:tab pos="7628734" algn="l"/>
                <a:tab pos="8084300" algn="l"/>
                <a:tab pos="8533515" algn="l"/>
                <a:tab pos="8977969" algn="l"/>
              </a:tabLst>
            </a:pPr>
            <a:r>
              <a:rPr lang="en-US" b="1" dirty="0" err="1" smtClean="0">
                <a:solidFill>
                  <a:srgbClr val="FFFFCC"/>
                </a:solidFill>
              </a:rPr>
              <a:t>Аль-Каїда</a:t>
            </a:r>
            <a:endParaRPr lang="en-US" b="1" dirty="0" smtClean="0">
              <a:solidFill>
                <a:srgbClr val="FFFFCC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527425" y="1065193"/>
            <a:ext cx="6553200" cy="6494482"/>
          </a:xfrm>
        </p:spPr>
        <p:txBody>
          <a:bodyPr lIns="0" tIns="0" rIns="0" bIns="0">
            <a:normAutofit/>
          </a:bodyPr>
          <a:lstStyle/>
          <a:p>
            <a:pPr algn="just">
              <a:lnSpc>
                <a:spcPct val="90000"/>
              </a:lnSpc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</a:pP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en-US" sz="2200" b="1" u="sng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Аль-Каїда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араб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ar-S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القاعدة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«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основа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«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база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», «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фундамент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») -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міжнародна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терористична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організація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ваххабітского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напрямк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ісламу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організована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середині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80-х в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Афганістані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боротьби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радянськими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військами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Після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виводу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радянських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військ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Афганістану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Аль-Каїда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спрямувала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боротьб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проти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США,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країн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т. </a:t>
            </a:r>
            <a:r>
              <a:rPr lang="uk-UA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«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Західного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світу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 і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їх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прихильниками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ісламських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країнах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uk-UA" sz="22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>
              <a:lnSpc>
                <a:spcPct val="90000"/>
              </a:lnSpc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</a:pP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</a:t>
            </a:r>
            <a:r>
              <a:rPr lang="en-US" sz="2200" b="1" i="1" u="sng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Метою</a:t>
            </a:r>
            <a:r>
              <a:rPr lang="en-US" sz="2200" b="1" i="1" u="sng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i="1" u="sng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організації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є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повалення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“прогнилих”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 </a:t>
            </a:r>
            <a:r>
              <a:rPr lang="uk-UA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“єретичних”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світських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режимів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ісламських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країнах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 встановленням у цих державах </a:t>
            </a:r>
            <a:r>
              <a:rPr lang="uk-UA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шаріатського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правління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створення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«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Великого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ісламського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Халіфату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». 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Після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вибухів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посольств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США в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столицях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Кенії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і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Танзанії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1998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році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Аль-Каїда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набула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звання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терористичної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організації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№ 1 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r>
              <a:rPr lang="en-US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2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світі</a:t>
            </a:r>
            <a:r>
              <a:rPr lang="uk-UA" sz="22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6" y="1187451"/>
            <a:ext cx="2951163" cy="2586038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round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936625" y="3851275"/>
            <a:ext cx="1938669" cy="3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48" tIns="45625" rIns="91248" bIns="45625">
            <a:spAutoFit/>
          </a:bodyPr>
          <a:lstStyle/>
          <a:p>
            <a:pPr algn="l" defTabSz="912719"/>
            <a:r>
              <a:rPr lang="uk-UA" sz="1800" dirty="0"/>
              <a:t>Герб </a:t>
            </a:r>
            <a:r>
              <a:rPr lang="en-US" sz="1800" dirty="0" err="1"/>
              <a:t>Аль-Каїди</a:t>
            </a:r>
            <a:endParaRPr lang="ru-RU" sz="18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4500564"/>
            <a:ext cx="3168650" cy="174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719139" y="6443663"/>
            <a:ext cx="2264591" cy="36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48" tIns="45625" rIns="91248" bIns="45625">
            <a:spAutoFit/>
          </a:bodyPr>
          <a:lstStyle/>
          <a:p>
            <a:pPr algn="l" defTabSz="912719"/>
            <a:r>
              <a:rPr lang="uk-UA" sz="1800" dirty="0"/>
              <a:t>Прапор </a:t>
            </a:r>
            <a:r>
              <a:rPr lang="en-US" sz="1800" dirty="0" err="1"/>
              <a:t>Аль-Каїди</a:t>
            </a:r>
            <a:endParaRPr lang="ru-RU" sz="18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 build="p"/>
      <p:bldP spid="10245" grpId="0"/>
      <p:bldP spid="10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/>
          </p:cNvSpPr>
          <p:nvPr>
            <p:ph type="body" idx="4294967295"/>
          </p:nvPr>
        </p:nvSpPr>
        <p:spPr>
          <a:xfrm>
            <a:off x="468280" y="636565"/>
            <a:ext cx="9072563" cy="29289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Терористичною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організацією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Талібан"/>
              </a:rPr>
              <a:t>Талібан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контролювало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Афганістану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розміщені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табори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32" name="Picture 8" descr="20130311yih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333" y="4115824"/>
            <a:ext cx="4782979" cy="2817379"/>
          </a:xfrm>
          <a:prstGeom prst="rect">
            <a:avLst/>
          </a:prstGeom>
          <a:noFill/>
        </p:spPr>
      </p:pic>
      <p:pic>
        <p:nvPicPr>
          <p:cNvPr id="26634" name="Picture 10" descr="taliba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908" y="2422514"/>
            <a:ext cx="2928958" cy="3903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45" name="Group 245"/>
          <p:cNvGraphicFramePr>
            <a:graphicFrameLocks noGrp="1"/>
          </p:cNvGraphicFramePr>
          <p:nvPr>
            <p:ph/>
          </p:nvPr>
        </p:nvGraphicFramePr>
        <p:xfrm>
          <a:off x="792162" y="1619250"/>
          <a:ext cx="8640763" cy="5002211"/>
        </p:xfrm>
        <a:graphic>
          <a:graphicData uri="http://schemas.openxmlformats.org/drawingml/2006/table">
            <a:tbl>
              <a:tblPr/>
              <a:tblGrid>
                <a:gridCol w="1795463"/>
                <a:gridCol w="6845300"/>
              </a:tblGrid>
              <a:tr h="332179"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Рік 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Основні події</a:t>
                      </a:r>
                      <a:endParaRPr kumimoji="0" lang="uk-UA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uk-UA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Терористичні акти 11 вересня в США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 rowSpan="2"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2002</a:t>
                      </a:r>
                      <a:endParaRPr kumimoji="0" lang="uk-UA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Терористичні акти на Балі 12 жовтня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180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Терористичний акт на </a:t>
                      </a:r>
                      <a:r>
                        <a:rPr kumimoji="0" lang="uk-UA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Дубровці</a:t>
                      </a: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23-26 жовтня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2179">
                <a:tc rowSpan="2"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uk-UA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Вибух у готелі </a:t>
                      </a:r>
                      <a:r>
                        <a:rPr kumimoji="0" lang="uk-UA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Марріот</a:t>
                      </a: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 5 серпня, Джакарта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3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Теракт у Стамбулі 15 і 20 листопада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2179">
                <a:tc rowSpan="3"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uk-UA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Теракт у Мадриді 11 березня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847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Терористичний акт у Беслані 1 вересня</a:t>
                      </a:r>
                      <a:endParaRPr kumimoji="0" lang="uk-UA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309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Теракт біля австралійського посольства в Джакарті 9 вересня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2179">
                <a:tc rowSpan="2"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2005 </a:t>
                      </a:r>
                      <a:endParaRPr kumimoji="0" lang="uk-UA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Серія вибухів у Лондоні 7 липня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037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Терористичні акти на Балі 1 жовтня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3098"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uk-UA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77825" marR="0" lvl="0" indent="-377825" algn="ctr" defTabSz="10080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4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Times New Roman" pitchFamily="18" charset="0"/>
                        </a:rPr>
                        <a:t>Атака терористів на індійське місто Мумбай 26 листопада</a:t>
                      </a:r>
                      <a:endParaRPr kumimoji="0" lang="uk-UA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258" marR="91258" marT="45630" marB="45630"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8558" name="Rectangle 158"/>
          <p:cNvSpPr>
            <a:spLocks noChangeArrowheads="1"/>
          </p:cNvSpPr>
          <p:nvPr/>
        </p:nvSpPr>
        <p:spPr bwMode="auto">
          <a:xfrm>
            <a:off x="0" y="584116"/>
            <a:ext cx="10080625" cy="62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248" tIns="45625" rIns="91248" bIns="45625">
            <a:spAutoFit/>
          </a:bodyPr>
          <a:lstStyle/>
          <a:p>
            <a:pPr marL="342865" indent="-342865" defTabSz="912719">
              <a:lnSpc>
                <a:spcPct val="108000"/>
              </a:lnSpc>
              <a:spcBef>
                <a:spcPct val="20000"/>
              </a:spcBef>
              <a:defRPr/>
            </a:pPr>
            <a:r>
              <a:rPr lang="uk-UA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НАЙБІЛЬШІ ТЕРОРИСТИЧНІ АКТИ</a:t>
            </a:r>
            <a:r>
              <a:rPr lang="en-US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uk-UA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ХХІ СТ.</a:t>
            </a:r>
            <a:endParaRPr lang="uk-UA" sz="3200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5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post-3739-1157948352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2" y="0"/>
            <a:ext cx="56880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504826" y="539751"/>
            <a:ext cx="7199313" cy="2592388"/>
          </a:xfrm>
          <a:prstGeom prst="rect">
            <a:avLst/>
          </a:prstGeom>
        </p:spPr>
        <p:txBody>
          <a:bodyPr wrap="none" lIns="91430" tIns="45716" rIns="91430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err="1">
                <a:ln w="381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Терористичний</a:t>
            </a:r>
            <a:r>
              <a:rPr lang="ru-RU" sz="3600" kern="10" dirty="0">
                <a:ln w="381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акт в США  </a:t>
            </a:r>
          </a:p>
          <a:p>
            <a:r>
              <a:rPr lang="ru-RU" sz="3600" kern="10" dirty="0">
                <a:ln w="381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 </a:t>
            </a:r>
            <a:r>
              <a:rPr lang="ru-RU" sz="3600" kern="10" dirty="0" err="1">
                <a:ln w="381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вересня</a:t>
            </a:r>
            <a:r>
              <a:rPr lang="ru-RU" sz="3600" kern="10" dirty="0">
                <a:ln w="381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2001 року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40312" y="0"/>
            <a:ext cx="5040313" cy="1636697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0534" algn="l"/>
                <a:tab pos="3142924" algn="l"/>
                <a:tab pos="3592141" algn="l"/>
                <a:tab pos="4039770" algn="l"/>
                <a:tab pos="4490573" algn="l"/>
                <a:tab pos="4939788" algn="l"/>
                <a:tab pos="5389005" algn="l"/>
                <a:tab pos="5833459" algn="l"/>
                <a:tab pos="6287437" algn="l"/>
                <a:tab pos="6736651" algn="l"/>
                <a:tab pos="7184280" algn="l"/>
                <a:tab pos="7628734" algn="l"/>
                <a:tab pos="8084300" algn="l"/>
                <a:tab pos="8533515" algn="l"/>
                <a:tab pos="8977969" algn="l"/>
              </a:tabLst>
            </a:pPr>
            <a: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ТЕРОРИСТИЧНИЙ</a:t>
            </a:r>
            <a:r>
              <a:rPr lang="uk-UA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</a:t>
            </a:r>
            <a:r>
              <a:rPr lang="uk-UA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США  </a:t>
            </a:r>
            <a:b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ВЕРЕСНЯ 2001 РОКУ</a:t>
            </a:r>
            <a:endParaRPr lang="en-US" sz="3200" b="1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" y="0"/>
            <a:ext cx="5183188" cy="3730635"/>
          </a:xfrm>
        </p:spPr>
        <p:txBody>
          <a:bodyPr lIns="0" tIns="0" rIns="0" bIns="0"/>
          <a:lstStyle/>
          <a:p>
            <a:pPr algn="ctr" eaLnBrk="1" hangingPunct="1">
              <a:lnSpc>
                <a:spcPct val="108000"/>
              </a:lnSpc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  <a:tab pos="9404962" algn="l"/>
              </a:tabLst>
            </a:pPr>
            <a:r>
              <a:rPr lang="uk-UA" sz="13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         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Терористичний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акт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11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вересня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2001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року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uk-UA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- с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ерія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координованих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терористичних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атак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,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що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відбулися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uk-UA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у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Сполучених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Штатах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Америки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.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За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офіційною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версією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відповідальність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за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ці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атаки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лежить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на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ісламістськ</a:t>
            </a:r>
            <a:r>
              <a:rPr lang="uk-UA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ій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терористичн</a:t>
            </a:r>
            <a:r>
              <a:rPr lang="uk-UA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ій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організації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«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Аль-Каїда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». </a:t>
            </a:r>
            <a:b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</a:b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Вранці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того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дня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дев'ятнадцять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терористів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,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розділені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на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чотири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групи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,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захопили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чотири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рейсових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пасажирських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авіалайнера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. </a:t>
            </a:r>
            <a:r>
              <a:rPr lang="uk-UA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Терористи </a:t>
            </a:r>
            <a:r>
              <a:rPr lang="uk-UA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спрямували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два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з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цих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лайнерів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uk-UA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у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башти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Всесвітнього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Торгового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Центру</a:t>
            </a:r>
            <a:r>
              <a:rPr lang="uk-UA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 </a:t>
            </a:r>
            <a:r>
              <a:rPr lang="en-US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 L" pitchFamily="16" charset="0"/>
              </a:rPr>
              <a:t>.</a:t>
            </a:r>
            <a:endParaRPr lang="en-US" sz="17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341" name="Picture 5" descr="1221570981______________________________"/>
          <p:cNvPicPr>
            <a:picLocks noChangeAspect="1" noChangeArrowheads="1"/>
          </p:cNvPicPr>
          <p:nvPr/>
        </p:nvPicPr>
        <p:blipFill>
          <a:blip r:embed="rId3"/>
          <a:srcRect b="6376"/>
          <a:stretch>
            <a:fillRect/>
          </a:stretch>
        </p:blipFill>
        <p:spPr bwMode="auto">
          <a:xfrm>
            <a:off x="0" y="4419278"/>
            <a:ext cx="2565425" cy="314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3" descr="800px-World_Trade_Center_9-11_Attacks_Illustration_with_Vertical_Impact_Locations_ru_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2427" y="2008117"/>
            <a:ext cx="4894263" cy="555155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1420" y="3422647"/>
            <a:ext cx="2800231" cy="36687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3436938"/>
            <a:ext cx="2682858" cy="120015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square" lIns="91268" tIns="45634" rIns="91268" bIns="45634">
            <a:spAutoFit/>
          </a:bodyPr>
          <a:lstStyle/>
          <a:p>
            <a:pPr defTabSz="912719"/>
            <a:r>
              <a:rPr lang="uk-UA" sz="1800" dirty="0">
                <a:solidFill>
                  <a:schemeClr val="tx1"/>
                </a:solidFill>
                <a:latin typeface="Georgia" pitchFamily="18" charset="0"/>
              </a:rPr>
              <a:t>вежі — близнюки у Нью-Йорку </a:t>
            </a:r>
          </a:p>
          <a:p>
            <a:pPr defTabSz="912719"/>
            <a:r>
              <a:rPr lang="uk-UA" sz="1800" dirty="0">
                <a:solidFill>
                  <a:schemeClr val="tx1"/>
                </a:solidFill>
                <a:latin typeface="Georgia" pitchFamily="18" charset="0"/>
              </a:rPr>
              <a:t>(до </a:t>
            </a:r>
            <a:r>
              <a:rPr lang="uk-UA" sz="1800" dirty="0" smtClean="0">
                <a:solidFill>
                  <a:schemeClr val="tx1"/>
                </a:solidFill>
                <a:latin typeface="Georgia" pitchFamily="18" charset="0"/>
              </a:rPr>
              <a:t>терористичного </a:t>
            </a:r>
            <a:r>
              <a:rPr lang="uk-UA" sz="1800" dirty="0">
                <a:solidFill>
                  <a:schemeClr val="tx1"/>
                </a:solidFill>
                <a:latin typeface="Georgia" pitchFamily="18" charset="0"/>
              </a:rPr>
              <a:t>акту)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8" grpId="0" build="p"/>
      <p:bldP spid="14348" grpId="0" animBg="1"/>
      <p:bldP spid="1434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65061"/>
            <a:ext cx="9647238" cy="231297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Третій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літак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спрямований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будівлю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Пентагону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uk-U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Пасажири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команда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четвертого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авіалайнера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спробували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перехопити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керування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літаком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терористів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літак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впав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полі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біля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міста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Шенксвілл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в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штаті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Пенсільванія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Крім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19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терористів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в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результаті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атак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загинули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2974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людини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246 пасажирів і членів екіпажів літаків, 2603 людини – у Нью-Йорку у будівлях ВТЦ та на землі, 125 – у будівлі Пентагону,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ще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24 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зникли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без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віст</a:t>
            </a:r>
            <a:r>
              <a:rPr lang="uk-UA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Більшість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загиблих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були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цивільними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особами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03140" name="Picture 4" descr="pelou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36763"/>
            <a:ext cx="4795863" cy="255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3141" name="Picture 5" descr="avion-incrust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090" y="4137027"/>
            <a:ext cx="3671888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ct xnj jcnfkjcm jn plfyb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1816" y="2279639"/>
            <a:ext cx="3895720" cy="292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800px-Pentagon_crach_s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0048" y="4866207"/>
            <a:ext cx="3324216" cy="244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800px-Wtc-2004-memori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1019" y="4851407"/>
            <a:ext cx="3249606" cy="243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3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2383"/>
            <a:ext cx="3648098" cy="263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48359" y="728686"/>
            <a:ext cx="4392613" cy="6408737"/>
          </a:xfrm>
        </p:spPr>
        <p:txBody>
          <a:bodyPr lIns="0" tIns="0" rIns="0" bIns="0"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 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23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жовтня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будівлю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театру у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московському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кварталі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Дубровка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захопила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група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чеченців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Заручниками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цих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40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терористів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стали 800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глядачів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та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працівників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театру. У той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вечір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давали один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із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найпопулярніших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вистав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сезону – мюзикл «Норд-Ост».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ерористами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захопили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заручників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керував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Мовсар Бараев –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знаменитий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чеченський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командир.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Вранці 26 жовтня, коли чеченці стали погрожувати, що почнуть розстріл заручників, російські спецслужби почали штурм театру.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Операція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в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результаті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якої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повинні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були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звільнити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близько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800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заручників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забрали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життя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129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із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них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; б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ільшість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загинула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від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застосованого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під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час штурму газу,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ще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близько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700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постраждали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en-US" sz="18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5254625" cy="1631965"/>
          </a:xfrm>
          <a:prstGeom prst="rect">
            <a:avLst/>
          </a:prstGeom>
        </p:spPr>
        <p:txBody>
          <a:bodyPr wrap="none" lIns="91430" tIns="45716" rIns="91430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Терористичний</a:t>
            </a:r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акт на </a:t>
            </a:r>
            <a:r>
              <a:rPr lang="ru-RU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Дубровці</a:t>
            </a:r>
            <a:endParaRPr lang="ru-RU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“Норд-Ост ” </a:t>
            </a:r>
          </a:p>
          <a:p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23 </a:t>
            </a:r>
            <a:r>
              <a:rPr lang="ru-RU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жовтня</a:t>
            </a:r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2002 року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032" y="3422647"/>
            <a:ext cx="38163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9573" y="5280035"/>
            <a:ext cx="3532309" cy="22796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0076"/>
            </a:gs>
            <a:gs pos="50000">
              <a:srgbClr val="6600FF"/>
            </a:gs>
            <a:gs pos="100000">
              <a:srgbClr val="2F007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2837" y="708003"/>
            <a:ext cx="3887788" cy="5815030"/>
          </a:xfrm>
        </p:spPr>
        <p:txBody>
          <a:bodyPr/>
          <a:lstStyle/>
          <a:p>
            <a:pPr algn="just" defTabSz="912719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вересня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2004 в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північноосетинському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місті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Беслані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ніщо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віщувало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біди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Терористи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висунули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вимоги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: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звільнити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бойовиків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що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брали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участь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у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нападі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Назрань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вночі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22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червня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Останньою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вимогою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було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-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надати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Чечні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незалежність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endParaRPr lang="ru-RU" sz="20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239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536" y="3879420"/>
            <a:ext cx="3541699" cy="35437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7248549" cy="1647833"/>
          </a:xfrm>
          <a:prstGeom prst="rect">
            <a:avLst/>
          </a:prstGeom>
        </p:spPr>
        <p:txBody>
          <a:bodyPr wrap="none" lIns="91430" tIns="45716" rIns="91430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Терористичний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акт у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Беслані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вересня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2004 року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86" y="1779573"/>
            <a:ext cx="4392613" cy="281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2" y="4422779"/>
            <a:ext cx="4437063" cy="3095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2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2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287338" y="1493821"/>
            <a:ext cx="9067800" cy="5310205"/>
          </a:xfrm>
        </p:spPr>
        <p:txBody>
          <a:bodyPr lIns="0" tIns="0" rIns="0" bIns="0">
            <a:normAutofit/>
          </a:bodyPr>
          <a:lstStyle/>
          <a:p>
            <a:pPr marL="666681" indent="-666681">
              <a:lnSpc>
                <a:spcPct val="108000"/>
              </a:lnSpc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  <a:defRPr/>
            </a:pPr>
            <a:r>
              <a:rPr lang="uk-UA" sz="24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     </a:t>
            </a: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Вступ</a:t>
            </a:r>
          </a:p>
          <a:p>
            <a:pPr marL="1093675" lvl="1" indent="-590489">
              <a:lnSpc>
                <a:spcPct val="108000"/>
              </a:lnSpc>
              <a:buFont typeface="Wingdings" pitchFamily="2" charset="2"/>
              <a:buAutoNum type="arabicPeriod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  <a:defRPr/>
            </a:pP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Визначення тероризму як </a:t>
            </a:r>
            <a:r>
              <a:rPr lang="uk-UA" sz="2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суспыльного</a:t>
            </a: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явища</a:t>
            </a:r>
          </a:p>
          <a:p>
            <a:pPr marL="1093675" lvl="1" indent="-590489">
              <a:lnSpc>
                <a:spcPct val="108000"/>
              </a:lnSpc>
              <a:buFont typeface="Wingdings" pitchFamily="2" charset="2"/>
              <a:buAutoNum type="arabicPeriod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  <a:defRPr/>
            </a:pP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Найбільш </a:t>
            </a: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відомі терористичні </a:t>
            </a: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організації</a:t>
            </a:r>
          </a:p>
          <a:p>
            <a:pPr marL="1093675" lvl="1" indent="-590489">
              <a:lnSpc>
                <a:spcPct val="108000"/>
              </a:lnSpc>
              <a:buFont typeface="Wingdings" pitchFamily="2" charset="2"/>
              <a:buAutoNum type="arabicPeriod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  <a:defRPr/>
            </a:pP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Найбільші </a:t>
            </a: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терористичні </a:t>
            </a: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акти</a:t>
            </a:r>
            <a:endParaRPr lang="ru-RU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1093675" lvl="1" indent="-590489">
              <a:lnSpc>
                <a:spcPct val="108000"/>
              </a:lnSpc>
              <a:buFont typeface="Wingdings" pitchFamily="2" charset="2"/>
              <a:buAutoNum type="arabicPeriod"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  <a:defRPr/>
            </a:pP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Війна </a:t>
            </a: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проти </a:t>
            </a: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тероризму</a:t>
            </a:r>
            <a:endParaRPr lang="en-US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666681" indent="-666681">
              <a:lnSpc>
                <a:spcPct val="108000"/>
              </a:lnSpc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  <a:defRPr/>
            </a:pP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  </a:t>
            </a:r>
            <a:r>
              <a:rPr lang="en-US" sz="2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Висновки</a:t>
            </a:r>
            <a:endParaRPr lang="en-US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  <a:p>
            <a:pPr marL="666681" indent="-666681">
              <a:lnSpc>
                <a:spcPct val="108000"/>
              </a:lnSpc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  <a:defRPr/>
            </a:pPr>
            <a:r>
              <a:rPr lang="uk-UA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  </a:t>
            </a:r>
            <a:endParaRPr lang="en-US" sz="2400" b="1" dirty="0" smtClean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5976937" y="250826"/>
            <a:ext cx="3529013" cy="720725"/>
          </a:xfrm>
          <a:prstGeom prst="rect">
            <a:avLst/>
          </a:prstGeom>
        </p:spPr>
        <p:txBody>
          <a:bodyPr wrap="none" lIns="91430" tIns="45716" rIns="91430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dirty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339966">
                    <a:alpha val="69019"/>
                  </a:srgb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план: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зз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391"/>
            <a:ext cx="7254891" cy="47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897172" y="6708795"/>
            <a:ext cx="3887788" cy="574675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lIns="91374" tIns="45686" rIns="91374" bIns="45686" anchor="ctr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uk-UA" sz="1700" i="1" dirty="0">
                <a:solidFill>
                  <a:schemeClr val="tx1"/>
                </a:solidFill>
                <a:latin typeface="Georgia" pitchFamily="18" charset="0"/>
              </a:rPr>
              <a:t>місця вибухів вибухових пристроїв у Лондоні</a:t>
            </a:r>
            <a:endParaRPr lang="en-GB" sz="1700" i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4344988" cy="2016125"/>
          </a:xfrm>
          <a:prstGeom prst="rect">
            <a:avLst/>
          </a:prstGeom>
        </p:spPr>
        <p:txBody>
          <a:bodyPr wrap="none" lIns="91430" tIns="45716" rIns="91430" bIns="45716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Теракт у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Лондоні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 </a:t>
            </a:r>
            <a:r>
              <a:rPr lang="ru-RU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липня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2005 року</a:t>
            </a: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7077121" y="290514"/>
            <a:ext cx="2963851" cy="7089775"/>
          </a:xfrm>
          <a:prstGeom prst="rect">
            <a:avLst/>
          </a:prstGeom>
        </p:spPr>
        <p:txBody>
          <a:bodyPr vert="horz" lIns="0" tIns="0" rIns="0" bIns="0" anchor="t">
            <a:normAutofit fontScale="92500"/>
          </a:bodyPr>
          <a:lstStyle/>
          <a:p>
            <a:pPr marL="377786" marR="0" lvl="0" indent="-377786" algn="l" defTabSz="914400" rtl="0" eaLnBrk="1" fontAlgn="auto" latinLnBrk="0" hangingPunct="1">
              <a:lnSpc>
                <a:spcPct val="108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</a:tabLst>
              <a:defRPr/>
            </a:pPr>
            <a:r>
              <a:rPr kumimoji="0" lang="uk-UA" sz="240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7 липня раніше невідоме угрупування від імені </a:t>
            </a:r>
            <a:r>
              <a:rPr kumimoji="0" lang="uk-UA" sz="240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“Аль-Каїди”</a:t>
            </a:r>
            <a:r>
              <a:rPr kumimoji="0" lang="uk-UA" sz="240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+mj-cs"/>
              </a:rPr>
              <a:t> взяла на себе відповідальність за теракти у Лондоні. У результаті скоординованої атаки терористи нанесли удару по транспортній системі міста Лондона в час-пік 7 липня 2005 року загинуло 52 людини, поранено 700.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0180" grpId="0" animBg="1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ru-RU" b="1" cap="none" smtClean="0"/>
              <a:t> Боротьба проти міжнародного тероризму</a:t>
            </a:r>
            <a:br>
              <a:rPr lang="ru-RU" b="1" cap="none" smtClean="0"/>
            </a:br>
            <a:endParaRPr lang="ru-RU" cap="none" smtClean="0"/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756244" y="1987915"/>
            <a:ext cx="8568137" cy="5319771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2000" smtClean="0"/>
              <a:t>Конвенція про боротьбу з незаконним захопленням повітряних суден (Гаага, 1970 рік);</a:t>
            </a:r>
          </a:p>
          <a:p>
            <a:pPr>
              <a:lnSpc>
                <a:spcPct val="70000"/>
              </a:lnSpc>
            </a:pPr>
            <a:r>
              <a:rPr lang="ru-RU" sz="2000" smtClean="0"/>
              <a:t>Конвенція про боротьбу з незаконними актами, спрямованими проти безпеки цивільної авіації (Монреаль, 1971 рік);</a:t>
            </a:r>
          </a:p>
          <a:p>
            <a:pPr>
              <a:lnSpc>
                <a:spcPct val="70000"/>
              </a:lnSpc>
            </a:pPr>
            <a:r>
              <a:rPr lang="ru-RU" sz="2000" smtClean="0"/>
              <a:t>Конвенція про запобігання та покарання злочинів проти осіб, що користуються міжнародним захистом, включаючи дипломатичних агентів (Конвенція ООН 1973 року);</a:t>
            </a:r>
          </a:p>
          <a:p>
            <a:pPr>
              <a:lnSpc>
                <a:spcPct val="70000"/>
              </a:lnSpc>
            </a:pPr>
            <a:r>
              <a:rPr lang="ru-RU" sz="2000" smtClean="0"/>
              <a:t>Конвенція про боротьбу з незаконними актами, спрямованими проти цивільної авіації (1977)</a:t>
            </a:r>
          </a:p>
          <a:p>
            <a:pPr>
              <a:lnSpc>
                <a:spcPct val="70000"/>
              </a:lnSpc>
            </a:pPr>
            <a:r>
              <a:rPr lang="ru-RU" sz="2000" smtClean="0"/>
              <a:t>Конвенція про боротьбу із захопленням заручників (Нью-Йорк, 1979 рік);</a:t>
            </a:r>
          </a:p>
          <a:p>
            <a:pPr>
              <a:lnSpc>
                <a:spcPct val="70000"/>
              </a:lnSpc>
            </a:pPr>
            <a:r>
              <a:rPr lang="ru-RU" sz="2000" smtClean="0"/>
              <a:t>Конвенція про фізичний захист ядерного матеріалу (1980 рік);</a:t>
            </a:r>
          </a:p>
          <a:p>
            <a:pPr>
              <a:lnSpc>
                <a:spcPct val="70000"/>
              </a:lnSpc>
            </a:pPr>
            <a:r>
              <a:rPr lang="ru-RU" sz="2000" smtClean="0"/>
              <a:t>Конвенція про боротьбу з незаконними актами, спрямованими проти безпеки морського судноплавства (1988 рік);</a:t>
            </a:r>
          </a:p>
          <a:p>
            <a:pPr>
              <a:lnSpc>
                <a:spcPct val="70000"/>
              </a:lnSpc>
            </a:pPr>
            <a:r>
              <a:rPr lang="ru-RU" sz="2000" smtClean="0"/>
              <a:t>Конвенція про боротьбу з бомбовим тероризмом (1997);</a:t>
            </a:r>
          </a:p>
          <a:p>
            <a:pPr>
              <a:lnSpc>
                <a:spcPct val="70000"/>
              </a:lnSpc>
            </a:pPr>
            <a:r>
              <a:rPr lang="ru-RU" sz="2000" smtClean="0"/>
              <a:t>Конвенція про боротьбу з фінансовим тероризмом (1999).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4" y="347664"/>
            <a:ext cx="5106991" cy="860425"/>
          </a:xfrm>
        </p:spPr>
        <p:txBody>
          <a:bodyPr lIns="0" tIns="0" rIns="0" bIns="0">
            <a:normAutofit fontScale="90000"/>
          </a:bodyPr>
          <a:lstStyle/>
          <a:p>
            <a:pPr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0534" algn="l"/>
                <a:tab pos="3142924" algn="l"/>
                <a:tab pos="3592141" algn="l"/>
                <a:tab pos="4039770" algn="l"/>
                <a:tab pos="4490573" algn="l"/>
                <a:tab pos="4939788" algn="l"/>
                <a:tab pos="5389005" algn="l"/>
                <a:tab pos="5833459" algn="l"/>
                <a:tab pos="6287437" algn="l"/>
                <a:tab pos="6736651" algn="l"/>
                <a:tab pos="7184280" algn="l"/>
                <a:tab pos="7628734" algn="l"/>
                <a:tab pos="8084300" algn="l"/>
                <a:tab pos="8533515" algn="l"/>
                <a:tab pos="8977969" algn="l"/>
              </a:tabLst>
            </a:pPr>
            <a:r>
              <a:rPr lang="uk-UA" sz="6000" b="1" dirty="0" smtClean="0">
                <a:solidFill>
                  <a:srgbClr val="800000"/>
                </a:solidFill>
              </a:rPr>
              <a:t>Вступ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1" y="1403351"/>
            <a:ext cx="9720263" cy="5975350"/>
          </a:xfrm>
          <a:noFill/>
        </p:spPr>
        <p:txBody>
          <a:bodyPr lIns="0" tIns="0" rIns="0" bIns="0">
            <a:normAutofit/>
          </a:bodyPr>
          <a:lstStyle/>
          <a:p>
            <a:pPr marL="108000" indent="360000" algn="just">
              <a:lnSpc>
                <a:spcPct val="80000"/>
              </a:lnSpc>
              <a:spcBef>
                <a:spcPts val="0"/>
              </a:spcBef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  <a:tab pos="9404962" algn="l"/>
              </a:tabLst>
            </a:pP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 багатовікову історію. Його </a:t>
            </a:r>
            <a:r>
              <a:rPr lang="uk-UA" sz="24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першопочатки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відносять ще до нашої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ери.</a:t>
            </a:r>
          </a:p>
          <a:p>
            <a:pPr marL="108000" indent="360000" algn="just">
              <a:lnSpc>
                <a:spcPct val="80000"/>
              </a:lnSpc>
              <a:spcBef>
                <a:spcPts val="0"/>
              </a:spcBef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  <a:tab pos="9404962" algn="l"/>
              </a:tabLst>
            </a:pPr>
            <a:endParaRPr lang="uk-UA" sz="24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000" indent="360000" algn="just">
              <a:lnSpc>
                <a:spcPct val="80000"/>
              </a:lnSpc>
              <a:spcBef>
                <a:spcPts val="0"/>
              </a:spcBef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  <a:tab pos="9404962" algn="l"/>
              </a:tabLst>
            </a:pP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</a:t>
            </a:r>
            <a:r>
              <a:rPr lang="uk-UA" sz="24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“тероризм”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виникло, на думку деяких </a:t>
            </a:r>
            <a:r>
              <a:rPr lang="uk-UA" sz="2400" b="1" i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дослядників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 роки Великої Французької революції. Масштаби терору швидко розросталися. Загалом тероризм до ХХ ст. не мав масового характеру, не було у той час ідеології і тих форм, які притаманні йому сьогодні (тоді терористичні акції багато в чому мали індивідуалістичне, а й іноді й романтичне забарвлення, як приміром, боротьба за гідність і свободу особистості). У ХХ ст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мотиви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стратегія і зброя терористів стали дещо іншими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08000" indent="360000" algn="just">
              <a:lnSpc>
                <a:spcPct val="80000"/>
              </a:lnSpc>
              <a:spcBef>
                <a:spcPts val="0"/>
              </a:spcBef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  <a:tab pos="9404962" algn="l"/>
              </a:tabLst>
            </a:pP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400" b="1" i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000" indent="360000" algn="just">
              <a:lnSpc>
                <a:spcPct val="80000"/>
              </a:lnSpc>
              <a:spcBef>
                <a:spcPts val="0"/>
              </a:spcBef>
              <a:buNone/>
              <a:tabLst>
                <a:tab pos="446041" algn="l"/>
                <a:tab pos="895257" algn="l"/>
                <a:tab pos="1344473" algn="l"/>
                <a:tab pos="1793689" algn="l"/>
                <a:tab pos="2242905" algn="l"/>
                <a:tab pos="2690534" algn="l"/>
                <a:tab pos="3141338" algn="l"/>
                <a:tab pos="3590553" algn="l"/>
                <a:tab pos="4039770" algn="l"/>
                <a:tab pos="4484223" algn="l"/>
                <a:tab pos="4938201" algn="l"/>
                <a:tab pos="5387416" algn="l"/>
                <a:tab pos="5833459" algn="l"/>
                <a:tab pos="6277912" algn="l"/>
                <a:tab pos="6735065" algn="l"/>
                <a:tab pos="7184280" algn="l"/>
                <a:tab pos="7628734" algn="l"/>
                <a:tab pos="8082712" algn="l"/>
                <a:tab pos="8531929" algn="l"/>
                <a:tab pos="8977969" algn="l"/>
                <a:tab pos="9404962" algn="l"/>
              </a:tabLst>
            </a:pP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 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багатолике явище</a:t>
            </a:r>
            <a:r>
              <a:rPr lang="uk-UA" sz="24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рубежі ХХ і ХХІ століть тероризм набрав нової якості, перетворився в один із провідних факторів сучасних міжнародних відносин.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557023"/>
            <a:ext cx="9826658" cy="20085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Суспільно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небезпечна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</a:t>
            </a:r>
            <a:r>
              <a:rPr lang="en-US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застосуванні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насильства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шляхом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захоплення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заручників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підпалів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убивств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тортур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посягань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здоров'я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неповинних</a:t>
            </a:r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</a:t>
            </a:r>
          </a:p>
        </p:txBody>
      </p:sp>
      <p:pic>
        <p:nvPicPr>
          <p:cNvPr id="24580" name="Picture 4" descr="тероризм_"/>
          <p:cNvPicPr>
            <a:picLocks noChangeAspect="1" noChangeArrowheads="1"/>
          </p:cNvPicPr>
          <p:nvPr/>
        </p:nvPicPr>
        <p:blipFill>
          <a:blip r:embed="rId2"/>
          <a:srcRect b="7751"/>
          <a:stretch>
            <a:fillRect/>
          </a:stretch>
        </p:blipFill>
        <p:spPr bwMode="auto">
          <a:xfrm>
            <a:off x="4397370" y="3034189"/>
            <a:ext cx="5683255" cy="45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282" y="208242"/>
            <a:ext cx="9072563" cy="1746425"/>
          </a:xfrm>
          <a:noFill/>
        </p:spPr>
        <p:txBody>
          <a:bodyPr anchor="t">
            <a:normAutofit/>
          </a:bodyPr>
          <a:lstStyle/>
          <a:p>
            <a:pPr algn="ctr" eaLnBrk="1" hangingPunct="1"/>
            <a:r>
              <a:rPr lang="uk-UA" sz="6600" b="1" dirty="0" smtClean="0"/>
              <a:t>Тероризм - це</a:t>
            </a:r>
            <a:endParaRPr lang="en-US" sz="6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5400" b="1" cap="none" smtClean="0"/>
              <a:t>Історія</a:t>
            </a:r>
            <a:br>
              <a:rPr lang="ru-RU" sz="5400" b="1" cap="none" smtClean="0"/>
            </a:br>
            <a:endParaRPr lang="ru-RU" sz="5400" b="1" cap="none" smtClean="0"/>
          </a:p>
        </p:txBody>
      </p:sp>
      <p:sp>
        <p:nvSpPr>
          <p:cNvPr id="20486" name="Rectangle 6"/>
          <p:cNvSpPr>
            <a:spLocks noGrp="1"/>
          </p:cNvSpPr>
          <p:nvPr>
            <p:ph type="body" idx="4294967295"/>
          </p:nvPr>
        </p:nvSpPr>
        <p:spPr>
          <a:xfrm>
            <a:off x="39652" y="4708531"/>
            <a:ext cx="9576594" cy="23574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Прийняті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Лігою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 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1937"/>
              </a:rPr>
              <a:t>1937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"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Конвенція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попередження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покарання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Конвенція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Кримінального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Суду" так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увійшли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силу.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послужили прототипом для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угод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6"/>
          <p:cNvSpPr txBox="1">
            <a:spLocks/>
          </p:cNvSpPr>
          <p:nvPr/>
        </p:nvSpPr>
        <p:spPr>
          <a:xfrm>
            <a:off x="39652" y="1279507"/>
            <a:ext cx="5143536" cy="4214842"/>
          </a:xfrm>
          <a:prstGeom prst="rect">
            <a:avLst/>
          </a:prstGeom>
        </p:spPr>
        <p:txBody>
          <a:bodyPr vert="horz" lIns="100794" tIns="50397" rIns="100794" bIns="50397" anchor="t">
            <a:normAutofit fontScale="92500"/>
          </a:bodyPr>
          <a:lstStyle/>
          <a:p>
            <a:pPr marL="493892" marR="0" lvl="0" indent="-423336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Вперше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міжнародному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рівні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питання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про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боротьбу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тероризмом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стало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обговорюватися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1934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році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 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 tooltip="Ліга Націй"/>
              </a:rPr>
              <a:t>Лізі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 tooltip="Ліга Націй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3" tooltip="Ліга Націй"/>
              </a:rPr>
              <a:t>Націй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пов'язано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4" tooltip="Марсельське вбивство"/>
              </a:rPr>
              <a:t>вбивством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5" tooltip="9 жовтня"/>
              </a:rPr>
              <a:t>9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5" tooltip="9 жовтня"/>
              </a:rPr>
              <a:t>жовтня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6" tooltip="1934"/>
              </a:rPr>
              <a:t>1934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в 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7" tooltip="Марсель"/>
              </a:rPr>
              <a:t>Марселі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короля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Югославії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8" tooltip="Олександр I Карагеоргієвича"/>
              </a:rPr>
              <a:t>Олександра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8" tooltip="Олександр I Карагеоргієвича"/>
              </a:rPr>
              <a:t> I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прем'єр-міністра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Франції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9" tooltip="Барту, Луї"/>
              </a:rPr>
              <a:t>Луї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9" tooltip="Барту, Луї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  <a:hlinkClick r:id="rId9" tooltip="Барту, Луї"/>
              </a:rPr>
              <a:t>Барту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8116" name="Picture 4" descr="Картинки по запросу &quot;убийство короля олександра і луї барту&quot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54626" y="1708135"/>
            <a:ext cx="4771997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/>
          </p:cNvSpPr>
          <p:nvPr>
            <p:ph type="body" sz="half" idx="4294967295"/>
          </p:nvPr>
        </p:nvSpPr>
        <p:spPr>
          <a:xfrm>
            <a:off x="0" y="422250"/>
            <a:ext cx="9398030" cy="300039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думку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прем'єр-міністра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Ізраїлю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Нетаньяху, Біньямін"/>
              </a:rPr>
              <a:t>Біньяміна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Нетаньяху, Біньямін"/>
              </a:rPr>
              <a:t> Нетаньяху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споконвічно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інструментом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державами, як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мінімум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одне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терористів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альтернативу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звичайній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 продуктом союзу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країнами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Варшавський договір"/>
              </a:rPr>
              <a:t>Східного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Варшавський договір"/>
              </a:rPr>
              <a:t> блоку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низкою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арабських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держав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спонсорували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терористичну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діяльність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1514" name="Picture 10" descr="rubase_1_1935444703_181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09" y="3043119"/>
            <a:ext cx="4857816" cy="45165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15"/>
          <p:cNvSpPr>
            <a:spLocks noGrp="1"/>
          </p:cNvSpPr>
          <p:nvPr>
            <p:ph type="body" sz="half" idx="4294967295"/>
          </p:nvPr>
        </p:nvSpPr>
        <p:spPr>
          <a:xfrm>
            <a:off x="3754428" y="500066"/>
            <a:ext cx="6326197" cy="3565523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терактами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захоплення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Заручник"/>
              </a:rPr>
              <a:t>заручників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Викрадення літака"/>
              </a:rPr>
              <a:t>угон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Викрадення літака"/>
              </a:rPr>
              <a:t>цивільних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Викрадення літака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Викрадення літака"/>
              </a:rPr>
              <a:t>літаків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вбивства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потужною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міжнародною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терористичною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організацією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стала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Організація звільнення Палестини"/>
              </a:rPr>
              <a:t>Організація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Організація звільнення Палестини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Організація звільнення Палестини"/>
              </a:rPr>
              <a:t>звільнення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Організація звільнення Палестини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Організація звільнення Палестини"/>
              </a:rPr>
              <a:t>Палестини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(ООП), яку в 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1969"/>
              </a:rPr>
              <a:t>1969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очолив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Ясир Арафат"/>
              </a:rPr>
              <a:t>Ясір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Ясир Арафат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tooltip="Ясир Арафат"/>
              </a:rPr>
              <a:t>Арафат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8" name="Picture 10" descr="1359457086_1"/>
          <p:cNvPicPr>
            <a:picLocks noChangeAspect="1" noChangeArrowheads="1"/>
          </p:cNvPicPr>
          <p:nvPr/>
        </p:nvPicPr>
        <p:blipFill>
          <a:blip r:embed="rId7"/>
          <a:srcRect r="20545"/>
          <a:stretch>
            <a:fillRect/>
          </a:stretch>
        </p:blipFill>
        <p:spPr bwMode="auto">
          <a:xfrm>
            <a:off x="1" y="0"/>
            <a:ext cx="3754427" cy="4147322"/>
          </a:xfrm>
          <a:prstGeom prst="rect">
            <a:avLst/>
          </a:prstGeom>
          <a:noFill/>
        </p:spPr>
      </p:pic>
      <p:pic>
        <p:nvPicPr>
          <p:cNvPr id="22540" name="Picture 12" descr="280px-Yasser-arafat-1999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53018" y="3604845"/>
            <a:ext cx="3627607" cy="39548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body" idx="4294967295"/>
          </p:nvPr>
        </p:nvSpPr>
        <p:spPr>
          <a:xfrm>
            <a:off x="1968478" y="1669012"/>
            <a:ext cx="5357850" cy="5039783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підйом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відзначається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11 вересня 2001"/>
              </a:rPr>
              <a:t>11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11 вересня 2001"/>
              </a:rPr>
              <a:t>вересня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11 вересня 2001"/>
              </a:rPr>
              <a:t> 2001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коли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Аль-Каїда"/>
              </a:rPr>
              <a:t>Аль-Каїди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атакували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ряд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об'єктів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США"/>
              </a:rPr>
              <a:t>США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фахівці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вважають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викликана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кардинальними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перебудовами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сфері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пов'язаних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крахом так званого "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Баланс сил (геополітика)"/>
              </a:rPr>
              <a:t>біполярного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Баланс сил (геополітика)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tooltip="Баланс сил (геополітика)"/>
              </a:rPr>
              <a:t>світу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".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z640_terorist_bojkot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02261" y="0"/>
            <a:ext cx="2678364" cy="2677385"/>
          </a:xfrm>
          <a:prstGeom prst="rect">
            <a:avLst/>
          </a:prstGeom>
          <a:noFill/>
        </p:spPr>
      </p:pic>
      <p:pic>
        <p:nvPicPr>
          <p:cNvPr id="5" name="Picture 8" descr="southwt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115823"/>
            <a:ext cx="2435473" cy="34438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4031" y="-6377"/>
            <a:ext cx="9072563" cy="698893"/>
          </a:xfrm>
          <a:noFill/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uk-UA" cap="none" dirty="0" smtClean="0"/>
              <a:t>Причини тероризму:</a:t>
            </a:r>
            <a:endParaRPr lang="ru-RU" cap="none" dirty="0" smtClean="0"/>
          </a:p>
        </p:txBody>
      </p:sp>
      <p:sp>
        <p:nvSpPr>
          <p:cNvPr id="54275" name="Rectangle 3"/>
          <p:cNvSpPr>
            <a:spLocks noGrp="1"/>
          </p:cNvSpPr>
          <p:nvPr>
            <p:ph type="body" idx="4294967295"/>
          </p:nvPr>
        </p:nvSpPr>
        <p:spPr>
          <a:xfrm>
            <a:off x="1" y="1279507"/>
            <a:ext cx="10080624" cy="583572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Основною причиною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існування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автоматами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вибухівкою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нав'язати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свою волю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бажаючі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скористатися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найдуться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По-друге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розвивається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традиційний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інструмент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ідеологічної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продовжує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залишатися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привабливим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знаряддям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претендує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непропорційно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великий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Ппричиною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поширення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уразливість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суспільства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зниженість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сприйнятливості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атак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терористів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just">
              <a:spcBef>
                <a:spcPts val="0"/>
              </a:spcBef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По-четверте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комбінується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технічно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добре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оснащеним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сектором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організованої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злочинності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Причиною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ескалації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недостатня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ефективність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міжнародно-правових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засобів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490" tIns="50247" rIns="100490" bIns="50247" numCol="1" anchor="ctr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490" tIns="50247" rIns="100490" bIns="50247" numCol="1" anchor="ctr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Оформление по умолчанию">
  <a:themeElements>
    <a:clrScheme name="7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490" tIns="50247" rIns="100490" bIns="50247" numCol="1" anchor="ctr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490" tIns="50247" rIns="100490" bIns="50247" numCol="1" anchor="ctr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Оформление по умолчанию">
  <a:themeElements>
    <a:clrScheme name="9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490" tIns="50247" rIns="100490" bIns="50247" numCol="1" anchor="ctr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99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100490" tIns="50247" rIns="100490" bIns="50247" numCol="1" anchor="ctr" anchorCtr="0" compatLnSpc="1">
        <a:prstTxWarp prst="textNoShape">
          <a:avLst/>
        </a:prstTxWarp>
      </a:bodyPr>
      <a:lstStyle>
        <a:defPPr marL="0" marR="0" indent="0" algn="ctr" defTabSz="1008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1038</TotalTime>
  <Words>1032</Words>
  <PresentationFormat>Произвольный</PresentationFormat>
  <Paragraphs>116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Times New Roman</vt:lpstr>
      <vt:lpstr>Wingdings</vt:lpstr>
      <vt:lpstr>Arial Black</vt:lpstr>
      <vt:lpstr>Georgia</vt:lpstr>
      <vt:lpstr>Century Schoolbook L</vt:lpstr>
      <vt:lpstr>1_Оформление по умолчанию</vt:lpstr>
      <vt:lpstr>7_Оформление по умолчанию</vt:lpstr>
      <vt:lpstr>9_Оформление по умолчанию</vt:lpstr>
      <vt:lpstr>Яркая</vt:lpstr>
      <vt:lpstr>Слайд 1</vt:lpstr>
      <vt:lpstr>Слайд 2</vt:lpstr>
      <vt:lpstr>Вступ</vt:lpstr>
      <vt:lpstr>Тероризм - це</vt:lpstr>
      <vt:lpstr>Історія </vt:lpstr>
      <vt:lpstr>Слайд 6</vt:lpstr>
      <vt:lpstr>Слайд 7</vt:lpstr>
      <vt:lpstr>Слайд 8</vt:lpstr>
      <vt:lpstr>Причини тероризму:</vt:lpstr>
      <vt:lpstr>Сутність тероризму </vt:lpstr>
      <vt:lpstr>НАЙБІЛЬШ ВІДОМІ ТЕРОРИСТИЧНІ ОРГАНІЗАЦІЇ</vt:lpstr>
      <vt:lpstr>Аль-Каїда</vt:lpstr>
      <vt:lpstr>Слайд 13</vt:lpstr>
      <vt:lpstr>Слайд 14</vt:lpstr>
      <vt:lpstr>Слайд 15</vt:lpstr>
      <vt:lpstr>ТЕРОРИСТИЧНИЙ АКТ У США   11 ВЕРЕСНЯ 2001 РОКУ</vt:lpstr>
      <vt:lpstr>Слайд 17</vt:lpstr>
      <vt:lpstr>Слайд 18</vt:lpstr>
      <vt:lpstr>Слайд 19</vt:lpstr>
      <vt:lpstr>Слайд 20</vt:lpstr>
      <vt:lpstr> Боротьба проти міжнародного тероризму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</dc:title>
  <dc:creator>240</dc:creator>
  <cp:lastModifiedBy>Светлана</cp:lastModifiedBy>
  <cp:revision>82</cp:revision>
  <dcterms:modified xsi:type="dcterms:W3CDTF">2020-03-19T13:31:50Z</dcterms:modified>
</cp:coreProperties>
</file>