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3" r:id="rId5"/>
    <p:sldId id="262" r:id="rId6"/>
    <p:sldId id="264" r:id="rId7"/>
    <p:sldId id="290" r:id="rId8"/>
    <p:sldId id="291" r:id="rId9"/>
    <p:sldId id="267" r:id="rId10"/>
    <p:sldId id="268" r:id="rId11"/>
    <p:sldId id="269" r:id="rId12"/>
    <p:sldId id="292" r:id="rId13"/>
    <p:sldId id="293" r:id="rId14"/>
    <p:sldId id="272" r:id="rId15"/>
    <p:sldId id="273" r:id="rId16"/>
    <p:sldId id="274" r:id="rId17"/>
    <p:sldId id="277" r:id="rId18"/>
    <p:sldId id="278" r:id="rId19"/>
    <p:sldId id="279" r:id="rId20"/>
    <p:sldId id="28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226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BEF9E-BB41-44FD-A00A-824115643A2E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EE25B2C-5AB6-4081-8126-78CB1CD0A5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1814C-2EED-4009-AC67-C1A56AD4412F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2812-2691-4683-834C-D3474FFFCD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B3D95-EDD5-46CC-B41B-6DCEA32B809F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4729C-B5A0-4F86-9370-5E42F2F5EB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6C71A-FCB0-4FE4-BB70-ABD078C94D7F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B9301F4-0477-46DB-984C-902651637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9486E-A8BF-4E1A-9D01-F5F70A3666F6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6E1B0-0C4E-4991-93F9-FF6F2D4F1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52FC1-C653-43E4-8037-3F25CE67E8E0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6B15-9DAE-49FF-B2C4-31411F1209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C9B11-9A4E-4113-B16B-5C66F01AE2C1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E8E0169-3DDF-46AD-A7FA-C8045645E0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423790-5128-45B7-8A5F-6C1D0AA55C42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0C0D-7983-4E1A-B573-DFB77307D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A6C22-7D59-4CCD-BE94-23D52702DDB9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4EC2B-80B7-48E1-A44D-8B7A759457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8563F4-005A-4711-9D09-53D1C03A34A6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AB27-1AFF-45C7-BDD1-666D59A973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DC099-EE85-4321-ABE7-6A331E14FE44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3B5B5-085E-4F86-AEE3-2A32346A3D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E73CA7-C2F2-44DB-A800-07C8ED8DB91E}" type="datetimeFigureOut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1A7CA79-0BC3-4DC4-9558-C87C88577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21_&#1090;&#1088;&#1072;&#1074;&#1085;&#1103;" TargetMode="Externa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7"/>
          <p:cNvSpPr txBox="1">
            <a:spLocks noChangeArrowheads="1"/>
          </p:cNvSpPr>
          <p:nvPr/>
        </p:nvSpPr>
        <p:spPr bwMode="auto">
          <a:xfrm>
            <a:off x="1447800" y="50292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>
                <a:latin typeface="Times New Roman" pitchFamily="18" charset="0"/>
                <a:cs typeface="Times New Roman" pitchFamily="18" charset="0"/>
              </a:rPr>
            </a:b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Рисунок 8" descr="индия1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9" descr="индия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9830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81600" y="3810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Такий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поділ зумовлено місцем проживання 2 найбільших релігійних груп – індусів і мусульман.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кордони були проведені без врахування національних та історичних особливостей, що призвело до тривалого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індо-пакистанського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конфлікту.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200400"/>
            <a:ext cx="3240088" cy="36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инд-конститу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2264529" cy="298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304800" y="152400"/>
            <a:ext cx="8610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ІІ.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1950-1980-ті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Основні напрямки у внутрішній і зовнішній політиці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Джавахарлала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Неру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та Індіри Ганді.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січня 1950 р. набрала чинності конституція Індії.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Індія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проголошувалася «суверенною демократичною республікою».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уряд очолив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Джавахарлал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Неру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16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КУРС НЕРУ У ВНУТРІШНІЙ І ЗОВНІШНІЙ ПОЛІТИЦІ.</a:t>
            </a:r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Основи державного ладу, внутрішньої та  зовнішньої  політики Індії були закладені за прем'єр-міністра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Дж.Неру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(1947-1964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.), для якого ідеалом розвитку країни був демократичний соціалізм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Рисунок 6" descr="неру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76600"/>
            <a:ext cx="2057400" cy="313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188913"/>
            <a:ext cx="3240087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u="sng" dirty="0">
                <a:latin typeface="Courier New" pitchFamily="49" charset="0"/>
                <a:cs typeface="Courier New" pitchFamily="49" charset="0"/>
              </a:rPr>
              <a:t>Економічна політика Дж. </a:t>
            </a:r>
            <a:r>
              <a:rPr lang="uk-UA" sz="2000" b="1" u="sng" dirty="0" err="1">
                <a:latin typeface="Courier New" pitchFamily="49" charset="0"/>
                <a:cs typeface="Courier New" pitchFamily="49" charset="0"/>
              </a:rPr>
              <a:t>Неру</a:t>
            </a:r>
            <a:endParaRPr lang="ru-RU" sz="2000" b="1" u="sn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268413"/>
            <a:ext cx="273685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1952 – аграрна реформа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5243513"/>
            <a:ext cx="27368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1953 – адміністративна реформа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1138" y="3344863"/>
            <a:ext cx="273685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Розвиток промисловості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9838" y="981075"/>
            <a:ext cx="5184775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Збереження традиційного укладу сільських громад.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Розширення прав орендарів. Скасування привілеїв великих землевласників. «Зелена революція»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838" y="2540000"/>
            <a:ext cx="5184775" cy="218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Формування державного сектора: енергетика,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зв»язок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, воєнна промисловість,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ірригаційні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споруди. Планування економічного розвитку.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Підтримка приватного бізнесу.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Створення сучасних галузей промисловості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79838" y="4941888"/>
            <a:ext cx="5184775" cy="1800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Поділ країни було здійснено за національною, мовною, релігійною ознаками.</a:t>
            </a:r>
          </a:p>
          <a:p>
            <a:pPr algn="ctr">
              <a:defRPr/>
            </a:pP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Поділяється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на 25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штатів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скасовуються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князівства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Англійська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мова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стає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загальноіндійською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,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крім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цього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ще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16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мов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мають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офіційний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статус</a:t>
            </a:r>
            <a:endParaRPr lang="uk-UA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947988" y="1557338"/>
            <a:ext cx="6873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47988" y="3632200"/>
            <a:ext cx="6873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947988" y="5688013"/>
            <a:ext cx="6873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8888" y="260350"/>
            <a:ext cx="6913562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Принципи зовнішньої політики Дж.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Неру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1700213"/>
            <a:ext cx="324167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Рівність та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взаємовигідність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1500" y="1700213"/>
            <a:ext cx="324167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Мирне співіснування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47925" y="4545013"/>
            <a:ext cx="50038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Взаємна повага територіальної цілісності і суверенітету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088" y="2924175"/>
            <a:ext cx="3240087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Взаємний ненапад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9700" y="2924175"/>
            <a:ext cx="324008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Взаємне невтручання у внутрішні справи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>
            <a:off x="3492500" y="836613"/>
            <a:ext cx="1223963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flipH="1">
            <a:off x="3924300" y="836613"/>
            <a:ext cx="792163" cy="2087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4716463" y="836613"/>
            <a:ext cx="935037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>
            <a:off x="4716463" y="836613"/>
            <a:ext cx="719137" cy="2087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16463" y="836613"/>
            <a:ext cx="152400" cy="3600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TextBox 22"/>
          <p:cNvSpPr txBox="1">
            <a:spLocks noChangeArrowheads="1"/>
          </p:cNvSpPr>
          <p:nvPr/>
        </p:nvSpPr>
        <p:spPr bwMode="auto">
          <a:xfrm>
            <a:off x="1312863" y="5640388"/>
            <a:ext cx="727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Courier New" pitchFamily="49" charset="0"/>
                <a:cs typeface="Courier New" pitchFamily="49" charset="0"/>
              </a:rPr>
              <a:t>РУХ НЕПРИЄДНАННЯ</a:t>
            </a:r>
            <a:endParaRPr lang="ru-RU" sz="32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кашмир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77851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1000" y="3048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Після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смерті Дж.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Неру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у 1964 р. прем’єр-міністром Індії стає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Лал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Бохадур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Шастрі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який дотримувався курсу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Неру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Але у 1965 р. виникає новий військовий конфлікт з Пакистаном через Кашмір. Індії і Пакистану за допомогою міжнародних політичних сил вдалося владнати ситуацію. В січні 1966 р. Л. Б.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Шастрі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несподівано помирає. Новим прем’єр-міністром стає донька Дж.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Неру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– Індіра Ганді. Вона мала гарну освіту. В уряді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Шастрі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займала посаду міністра інформації та радіомовлення.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индира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3657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143000" y="304800"/>
            <a:ext cx="716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Уряд І.Ганді усвідомлював необхідність проведення рішучих соціально-економічних реформ.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62400" y="1371600"/>
            <a:ext cx="49530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     «Соціалізм, що є нашою метою, не означає експропріації багатих і передачу всього бідним. Його сенс у тому, щоб зменшити економічну нерівність і скоротити розрив у доходах».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Із виступу Індіри Ганді по </a:t>
            </a:r>
            <a:r>
              <a:rPr lang="uk-UA" sz="1600" i="1" dirty="0" err="1">
                <a:latin typeface="Times New Roman" pitchFamily="18" charset="0"/>
                <a:cs typeface="Times New Roman" pitchFamily="18" charset="0"/>
              </a:rPr>
              <a:t>Всеіндійському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 радіо 20 січня 1966 р.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     «Із хвилюванням душі берусь я за розв’язання величезних проблем, що стоять перед нами. Сили та впевненості додають мені вчення, що їх заповіли Ганді та мій батько, а також власна моя безмежна віра в індійський народ. В останні роки, як і в минулому, він продемонстрував прагнення і спроможність впоратися з новими труднощами. На цій традиційній для Індії основі ми здатні протистояти будь-яким випробуванням… Сьогодні я знову повторю клятву вірності ідеям творців нашого суспільства – ідеям демократії та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секуляризму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планової економіки і соціального прогресу, миру та дружби між народами».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0" y="838200"/>
          <a:ext cx="7924800" cy="4826000"/>
        </p:xfrm>
        <a:graphic>
          <a:graphicData uri="http://schemas.openxmlformats.org/drawingml/2006/table">
            <a:tbl>
              <a:tblPr/>
              <a:tblGrid>
                <a:gridCol w="4754563"/>
                <a:gridCol w="3170237"/>
              </a:tblGrid>
              <a:tr h="574675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Внутрішня політика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9" marR="63795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Зовнішня політика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9" marR="63795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13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Націоналізація банків;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передача до рук держави експортної та імпортної торгівлі;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організація торгівлі товарами широкого вжитку у містах і сільській місцевості;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обмеження діяльності монополій;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продовження аграрної реформи;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зменшення податку на невеликі ділянки землі;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скасування пенсій та привілеїв для князів;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запровадження надзвичайного стану 1975 р.;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заборона страйків;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порушення громадянських прав і свобод;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антигуманні методи розв’язання демографічної проблеми (примусова стерилізація).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6749" marR="63795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Співробітництво із СРСР.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грудні 1971 р. Індія розпочинає війну проти Пакистану і доводить її до успішного кінця. Після цього авторитет Індії на міжнародній арені зростає.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49" marR="63795" marT="0" marB="0" horzOverflow="overflow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3" name="TextBox 5"/>
          <p:cNvSpPr txBox="1">
            <a:spLocks noChangeArrowheads="1"/>
          </p:cNvSpPr>
          <p:nvPr/>
        </p:nvSpPr>
        <p:spPr bwMode="auto">
          <a:xfrm>
            <a:off x="2286000" y="228600"/>
            <a:ext cx="487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>
                <a:latin typeface="Calibri" pitchFamily="34" charset="0"/>
              </a:rPr>
              <a:t>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Внутрішня і зовнішня політика Індіри Ганді: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 descr="раджив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62200"/>
            <a:ext cx="6057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685800" y="381000"/>
            <a:ext cx="777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У грудні 1984 р. прем’єр-міністром Індії стає син І. Ганді – Раджив Ганді, який спрямував свої зусилля на: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Blip>
                <a:blip r:embed="rId3"/>
              </a:buBlip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подальше зміцнення єдності країни;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Blip>
                <a:blip r:embed="rId3"/>
              </a:buBlip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боротьбу проти сепаратистів;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Blip>
                <a:blip r:embed="rId3"/>
              </a:buBlip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 боротьбу проти «старих ворогів» індійського суспільства: бідності, безробіття, неписьменності, хвороб.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сон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24384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" descr="ков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33400"/>
            <a:ext cx="282507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3" descr="мод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09600"/>
            <a:ext cx="297451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553200" y="4800600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Рам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Натх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Ковінд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 25 липня 2017 р.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–президент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Індії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971800" y="4876800"/>
            <a:ext cx="320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Нарендра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Дамодардас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Моді,</a:t>
            </a:r>
            <a:r>
              <a:rPr lang="uk-UA" sz="1600" dirty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 21 травня р. –  </a:t>
            </a:r>
          </a:p>
          <a:p>
            <a:pPr algn="ctr"/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прем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єр-міністр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Індіі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52400" y="4191000"/>
            <a:ext cx="2743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Соні Ганді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дова колишнього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прем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єр-міністра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Індії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Раджива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Ганді. 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 2004 р. на парламентських виборах опозиційна тоді партія Національного Конгресу досягла перемоги під керівництвом Соні Ганді.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ввп-индии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13541"/>
            <a:ext cx="4735334" cy="33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09600" y="5486400"/>
            <a:ext cx="8001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Індія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є дванадцятою за економічним потенціалом країною у світі, третьою в Азії (після Китаю та Японії).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Розвиток економіки Індії      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Індійська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економіка наприкінці ХХ – на поч. ХХІ ст. переживала період стрімкого зростання. Завдяки високим річним темпам приросту економіки (8 %) накопичено золотовалютний резерв (майже 140 млрд. доларів США), стабільному ринку цінних паперів і на 20% експорту, Індія стала привабливою країною для іноземних інвестицій.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352800" y="685800"/>
            <a:ext cx="449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повстає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брата брат,</a:t>
            </a:r>
          </a:p>
          <a:p>
            <a:pPr eaLnBrk="0" hangingPunct="0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Всевишній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прокляне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сто раз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Рабіндранат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Тагор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2362200"/>
            <a:ext cx="4876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Утворення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Республіки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Індії та Пакистану.</a:t>
            </a:r>
          </a:p>
          <a:p>
            <a:pPr eaLnBrk="0" hangingPunct="0">
              <a:buFontTx/>
              <a:buBlip>
                <a:blip r:embed="rId2"/>
              </a:buBlip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Розвиток Індії у 1950-1980-ті р.р.</a:t>
            </a:r>
            <a:r>
              <a:rPr lang="uk-UA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uk-UA" sz="2000">
                <a:latin typeface="Times New Roman" pitchFamily="18" charset="0"/>
                <a:cs typeface="Times New Roman" pitchFamily="18" charset="0"/>
              </a:rPr>
              <a:t>Основні напрямки у внутрішній і зовнішній політиці Джавахарлала Неру та Індіри Ганді.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Blip>
                <a:blip r:embed="rId2"/>
              </a:buBlip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  Розвиток Індії наприкінці ХХ – на початку ХХІ ст.</a:t>
            </a:r>
          </a:p>
        </p:txBody>
      </p:sp>
      <p:pic>
        <p:nvPicPr>
          <p:cNvPr id="4100" name="Рисунок 4" descr="карта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8838" y="2166937"/>
            <a:ext cx="4268962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11" descr="и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6172200"/>
            <a:ext cx="227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381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Національна та кастова структура індійського суспільства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Індія – найбільш багатонаціональна країна світу. Тут налічують понад триста народів і народностей. Найбільш із них – хіндустанці,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біхарці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бенгальці, маратхі,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телугу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таміли.</a:t>
            </a: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В Індії розмовляють понад 20 різними мовами, є близько 700 діалектів. Офіційний статус надано 15 мовам. Проте державною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мовоб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вважається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хінді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Для міжнаціонального спілкування широко використовується англійська, яка має статус тимчасової державної мови.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Багато століть у країні існувала кастова структура суспільства. Хоча Конституція Індії 1950 р. проголосила рівноправність каст, однак пережитки кастових суспільних відносин зберігаються і досі, особливо в сільській місцевості.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Стійкість кастових відносин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повязана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 головною релігією індійців – індуїзмом. Ії сповідують майже 80 % населення, 14 % - мусульмани. З інших релігій найбільше прихильників у  християнства,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сикхізму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джайнізму й буддизму.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роценты-ин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267200"/>
            <a:ext cx="6305550" cy="23708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и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3113" y="6248400"/>
            <a:ext cx="2020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4" descr="река-инд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609600" y="4419600"/>
            <a:ext cx="777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>
                <a:latin typeface="Calibri" pitchFamily="34" charset="0"/>
              </a:rPr>
              <a:t> 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Офіційна назва країни, Індія, походить від історичної назви річки Інд. Конституція Індії визнає та вживає у офіційному користуванні також другу (власне, історично – першу) назву, Бгарат, яка походить від імені давньоіндійського царя Бгарати, історія якого описана в «Магабгараті». Третя назва, Гіндустан (з перської – «країна індійців»), використовується з часів Імперії Великих Моголів, однак офіційного статусу не має.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Рисунок 6" descr="флаг-инд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762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3657600" y="3886200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000">
                <a:latin typeface="Times New Roman" pitchFamily="18" charset="0"/>
                <a:cs typeface="Times New Roman" pitchFamily="18" charset="0"/>
              </a:rPr>
              <a:t>Річка Інд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6400800" y="3886200"/>
            <a:ext cx="1676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000">
                <a:latin typeface="Times New Roman" pitchFamily="18" charset="0"/>
                <a:cs typeface="Times New Roman" pitchFamily="18" charset="0"/>
              </a:rPr>
              <a:t>Державний прапор Індії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индия-2-миров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7005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4" descr="индия-2-мировая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10000"/>
            <a:ext cx="3298825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5" descr="индия-2-мировая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28600"/>
            <a:ext cx="32766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304800" y="3657600"/>
            <a:ext cx="47244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500">
                <a:latin typeface="Times New Roman" pitchFamily="18" charset="0"/>
                <a:cs typeface="Times New Roman" pitchFamily="18" charset="0"/>
              </a:rPr>
              <a:t>     Індія, як колонія Британії, брала участь у Другій світовій</a:t>
            </a:r>
            <a:r>
              <a:rPr lang="uk-UA" sz="1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війні: 3 млн індійців воювали на фронті. Під час бойових дій у країні розвинулося</a:t>
            </a:r>
            <a:r>
              <a:rPr lang="uk-UA" sz="1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машинобудування. Тому Індія сплатила всі борги Британії і вийшла з війни економічно зміцнілою.</a:t>
            </a:r>
            <a:r>
              <a:rPr lang="uk-UA" sz="15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1500">
                <a:latin typeface="Times New Roman" pitchFamily="18" charset="0"/>
                <a:cs typeface="Times New Roman" pitchFamily="18" charset="0"/>
              </a:rPr>
              <a:t>     Однак країна не мала адміністративної єдності через багатоетнічний склад населення Індії, протистояння двох основних релігійних громад </a:t>
            </a:r>
            <a:r>
              <a:rPr lang="ru-RU" sz="1600">
                <a:latin typeface="Calibri" pitchFamily="34" charset="0"/>
              </a:rPr>
              <a:t>—</a:t>
            </a:r>
            <a:r>
              <a:rPr lang="uk-UA" sz="1500">
                <a:latin typeface="Times New Roman" pitchFamily="18" charset="0"/>
                <a:cs typeface="Times New Roman" pitchFamily="18" charset="0"/>
              </a:rPr>
              <a:t> індуїстів, інтереси яких представляв Індійський національний конгрес (ІНК), та мусульман, очолюваних Мусульманською лігою.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Усе це заважало</a:t>
            </a:r>
            <a:r>
              <a:rPr lang="uk-UA" sz="1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згуртуванню населення і послаблювало національно-визвольний рух.</a:t>
            </a:r>
            <a:endParaRPr lang="ru-RU" sz="1500"/>
          </a:p>
        </p:txBody>
      </p:sp>
      <p:pic>
        <p:nvPicPr>
          <p:cNvPr id="7174" name="Рисунок 7" descr="и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6283325"/>
            <a:ext cx="2133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8" descr="британская-княжеств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51816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3" descr="и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467475"/>
            <a:ext cx="1447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381000" y="4800600"/>
            <a:ext cx="8382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Британської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Індія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являла собою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цілісну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правив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віце-король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Але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адміністративної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Півострів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Індостан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поділений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провінції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округи,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князівств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багатоетнічним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того ж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віросповідань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Усе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заважало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згуртуванню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      У 1947 р. Велика Британія прийняла рішення про розділ Індії на домініони – Індійський Союз і Пакистан. До яких наслідків призвело це рішення?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1752600" y="152400"/>
            <a:ext cx="502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І. Утворення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Республіки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Індія та Пакистану.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инд-конгресс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200400"/>
            <a:ext cx="386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6" descr="инк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35480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762000" y="1341437"/>
            <a:ext cx="7620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    Одразу після закінчення Другої світової війни рух проти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колоніального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охопив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широкі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верстви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Лідери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общин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Індійський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Мусульманська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ліга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виступили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колоніальної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домініону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7" name="Рисунок 10" descr="и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6063" y="6172200"/>
            <a:ext cx="25479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950" y="188913"/>
            <a:ext cx="28082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Індія – учасниця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Другої світової війни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7763" y="188913"/>
            <a:ext cx="28082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Індія – багатоетнічна країна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2138" y="188913"/>
            <a:ext cx="28082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Індія – країна з двома основними релігіями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0338" y="1628775"/>
            <a:ext cx="2808287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Індійський національний конгрес ( ІНК ).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Лідер –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Дж.Неру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05538" y="1628775"/>
            <a:ext cx="2808287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Мусульманська Ліга.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Лідер –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Мухаммед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950" y="3213100"/>
            <a:ext cx="2808288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Збереження цілісності багатонаціональної Індії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91250" y="3213100"/>
            <a:ext cx="2808288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Створення незалежної держави Пакистан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348038" y="2781300"/>
            <a:ext cx="2519362" cy="93503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27538" y="3573463"/>
            <a:ext cx="431800" cy="172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32025" y="5445125"/>
            <a:ext cx="4824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1947 – збройний конфлікт між індуїстами та мусульманами</a:t>
            </a:r>
            <a:endParaRPr lang="ru-RU" sz="2400" b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68538" y="333375"/>
            <a:ext cx="41751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Велика Британія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Парламент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8538" y="1557338"/>
            <a:ext cx="41751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15.08.1947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Акт про незалежність Індії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3068638"/>
            <a:ext cx="3024187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ІНДІЯ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525" y="3068638"/>
            <a:ext cx="3024188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ПАКИСТАН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348038" y="3357563"/>
            <a:ext cx="2232025" cy="3587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47813" y="4022725"/>
            <a:ext cx="62642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Кордони не враховували національні та історичних особливостей регіону</a:t>
            </a:r>
            <a:endParaRPr lang="ru-RU" sz="2000" b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338" y="5157788"/>
            <a:ext cx="39973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Проблема Пенджабу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Міжрелігійний конфлікт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29213" y="5157788"/>
            <a:ext cx="399573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Проблема Кашміру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Боротьба Індії та Пакистану за князівство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2500" y="2673350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Війна </a:t>
            </a:r>
          </a:p>
          <a:p>
            <a:pPr algn="ctr"/>
            <a:r>
              <a:rPr lang="uk-UA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1947 - 1948</a:t>
            </a:r>
            <a:endParaRPr lang="ru-RU" b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flipH="1">
            <a:off x="3203575" y="2420938"/>
            <a:ext cx="1152525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4356100" y="2420938"/>
            <a:ext cx="1368425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</p:cNvCxnSpPr>
          <p:nvPr/>
        </p:nvCxnSpPr>
        <p:spPr>
          <a:xfrm>
            <a:off x="4356100" y="1196975"/>
            <a:ext cx="0" cy="2873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52400" y="1524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ПОДІЛ НА 2 ДОМІНІОНИ: ІНДІЙСЬКИЙ СОЮЗ І ПАКИСТАН. </a:t>
            </a:r>
            <a:endParaRPr lang="uk-UA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12" descr="инди-паки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117850"/>
            <a:ext cx="40386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10" descr="индия-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34210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13" descr="индия-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838200"/>
            <a:ext cx="32496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624</TotalTime>
  <Words>1368</Words>
  <PresentationFormat>Экран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Светлана</cp:lastModifiedBy>
  <cp:revision>93</cp:revision>
  <dcterms:created xsi:type="dcterms:W3CDTF">2020-01-30T12:56:24Z</dcterms:created>
  <dcterms:modified xsi:type="dcterms:W3CDTF">2020-03-15T21:57:25Z</dcterms:modified>
</cp:coreProperties>
</file>