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CF5C-E8E9-4B6F-9D66-E5BB0F129CEA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5E1-986C-44C6-A32F-993619DFC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594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CF5C-E8E9-4B6F-9D66-E5BB0F129CEA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5E1-986C-44C6-A32F-993619DFC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600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CF5C-E8E9-4B6F-9D66-E5BB0F129CEA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5E1-986C-44C6-A32F-993619DFC31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6512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CF5C-E8E9-4B6F-9D66-E5BB0F129CEA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5E1-986C-44C6-A32F-993619DFC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423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CF5C-E8E9-4B6F-9D66-E5BB0F129CEA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5E1-986C-44C6-A32F-993619DFC31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7239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CF5C-E8E9-4B6F-9D66-E5BB0F129CEA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5E1-986C-44C6-A32F-993619DFC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798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CF5C-E8E9-4B6F-9D66-E5BB0F129CEA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5E1-986C-44C6-A32F-993619DFC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53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CF5C-E8E9-4B6F-9D66-E5BB0F129CEA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5E1-986C-44C6-A32F-993619DFC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14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CF5C-E8E9-4B6F-9D66-E5BB0F129CEA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5E1-986C-44C6-A32F-993619DFC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75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CF5C-E8E9-4B6F-9D66-E5BB0F129CEA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5E1-986C-44C6-A32F-993619DFC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09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CF5C-E8E9-4B6F-9D66-E5BB0F129CEA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5E1-986C-44C6-A32F-993619DFC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750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CF5C-E8E9-4B6F-9D66-E5BB0F129CEA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5E1-986C-44C6-A32F-993619DFC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1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CF5C-E8E9-4B6F-9D66-E5BB0F129CEA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5E1-986C-44C6-A32F-993619DFC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10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CF5C-E8E9-4B6F-9D66-E5BB0F129CEA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5E1-986C-44C6-A32F-993619DFC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00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CF5C-E8E9-4B6F-9D66-E5BB0F129CEA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5E1-986C-44C6-A32F-993619DFC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0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CF5C-E8E9-4B6F-9D66-E5BB0F129CEA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75E1-986C-44C6-A32F-993619DFC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55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9CF5C-E8E9-4B6F-9D66-E5BB0F129CEA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F1C75E1-986C-44C6-A32F-993619DFC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099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://discovery.4uth.gov.ua/informational-resources-unlimited-access/master-klasi/wikiedukator.png?attredirects=0" TargetMode="External"/><Relationship Id="rId18" Type="http://schemas.openxmlformats.org/officeDocument/2006/relationships/hyperlink" Target="https://beta.wikiversity.org/" TargetMode="External"/><Relationship Id="rId3" Type="http://schemas.openxmlformats.org/officeDocument/2006/relationships/image" Target="../media/image2.png"/><Relationship Id="rId21" Type="http://schemas.openxmlformats.org/officeDocument/2006/relationships/hyperlink" Target="https://uk.wikisource.org/" TargetMode="Externa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hyperlink" Target="https://uk.wikiquote.org/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uk.wiktionary.org/" TargetMode="External"/><Relationship Id="rId20" Type="http://schemas.openxmlformats.org/officeDocument/2006/relationships/hyperlink" Target="https://uk.wikivoyag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hyperlink" Target="https://species.wikimedia.org/" TargetMode="External"/><Relationship Id="rId5" Type="http://schemas.openxmlformats.org/officeDocument/2006/relationships/image" Target="../media/image4.png"/><Relationship Id="rId15" Type="http://schemas.openxmlformats.org/officeDocument/2006/relationships/hyperlink" Target="https://uk.wikipedia.org/" TargetMode="External"/><Relationship Id="rId23" Type="http://schemas.openxmlformats.org/officeDocument/2006/relationships/hyperlink" Target="https://commons.wikimedia.org/" TargetMode="External"/><Relationship Id="rId10" Type="http://schemas.openxmlformats.org/officeDocument/2006/relationships/image" Target="../media/image9.png"/><Relationship Id="rId19" Type="http://schemas.openxmlformats.org/officeDocument/2006/relationships/hyperlink" Target="https://uk.wikibooks.org/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hyperlink" Target="https://uk.wikinews.org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Пошукові системи в Інтернеті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667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Антощук С.В.</a:t>
            </a:r>
            <a:endParaRPr lang="ru-RU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 l="1472" t="13407" r="2257" b="3907"/>
          <a:stretch>
            <a:fillRect/>
          </a:stretch>
        </p:blipFill>
        <p:spPr bwMode="auto">
          <a:xfrm>
            <a:off x="886691" y="332509"/>
            <a:ext cx="9712036" cy="5891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340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Домашнє завдання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Зайти на сайт </a:t>
            </a:r>
            <a:r>
              <a:rPr lang="uk-UA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вікімандри</a:t>
            </a:r>
            <a:endParaRPr lang="uk-UA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Зайти на сторінку </a:t>
            </a:r>
            <a:r>
              <a:rPr lang="uk-UA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океанія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австралія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021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7418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Законспектувати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427019"/>
            <a:ext cx="9353357" cy="4987636"/>
          </a:xfrm>
        </p:spPr>
        <p:txBody>
          <a:bodyPr>
            <a:normAutofit/>
          </a:bodyPr>
          <a:lstStyle/>
          <a:p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Пошуко́ва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систе́ма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(або скорочено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пошукови́к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певна база даних — онлайн-служба (апаратно-програмний комплекс з веб-інтерфейсом), що надає можливість пошуку інформації в Інтернеті. У просторіччі під пошуковою системою розуміють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вебсайт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 котрому розміщено інтерфейс (фронт-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енд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системи. Програмною частиною пошукової системи є пошукова машина (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пошуко́вий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руші́й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— комплекс програм, що забезпечує функціональність пошукової системи і, зазвичай, є комерційною таємницею компанії-розробника пошукової системи.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 пошукових систем шукають інформацію на сайтах Інтернету, але існують також системи, здатні шукати файли на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ftp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-серверах, товари в інтернет-магазинах, а також інформацію в групах новин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Usenet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Індексація в пошукових системах сайтів здійснюється пошуковим роботом.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556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</a:t>
            </a:r>
            <a:r>
              <a:rPr lang="ru-RU" dirty="0" err="1"/>
              <a:t>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 користувачів інтернету України віддають перевагу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Раніше використовувався Яндекс, але в зв’язку з політикою, ця пошукова система в Україні заборонена. Незважаючи на це, деякі користуються нею, заходячи через VPN сервіси.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виглядає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середнє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87.56%, Яндекс 8,75%, Мейл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8,75%,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1,03%,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Yahoo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0,74%: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305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96982"/>
            <a:ext cx="8596668" cy="1320800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Сервіси з пошуку інформації від українських розробників: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219200"/>
            <a:ext cx="9353357" cy="5347855"/>
          </a:xfrm>
        </p:spPr>
        <p:txBody>
          <a:bodyPr>
            <a:no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Sova.com.ua –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google;</a:t>
            </a:r>
          </a:p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Gala.Net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каталог;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Online.ua;</a:t>
            </a:r>
          </a:p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MetaPing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всьому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Аванпорт – є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пошуковою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системою і каталогом;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–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Google;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UA port –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мовах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Атлас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UA –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I.ua;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Ukr.net;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Meta.ua;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Poshukach.com;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Shukalka.com.ua;</a:t>
            </a:r>
          </a:p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TopPING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пошу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новинах, сайтам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37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критерiї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нформац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одичн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сервер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в;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багатомовн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нгв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0342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 descr="Wikimedia Foundation RGB logo with text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7529" y="1412777"/>
            <a:ext cx="1656184" cy="1656185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927649" y="980729"/>
            <a:ext cx="6624735" cy="648073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Проекти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фонду </a:t>
            </a:r>
            <a:r>
              <a:rPr lang="uk-UA" sz="3200" b="1" dirty="0" err="1">
                <a:solidFill>
                  <a:schemeClr val="accent2">
                    <a:lumMod val="75000"/>
                  </a:schemeClr>
                </a:solidFill>
              </a:rPr>
              <a:t>Wikimedia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endParaRPr lang="uk-UA" sz="32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7894" name="Picture 6" descr="Wikipedia-logo-v2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1744" y="2276872"/>
            <a:ext cx="952500" cy="866776"/>
          </a:xfrm>
          <a:prstGeom prst="rect">
            <a:avLst/>
          </a:prstGeom>
          <a:noFill/>
        </p:spPr>
      </p:pic>
      <p:pic>
        <p:nvPicPr>
          <p:cNvPr id="37896" name="Picture 8" descr="WiktionaryUk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2276872"/>
            <a:ext cx="952500" cy="1152526"/>
          </a:xfrm>
          <a:prstGeom prst="rect">
            <a:avLst/>
          </a:prstGeom>
          <a:noFill/>
        </p:spPr>
      </p:pic>
      <p:pic>
        <p:nvPicPr>
          <p:cNvPr id="37898" name="Picture 10" descr="Логотип Вікіцитат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408368" y="1844824"/>
            <a:ext cx="792088" cy="934664"/>
          </a:xfrm>
          <a:prstGeom prst="rect">
            <a:avLst/>
          </a:prstGeom>
          <a:noFill/>
        </p:spPr>
      </p:pic>
      <p:pic>
        <p:nvPicPr>
          <p:cNvPr id="37900" name="Picture 12" descr="Wikisource-logo.sv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048328" y="3284985"/>
            <a:ext cx="952500" cy="1000125"/>
          </a:xfrm>
          <a:prstGeom prst="rect">
            <a:avLst/>
          </a:prstGeom>
          <a:noFill/>
        </p:spPr>
      </p:pic>
      <p:pic>
        <p:nvPicPr>
          <p:cNvPr id="37902" name="Picture 14" descr="Wikibooks-logo.sv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11824" y="3573016"/>
            <a:ext cx="952500" cy="952500"/>
          </a:xfrm>
          <a:prstGeom prst="rect">
            <a:avLst/>
          </a:prstGeom>
          <a:noFill/>
        </p:spPr>
      </p:pic>
      <p:pic>
        <p:nvPicPr>
          <p:cNvPr id="37904" name="Picture 16" descr="The current Wikinews log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19737" y="5085184"/>
            <a:ext cx="1285875" cy="952500"/>
          </a:xfrm>
          <a:prstGeom prst="rect">
            <a:avLst/>
          </a:prstGeom>
          <a:noFill/>
        </p:spPr>
      </p:pic>
      <p:pic>
        <p:nvPicPr>
          <p:cNvPr id="37906" name="Picture 18" descr="Commons-logo-en.sv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79976" y="5013177"/>
            <a:ext cx="952500" cy="1257301"/>
          </a:xfrm>
          <a:prstGeom prst="rect">
            <a:avLst/>
          </a:prstGeom>
          <a:noFill/>
        </p:spPr>
      </p:pic>
      <p:pic>
        <p:nvPicPr>
          <p:cNvPr id="37908" name="Picture 20" descr="Wikivoyage-Logo-v3-icon.sv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00056" y="3861048"/>
            <a:ext cx="952500" cy="952500"/>
          </a:xfrm>
          <a:prstGeom prst="rect">
            <a:avLst/>
          </a:prstGeom>
          <a:noFill/>
        </p:spPr>
      </p:pic>
      <p:pic>
        <p:nvPicPr>
          <p:cNvPr id="37910" name="Picture 22" descr="Wikiversity-logo.sv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991545" y="3212977"/>
            <a:ext cx="1285875" cy="1028701"/>
          </a:xfrm>
          <a:prstGeom prst="rect">
            <a:avLst/>
          </a:prstGeom>
          <a:noFill/>
        </p:spPr>
      </p:pic>
      <p:pic>
        <p:nvPicPr>
          <p:cNvPr id="37912" name="Picture 24" descr="Wikispecies-logo.sv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9192344" y="4797153"/>
            <a:ext cx="952500" cy="1114425"/>
          </a:xfrm>
          <a:prstGeom prst="rect">
            <a:avLst/>
          </a:prstGeom>
          <a:noFill/>
        </p:spPr>
      </p:pic>
      <p:pic>
        <p:nvPicPr>
          <p:cNvPr id="19" name="Рисунок 18" descr="http://discovery.4uth.gov.ua/_/rsrc/1365072197371/informational-resources-unlimited-access/master-klasi/wikiedukator.png">
            <a:hlinkClick r:id="rId13"/>
          </p:cNvPr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75520" y="4941168"/>
            <a:ext cx="1442720" cy="1480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2999657" y="3140968"/>
            <a:ext cx="2520281" cy="36004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lang="uk-UA" sz="1600" b="1" u="sng" dirty="0">
                <a:hlinkClick r:id="rId15"/>
              </a:rPr>
              <a:t>https://uk.wikipedia.org</a:t>
            </a:r>
            <a:r>
              <a:rPr lang="uk-UA" sz="1600" b="1" dirty="0"/>
              <a:t> </a:t>
            </a:r>
            <a:endParaRPr lang="ru-RU" sz="1600" b="1" dirty="0"/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5591944" y="3356992"/>
            <a:ext cx="2664296" cy="43204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uk-UA" sz="1600" b="1" u="sng" dirty="0">
                <a:hlinkClick r:id="rId16"/>
              </a:rPr>
              <a:t>https://uk.wiktionary.org</a:t>
            </a:r>
            <a:endParaRPr lang="ru-RU" sz="1600" b="1" dirty="0"/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7752185" y="2708920"/>
            <a:ext cx="2520281" cy="36004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lang="uk-UA" sz="1600" b="1" u="sng" dirty="0">
                <a:hlinkClick r:id="rId17"/>
              </a:rPr>
              <a:t>https://uk.wikiquote.org</a:t>
            </a:r>
            <a:endParaRPr lang="ru-RU" sz="1600" b="1" dirty="0"/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1524000" y="4221088"/>
            <a:ext cx="2880320" cy="36004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lang="uk-UA" sz="1600" b="1" u="sng" dirty="0">
                <a:hlinkClick r:id="rId18"/>
              </a:rPr>
              <a:t>https://beta.wikiversity.org</a:t>
            </a:r>
            <a:r>
              <a:rPr lang="uk-UA" sz="1600" b="1" dirty="0"/>
              <a:t> </a:t>
            </a:r>
            <a:endParaRPr lang="ru-RU" sz="1600" b="1" dirty="0"/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3647728" y="4581128"/>
            <a:ext cx="2664296" cy="36004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lang="uk-UA" sz="1600" b="1" u="sng" dirty="0">
                <a:hlinkClick r:id="rId19"/>
              </a:rPr>
              <a:t>https://uk.wikibooks.org</a:t>
            </a:r>
            <a:r>
              <a:rPr lang="uk-UA" sz="1600" b="1" dirty="0"/>
              <a:t> </a:t>
            </a:r>
            <a:endParaRPr lang="ru-RU" sz="1600" b="1" dirty="0"/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6384032" y="4725144"/>
            <a:ext cx="2808312" cy="36004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lang="uk-UA" sz="1600" b="1" u="sng" dirty="0">
                <a:hlinkClick r:id="rId20"/>
              </a:rPr>
              <a:t>https://uk.wikivoyage.org</a:t>
            </a:r>
            <a:r>
              <a:rPr lang="uk-UA" sz="1600" b="1" dirty="0"/>
              <a:t> </a:t>
            </a:r>
            <a:endParaRPr lang="ru-RU" sz="1600" b="1" dirty="0"/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8040216" y="4293096"/>
            <a:ext cx="2627784" cy="36004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lang="uk-UA" sz="1600" b="1" u="sng" dirty="0">
                <a:hlinkClick r:id="rId21"/>
              </a:rPr>
              <a:t>https://uk.wikisource.org</a:t>
            </a:r>
            <a:r>
              <a:rPr lang="uk-UA" sz="1600" b="1" dirty="0"/>
              <a:t> </a:t>
            </a:r>
            <a:endParaRPr lang="ru-RU" sz="1600" b="1" dirty="0"/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3287688" y="6093296"/>
            <a:ext cx="2448272" cy="36004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lang="uk-UA" sz="1600" b="1" u="sng" dirty="0">
                <a:hlinkClick r:id="rId22"/>
              </a:rPr>
              <a:t>https://uk.wikinews.org</a:t>
            </a:r>
            <a:r>
              <a:rPr lang="uk-UA" sz="1600" b="1" dirty="0"/>
              <a:t> </a:t>
            </a:r>
            <a:endParaRPr lang="ru-RU" sz="1600" b="1" dirty="0"/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5879976" y="6309320"/>
            <a:ext cx="3240360" cy="36004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lang="uk-UA" sz="1600" b="1" u="sng" dirty="0">
                <a:hlinkClick r:id="rId23"/>
              </a:rPr>
              <a:t>https://commons.wikimedia.org</a:t>
            </a:r>
            <a:r>
              <a:rPr lang="uk-UA" sz="1600" b="1" dirty="0"/>
              <a:t> </a:t>
            </a:r>
            <a:endParaRPr lang="ru-RU" sz="1600" b="1" dirty="0"/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7536160" y="5877272"/>
            <a:ext cx="3131840" cy="36004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lang="uk-UA" sz="1600" b="1" u="sng" dirty="0">
                <a:hlinkClick r:id="rId24"/>
              </a:rPr>
              <a:t>https://species.wikimedia.org</a:t>
            </a:r>
            <a:r>
              <a:rPr lang="uk-UA" sz="1600" b="1" dirty="0"/>
              <a:t> </a:t>
            </a:r>
            <a:endParaRPr lang="ru-RU" sz="1600" b="1" dirty="0"/>
          </a:p>
        </p:txBody>
      </p:sp>
      <p:sp>
        <p:nvSpPr>
          <p:cNvPr id="2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9120336" y="620688"/>
            <a:ext cx="1325880" cy="457200"/>
          </a:xfrm>
        </p:spPr>
        <p:txBody>
          <a:bodyPr/>
          <a:lstStyle/>
          <a:p>
            <a:r>
              <a:rPr lang="ru-RU" dirty="0" smtClean="0"/>
              <a:t>© </a:t>
            </a:r>
            <a:r>
              <a:rPr lang="ru-RU" dirty="0" err="1" smtClean="0"/>
              <a:t>Антощук</a:t>
            </a:r>
            <a:r>
              <a:rPr lang="ru-RU" dirty="0" smtClean="0"/>
              <a:t> С.В.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41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Антощук С.В.</a:t>
            </a:r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 l="1472" t="12422" r="1666" b="3907"/>
          <a:stretch>
            <a:fillRect/>
          </a:stretch>
        </p:blipFill>
        <p:spPr bwMode="auto">
          <a:xfrm>
            <a:off x="277091" y="221673"/>
            <a:ext cx="11014364" cy="649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448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Антощук С.В.</a:t>
            </a:r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 l="1472" t="13407" r="2257" b="2923"/>
          <a:stretch>
            <a:fillRect/>
          </a:stretch>
        </p:blipFill>
        <p:spPr bwMode="auto">
          <a:xfrm>
            <a:off x="789709" y="346363"/>
            <a:ext cx="9878291" cy="623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208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Антощук С.В.</a:t>
            </a:r>
            <a:endParaRPr lang="ru-RU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 l="1472" t="13407" r="2257" b="3907"/>
          <a:stretch>
            <a:fillRect/>
          </a:stretch>
        </p:blipFill>
        <p:spPr bwMode="auto">
          <a:xfrm>
            <a:off x="677334" y="374073"/>
            <a:ext cx="9921393" cy="5849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352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393</Words>
  <Application>Microsoft Office PowerPoint</Application>
  <PresentationFormat>Широкоэкранный</PresentationFormat>
  <Paragraphs>48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Wingdings 3</vt:lpstr>
      <vt:lpstr>Аспект</vt:lpstr>
      <vt:lpstr>Пошукові системи в Інтернеті</vt:lpstr>
      <vt:lpstr>Законспектувати</vt:lpstr>
      <vt:lpstr>Українські пошукові системи</vt:lpstr>
      <vt:lpstr>Сервіси з пошуку інформації від українських розробників:</vt:lpstr>
      <vt:lpstr>Основнi критерiї ефективностi пошукової системи це: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Домашнє завдання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Пошукові системи в Інтернеті</dc:title>
  <dc:creator>1</dc:creator>
  <cp:lastModifiedBy>1</cp:lastModifiedBy>
  <cp:revision>3</cp:revision>
  <dcterms:created xsi:type="dcterms:W3CDTF">2020-03-18T20:13:21Z</dcterms:created>
  <dcterms:modified xsi:type="dcterms:W3CDTF">2020-03-18T20:52:27Z</dcterms:modified>
</cp:coreProperties>
</file>