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9" r:id="rId3"/>
    <p:sldId id="260" r:id="rId4"/>
    <p:sldId id="261" r:id="rId5"/>
    <p:sldId id="262" r:id="rId6"/>
    <p:sldId id="263" r:id="rId7"/>
    <p:sldId id="264" r:id="rId8"/>
    <p:sldId id="269" r:id="rId9"/>
    <p:sldId id="270" r:id="rId10"/>
    <p:sldId id="271" r:id="rId11"/>
    <p:sldId id="272" r:id="rId12"/>
    <p:sldId id="281" r:id="rId13"/>
    <p:sldId id="275" r:id="rId14"/>
    <p:sldId id="276" r:id="rId15"/>
    <p:sldId id="277" r:id="rId16"/>
    <p:sldId id="278" r:id="rId17"/>
    <p:sldId id="279" r:id="rId18"/>
    <p:sldId id="28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93" autoAdjust="0"/>
  </p:normalViewPr>
  <p:slideViewPr>
    <p:cSldViewPr>
      <p:cViewPr varScale="1">
        <p:scale>
          <a:sx n="74" d="100"/>
          <a:sy n="74" d="100"/>
        </p:scale>
        <p:origin x="-317"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FBD6D83-3B56-442D-B16A-3A8C2FFEA98A}" type="datetimeFigureOut">
              <a:rPr lang="ru-RU"/>
              <a:pPr>
                <a:defRPr/>
              </a:pPr>
              <a:t>14.03.2020</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3EB2ED16-6D50-41BB-BEE4-48A9722D7E18}"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Заметки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altLang="ru-RU" smtClean="0"/>
          </a:p>
        </p:txBody>
      </p:sp>
      <p:sp>
        <p:nvSpPr>
          <p:cNvPr id="25604" name="Номер слайда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39E075A-030C-4A51-8044-F52FF9B5F4BB}" type="slidenum">
              <a:rPr lang="ru-RU" altLang="ru-RU">
                <a:latin typeface="Calibri" panose="020F0502020204030204" pitchFamily="34" charset="0"/>
              </a:rPr>
              <a:pPr eaLnBrk="1" hangingPunct="1"/>
              <a:t>1</a:t>
            </a:fld>
            <a:endParaRPr lang="ru-RU" altLang="ru-RU">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3D884813-DCBB-4E41-B225-5388442CEECE}" type="datetimeFigureOut">
              <a:rPr lang="en-US"/>
              <a:pPr>
                <a:defRPr/>
              </a:pPr>
              <a:t>3/14/2020</a:t>
            </a:fld>
            <a:endParaRPr lang="en-US" dirty="0"/>
          </a:p>
        </p:txBody>
      </p:sp>
      <p:sp>
        <p:nvSpPr>
          <p:cNvPr id="6" name="Нижний колонтитул 1"/>
          <p:cNvSpPr>
            <a:spLocks noGrp="1"/>
          </p:cNvSpPr>
          <p:nvPr>
            <p:ph type="ftr" sz="quarter" idx="11"/>
          </p:nvPr>
        </p:nvSpPr>
        <p:spPr/>
        <p:txBody>
          <a:bodyPr/>
          <a:lstStyle>
            <a:lvl1pPr>
              <a:defRPr/>
            </a:lvl1pPr>
          </a:lstStyle>
          <a:p>
            <a:pPr>
              <a:defRPr/>
            </a:pPr>
            <a:endParaRPr lang="en-US"/>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fld id="{21567125-8948-4988-BB34-71436B7E87E0}" type="slidenum">
              <a:rPr lang="en-US" altLang="ru-RU"/>
              <a:pPr/>
              <a:t>‹#›</a:t>
            </a:fld>
            <a:endParaRPr lang="en-US" altLang="ru-RU"/>
          </a:p>
        </p:txBody>
      </p:sp>
    </p:spTree>
    <p:extLst>
      <p:ext uri="{BB962C8B-B14F-4D97-AF65-F5344CB8AC3E}">
        <p14:creationId xmlns:p14="http://schemas.microsoft.com/office/powerpoint/2010/main" xmlns="" val="3446274220"/>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BDDCA2F9-156C-43A1-B697-5D3D43E8E226}" type="datetimeFigureOut">
              <a:rPr lang="en-US"/>
              <a:pPr>
                <a:defRPr/>
              </a:pPr>
              <a:t>3/14/2020</a:t>
            </a:fld>
            <a:endParaRPr lang="en-US" dirty="0"/>
          </a:p>
        </p:txBody>
      </p:sp>
      <p:sp>
        <p:nvSpPr>
          <p:cNvPr id="5" name="Нижний колонтитул 27"/>
          <p:cNvSpPr>
            <a:spLocks noGrp="1"/>
          </p:cNvSpPr>
          <p:nvPr>
            <p:ph type="ftr" sz="quarter" idx="11"/>
          </p:nvPr>
        </p:nvSpPr>
        <p:spPr/>
        <p:txBody>
          <a:bodyPr/>
          <a:lstStyle>
            <a:lvl1pPr>
              <a:defRPr/>
            </a:lvl1pPr>
          </a:lstStyle>
          <a:p>
            <a:pPr>
              <a:defRPr/>
            </a:pPr>
            <a:endParaRPr lang="en-US"/>
          </a:p>
        </p:txBody>
      </p:sp>
      <p:sp>
        <p:nvSpPr>
          <p:cNvPr id="6" name="Номер слайда 4"/>
          <p:cNvSpPr>
            <a:spLocks noGrp="1"/>
          </p:cNvSpPr>
          <p:nvPr>
            <p:ph type="sldNum" sz="quarter" idx="12"/>
          </p:nvPr>
        </p:nvSpPr>
        <p:spPr/>
        <p:txBody>
          <a:bodyPr/>
          <a:lstStyle>
            <a:lvl1pPr>
              <a:defRPr/>
            </a:lvl1pPr>
          </a:lstStyle>
          <a:p>
            <a:fld id="{B2EA1634-5134-422E-9046-A674794BAE34}" type="slidenum">
              <a:rPr lang="en-US" altLang="ru-RU"/>
              <a:pPr/>
              <a:t>‹#›</a:t>
            </a:fld>
            <a:endParaRPr lang="en-US" altLang="ru-RU"/>
          </a:p>
        </p:txBody>
      </p:sp>
    </p:spTree>
    <p:extLst>
      <p:ext uri="{BB962C8B-B14F-4D97-AF65-F5344CB8AC3E}">
        <p14:creationId xmlns:p14="http://schemas.microsoft.com/office/powerpoint/2010/main" xmlns="" val="2399199981"/>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2B9A9340-06A4-4A5C-897E-26CAB4272373}" type="datetimeFigureOut">
              <a:rPr lang="en-US"/>
              <a:pPr>
                <a:defRPr/>
              </a:pPr>
              <a:t>3/14/2020</a:t>
            </a:fld>
            <a:endParaRPr lang="en-US" dirty="0"/>
          </a:p>
        </p:txBody>
      </p:sp>
      <p:sp>
        <p:nvSpPr>
          <p:cNvPr id="5" name="Нижний колонтитул 27"/>
          <p:cNvSpPr>
            <a:spLocks noGrp="1"/>
          </p:cNvSpPr>
          <p:nvPr>
            <p:ph type="ftr" sz="quarter" idx="11"/>
          </p:nvPr>
        </p:nvSpPr>
        <p:spPr/>
        <p:txBody>
          <a:bodyPr/>
          <a:lstStyle>
            <a:lvl1pPr>
              <a:defRPr/>
            </a:lvl1pPr>
          </a:lstStyle>
          <a:p>
            <a:pPr>
              <a:defRPr/>
            </a:pPr>
            <a:endParaRPr lang="en-US"/>
          </a:p>
        </p:txBody>
      </p:sp>
      <p:sp>
        <p:nvSpPr>
          <p:cNvPr id="6" name="Номер слайда 4"/>
          <p:cNvSpPr>
            <a:spLocks noGrp="1"/>
          </p:cNvSpPr>
          <p:nvPr>
            <p:ph type="sldNum" sz="quarter" idx="12"/>
          </p:nvPr>
        </p:nvSpPr>
        <p:spPr/>
        <p:txBody>
          <a:bodyPr/>
          <a:lstStyle>
            <a:lvl1pPr>
              <a:defRPr/>
            </a:lvl1pPr>
          </a:lstStyle>
          <a:p>
            <a:fld id="{690D1E2C-9F9C-400A-B5FE-BDF404AAA88E}" type="slidenum">
              <a:rPr lang="en-US" altLang="ru-RU"/>
              <a:pPr/>
              <a:t>‹#›</a:t>
            </a:fld>
            <a:endParaRPr lang="en-US" altLang="ru-RU"/>
          </a:p>
        </p:txBody>
      </p:sp>
    </p:spTree>
    <p:extLst>
      <p:ext uri="{BB962C8B-B14F-4D97-AF65-F5344CB8AC3E}">
        <p14:creationId xmlns:p14="http://schemas.microsoft.com/office/powerpoint/2010/main" xmlns="" val="3794131085"/>
      </p:ext>
    </p:extLst>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Содержимое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7A88D0EB-CB5B-463A-8FA4-E5BF80D35B59}" type="datetimeFigureOut">
              <a:rPr lang="en-US"/>
              <a:pPr>
                <a:defRPr/>
              </a:pPr>
              <a:t>3/14/2020</a:t>
            </a:fld>
            <a:endParaRPr lang="en-US" dirty="0"/>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fld id="{699517E8-FABF-400B-98C1-734E0A23F2FF}" type="slidenum">
              <a:rPr lang="en-US" altLang="ru-RU"/>
              <a:pPr/>
              <a:t>‹#›</a:t>
            </a:fld>
            <a:endParaRPr lang="en-US" altLang="ru-RU"/>
          </a:p>
        </p:txBody>
      </p:sp>
    </p:spTree>
    <p:extLst>
      <p:ext uri="{BB962C8B-B14F-4D97-AF65-F5344CB8AC3E}">
        <p14:creationId xmlns:p14="http://schemas.microsoft.com/office/powerpoint/2010/main" xmlns="" val="1968758603"/>
      </p:ext>
    </p:extLst>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E780CFCF-BD6B-49D5-8E8A-5CF0C75FFE4A}" type="datetimeFigureOut">
              <a:rPr lang="en-US"/>
              <a:pPr>
                <a:defRPr/>
              </a:pPr>
              <a:t>3/14/2020</a:t>
            </a:fld>
            <a:endParaRPr lang="en-US" dirty="0"/>
          </a:p>
        </p:txBody>
      </p:sp>
      <p:sp>
        <p:nvSpPr>
          <p:cNvPr id="7" name="Нижний колонтитул 10"/>
          <p:cNvSpPr>
            <a:spLocks noGrp="1"/>
          </p:cNvSpPr>
          <p:nvPr>
            <p:ph type="ftr" sz="quarter" idx="11"/>
          </p:nvPr>
        </p:nvSpPr>
        <p:spPr/>
        <p:txBody>
          <a:bodyPr/>
          <a:lstStyle>
            <a:lvl1pPr>
              <a:defRPr/>
            </a:lvl1pPr>
          </a:lstStyle>
          <a:p>
            <a:pPr>
              <a:defRPr/>
            </a:pPr>
            <a:endParaRPr lang="en-US"/>
          </a:p>
        </p:txBody>
      </p:sp>
      <p:sp>
        <p:nvSpPr>
          <p:cNvPr id="9" name="Номер слайда 15"/>
          <p:cNvSpPr>
            <a:spLocks noGrp="1"/>
          </p:cNvSpPr>
          <p:nvPr>
            <p:ph type="sldNum" sz="quarter" idx="12"/>
          </p:nvPr>
        </p:nvSpPr>
        <p:spPr/>
        <p:txBody>
          <a:bodyPr/>
          <a:lstStyle>
            <a:lvl1pPr>
              <a:defRPr/>
            </a:lvl1pPr>
          </a:lstStyle>
          <a:p>
            <a:fld id="{D4B3C30E-0809-4A7F-AD14-67E294882765}" type="slidenum">
              <a:rPr lang="en-US" altLang="ru-RU"/>
              <a:pPr/>
              <a:t>‹#›</a:t>
            </a:fld>
            <a:endParaRPr lang="en-US" altLang="ru-RU"/>
          </a:p>
        </p:txBody>
      </p:sp>
    </p:spTree>
    <p:extLst>
      <p:ext uri="{BB962C8B-B14F-4D97-AF65-F5344CB8AC3E}">
        <p14:creationId xmlns:p14="http://schemas.microsoft.com/office/powerpoint/2010/main" xmlns="" val="435142957"/>
      </p:ext>
    </p:extLst>
  </p:cSld>
  <p:clrMapOvr>
    <a:overrideClrMapping bg1="dk1" tx1="lt1" bg2="dk2" tx2="lt2" accent1="accent1" accent2="accent2" accent3="accent3" accent4="accent4" accent5="accent5" accent6="accent6" hlink="hlink" folHlink="folHlink"/>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fld id="{A99CA905-EDD0-41C9-AD93-5F4FCF7EA42F}" type="datetimeFigureOut">
              <a:rPr lang="en-US"/>
              <a:pPr>
                <a:defRPr/>
              </a:pPr>
              <a:t>3/14/2020</a:t>
            </a:fld>
            <a:endParaRPr lang="en-US" dirty="0"/>
          </a:p>
        </p:txBody>
      </p:sp>
      <p:sp>
        <p:nvSpPr>
          <p:cNvPr id="6" name="Нижний колонтитул 27"/>
          <p:cNvSpPr>
            <a:spLocks noGrp="1"/>
          </p:cNvSpPr>
          <p:nvPr>
            <p:ph type="ftr" sz="quarter" idx="11"/>
          </p:nvPr>
        </p:nvSpPr>
        <p:spPr/>
        <p:txBody>
          <a:bodyPr/>
          <a:lstStyle>
            <a:lvl1pPr>
              <a:defRPr/>
            </a:lvl1pPr>
          </a:lstStyle>
          <a:p>
            <a:pPr>
              <a:defRPr/>
            </a:pPr>
            <a:endParaRPr lang="en-US"/>
          </a:p>
        </p:txBody>
      </p:sp>
      <p:sp>
        <p:nvSpPr>
          <p:cNvPr id="7" name="Номер слайда 4"/>
          <p:cNvSpPr>
            <a:spLocks noGrp="1"/>
          </p:cNvSpPr>
          <p:nvPr>
            <p:ph type="sldNum" sz="quarter" idx="12"/>
          </p:nvPr>
        </p:nvSpPr>
        <p:spPr/>
        <p:txBody>
          <a:bodyPr/>
          <a:lstStyle>
            <a:lvl1pPr>
              <a:defRPr/>
            </a:lvl1pPr>
          </a:lstStyle>
          <a:p>
            <a:fld id="{C08D609C-E946-4F77-8837-2CF3D90EED9A}" type="slidenum">
              <a:rPr lang="en-US" altLang="ru-RU"/>
              <a:pPr/>
              <a:t>‹#›</a:t>
            </a:fld>
            <a:endParaRPr lang="en-US" altLang="ru-RU"/>
          </a:p>
        </p:txBody>
      </p:sp>
    </p:spTree>
    <p:extLst>
      <p:ext uri="{BB962C8B-B14F-4D97-AF65-F5344CB8AC3E}">
        <p14:creationId xmlns:p14="http://schemas.microsoft.com/office/powerpoint/2010/main" xmlns="" val="1218895995"/>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85FF9E73-B42A-4692-A5D9-F5BD8A3CD0BD}" type="datetimeFigureOut">
              <a:rPr lang="en-US"/>
              <a:pPr>
                <a:defRPr/>
              </a:pPr>
              <a:t>3/14/2020</a:t>
            </a:fld>
            <a:endParaRPr lang="en-US" dirty="0"/>
          </a:p>
        </p:txBody>
      </p:sp>
      <p:sp>
        <p:nvSpPr>
          <p:cNvPr id="9" name="Нижний колонтитул 5"/>
          <p:cNvSpPr>
            <a:spLocks noGrp="1"/>
          </p:cNvSpPr>
          <p:nvPr>
            <p:ph type="ftr" sz="quarter" idx="11"/>
          </p:nvPr>
        </p:nvSpPr>
        <p:spPr/>
        <p:txBody>
          <a:bodyPr/>
          <a:lstStyle>
            <a:lvl1pPr>
              <a:defRPr/>
            </a:lvl1pPr>
          </a:lstStyle>
          <a:p>
            <a:pPr>
              <a:defRPr/>
            </a:pPr>
            <a:endParaRPr lang="en-US"/>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fld id="{8FED5073-E549-4B44-ACE0-746672C8B1F8}" type="slidenum">
              <a:rPr lang="en-US" altLang="ru-RU"/>
              <a:pPr/>
              <a:t>‹#›</a:t>
            </a:fld>
            <a:endParaRPr lang="en-US" altLang="ru-RU"/>
          </a:p>
        </p:txBody>
      </p:sp>
    </p:spTree>
    <p:extLst>
      <p:ext uri="{BB962C8B-B14F-4D97-AF65-F5344CB8AC3E}">
        <p14:creationId xmlns:p14="http://schemas.microsoft.com/office/powerpoint/2010/main" xmlns="" val="1099253960"/>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fld id="{CAB023BA-4635-462E-8AC8-7467C6A134EC}" type="datetimeFigureOut">
              <a:rPr lang="en-US"/>
              <a:pPr>
                <a:defRPr/>
              </a:pPr>
              <a:t>3/14/2020</a:t>
            </a:fld>
            <a:endParaRPr lang="en-US" dirty="0"/>
          </a:p>
        </p:txBody>
      </p:sp>
      <p:sp>
        <p:nvSpPr>
          <p:cNvPr id="4" name="Нижний колонтитул 27"/>
          <p:cNvSpPr>
            <a:spLocks noGrp="1"/>
          </p:cNvSpPr>
          <p:nvPr>
            <p:ph type="ftr" sz="quarter" idx="11"/>
          </p:nvPr>
        </p:nvSpPr>
        <p:spPr/>
        <p:txBody>
          <a:bodyPr/>
          <a:lstStyle>
            <a:lvl1pPr>
              <a:defRPr/>
            </a:lvl1pPr>
          </a:lstStyle>
          <a:p>
            <a:pPr>
              <a:defRPr/>
            </a:pPr>
            <a:endParaRPr lang="en-US"/>
          </a:p>
        </p:txBody>
      </p:sp>
      <p:sp>
        <p:nvSpPr>
          <p:cNvPr id="5" name="Номер слайда 4"/>
          <p:cNvSpPr>
            <a:spLocks noGrp="1"/>
          </p:cNvSpPr>
          <p:nvPr>
            <p:ph type="sldNum" sz="quarter" idx="12"/>
          </p:nvPr>
        </p:nvSpPr>
        <p:spPr/>
        <p:txBody>
          <a:bodyPr/>
          <a:lstStyle>
            <a:lvl1pPr>
              <a:defRPr/>
            </a:lvl1pPr>
          </a:lstStyle>
          <a:p>
            <a:fld id="{EF0EA7A6-5CCB-48F3-AC00-865B9E52CC32}" type="slidenum">
              <a:rPr lang="en-US" altLang="ru-RU"/>
              <a:pPr/>
              <a:t>‹#›</a:t>
            </a:fld>
            <a:endParaRPr lang="en-US" altLang="ru-RU"/>
          </a:p>
        </p:txBody>
      </p:sp>
    </p:spTree>
    <p:extLst>
      <p:ext uri="{BB962C8B-B14F-4D97-AF65-F5344CB8AC3E}">
        <p14:creationId xmlns:p14="http://schemas.microsoft.com/office/powerpoint/2010/main" xmlns="" val="2608113115"/>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0"/>
          <p:cNvSpPr>
            <a:spLocks noGrp="1"/>
          </p:cNvSpPr>
          <p:nvPr>
            <p:ph type="dt" sz="half" idx="10"/>
          </p:nvPr>
        </p:nvSpPr>
        <p:spPr/>
        <p:txBody>
          <a:bodyPr/>
          <a:lstStyle>
            <a:lvl1pPr>
              <a:defRPr/>
            </a:lvl1pPr>
          </a:lstStyle>
          <a:p>
            <a:pPr>
              <a:defRPr/>
            </a:pPr>
            <a:fld id="{805F3A5C-1836-48A7-AC9A-5D7464EADAAB}" type="datetimeFigureOut">
              <a:rPr lang="en-US"/>
              <a:pPr>
                <a:defRPr/>
              </a:pPr>
              <a:t>3/14/2020</a:t>
            </a:fld>
            <a:endParaRPr lang="en-US" dirty="0"/>
          </a:p>
        </p:txBody>
      </p:sp>
      <p:sp>
        <p:nvSpPr>
          <p:cNvPr id="3" name="Нижний колонтитул 27"/>
          <p:cNvSpPr>
            <a:spLocks noGrp="1"/>
          </p:cNvSpPr>
          <p:nvPr>
            <p:ph type="ftr" sz="quarter" idx="11"/>
          </p:nvPr>
        </p:nvSpPr>
        <p:spPr/>
        <p:txBody>
          <a:bodyPr/>
          <a:lstStyle>
            <a:lvl1pPr>
              <a:defRPr/>
            </a:lvl1pPr>
          </a:lstStyle>
          <a:p>
            <a:pPr>
              <a:defRPr/>
            </a:pPr>
            <a:endParaRPr lang="en-US"/>
          </a:p>
        </p:txBody>
      </p:sp>
      <p:sp>
        <p:nvSpPr>
          <p:cNvPr id="4" name="Номер слайда 4"/>
          <p:cNvSpPr>
            <a:spLocks noGrp="1"/>
          </p:cNvSpPr>
          <p:nvPr>
            <p:ph type="sldNum" sz="quarter" idx="12"/>
          </p:nvPr>
        </p:nvSpPr>
        <p:spPr/>
        <p:txBody>
          <a:bodyPr/>
          <a:lstStyle>
            <a:lvl1pPr>
              <a:defRPr/>
            </a:lvl1pPr>
          </a:lstStyle>
          <a:p>
            <a:fld id="{67D6E37D-3E42-41C9-AB06-0DE34BE0B6FB}" type="slidenum">
              <a:rPr lang="en-US" altLang="ru-RU"/>
              <a:pPr/>
              <a:t>‹#›</a:t>
            </a:fld>
            <a:endParaRPr lang="en-US" altLang="ru-RU"/>
          </a:p>
        </p:txBody>
      </p:sp>
    </p:spTree>
    <p:extLst>
      <p:ext uri="{BB962C8B-B14F-4D97-AF65-F5344CB8AC3E}">
        <p14:creationId xmlns:p14="http://schemas.microsoft.com/office/powerpoint/2010/main" xmlns="" val="1690113764"/>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FC38DE55-3710-4255-9BC4-A7DA269F81EA}" type="datetimeFigureOut">
              <a:rPr lang="en-US"/>
              <a:pPr>
                <a:defRPr/>
              </a:pPr>
              <a:t>3/14/2020</a:t>
            </a:fld>
            <a:endParaRPr lang="en-US" dirty="0"/>
          </a:p>
        </p:txBody>
      </p:sp>
      <p:sp>
        <p:nvSpPr>
          <p:cNvPr id="7" name="Нижний колонтитул 28"/>
          <p:cNvSpPr>
            <a:spLocks noGrp="1"/>
          </p:cNvSpPr>
          <p:nvPr>
            <p:ph type="ftr" sz="quarter" idx="11"/>
          </p:nvPr>
        </p:nvSpPr>
        <p:spPr/>
        <p:txBody>
          <a:bodyPr/>
          <a:lstStyle>
            <a:lvl1pPr>
              <a:defRPr/>
            </a:lvl1pPr>
          </a:lstStyle>
          <a:p>
            <a:pPr>
              <a:defRPr/>
            </a:pPr>
            <a:endParaRPr lang="en-US"/>
          </a:p>
        </p:txBody>
      </p:sp>
      <p:sp>
        <p:nvSpPr>
          <p:cNvPr id="8" name="Номер слайда 6"/>
          <p:cNvSpPr>
            <a:spLocks noGrp="1"/>
          </p:cNvSpPr>
          <p:nvPr>
            <p:ph type="sldNum" sz="quarter" idx="12"/>
          </p:nvPr>
        </p:nvSpPr>
        <p:spPr/>
        <p:txBody>
          <a:bodyPr/>
          <a:lstStyle>
            <a:lvl1pPr>
              <a:defRPr/>
            </a:lvl1pPr>
          </a:lstStyle>
          <a:p>
            <a:fld id="{1ABC9DBF-DF52-4B5C-9BBE-7D4BC517229F}" type="slidenum">
              <a:rPr lang="en-US" altLang="ru-RU"/>
              <a:pPr/>
              <a:t>‹#›</a:t>
            </a:fld>
            <a:endParaRPr lang="en-US" altLang="ru-RU"/>
          </a:p>
        </p:txBody>
      </p:sp>
    </p:spTree>
    <p:extLst>
      <p:ext uri="{BB962C8B-B14F-4D97-AF65-F5344CB8AC3E}">
        <p14:creationId xmlns:p14="http://schemas.microsoft.com/office/powerpoint/2010/main" xmlns="" val="510120427"/>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dirty="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10"/>
          <p:cNvSpPr>
            <a:spLocks noGrp="1"/>
          </p:cNvSpPr>
          <p:nvPr>
            <p:ph type="dt" sz="half" idx="10"/>
          </p:nvPr>
        </p:nvSpPr>
        <p:spPr/>
        <p:txBody>
          <a:bodyPr/>
          <a:lstStyle>
            <a:lvl1pPr>
              <a:defRPr/>
            </a:lvl1pPr>
          </a:lstStyle>
          <a:p>
            <a:pPr>
              <a:defRPr/>
            </a:pPr>
            <a:fld id="{FE9FE9AD-FB20-4127-9870-CB888313C9F6}" type="datetimeFigureOut">
              <a:rPr lang="en-US"/>
              <a:pPr>
                <a:defRPr/>
              </a:pPr>
              <a:t>3/14/2020</a:t>
            </a:fld>
            <a:endParaRPr lang="en-US" dirty="0"/>
          </a:p>
        </p:txBody>
      </p:sp>
      <p:sp>
        <p:nvSpPr>
          <p:cNvPr id="6" name="Нижний колонтитул 27"/>
          <p:cNvSpPr>
            <a:spLocks noGrp="1"/>
          </p:cNvSpPr>
          <p:nvPr>
            <p:ph type="ftr" sz="quarter" idx="11"/>
          </p:nvPr>
        </p:nvSpPr>
        <p:spPr/>
        <p:txBody>
          <a:bodyPr/>
          <a:lstStyle>
            <a:lvl1pPr>
              <a:defRPr/>
            </a:lvl1pPr>
          </a:lstStyle>
          <a:p>
            <a:pPr>
              <a:defRPr/>
            </a:pPr>
            <a:endParaRPr lang="en-US"/>
          </a:p>
        </p:txBody>
      </p:sp>
      <p:sp>
        <p:nvSpPr>
          <p:cNvPr id="7" name="Номер слайда 4"/>
          <p:cNvSpPr>
            <a:spLocks noGrp="1"/>
          </p:cNvSpPr>
          <p:nvPr>
            <p:ph type="sldNum" sz="quarter" idx="12"/>
          </p:nvPr>
        </p:nvSpPr>
        <p:spPr/>
        <p:txBody>
          <a:bodyPr/>
          <a:lstStyle>
            <a:lvl1pPr>
              <a:defRPr/>
            </a:lvl1pPr>
          </a:lstStyle>
          <a:p>
            <a:fld id="{AD55E1B4-F828-452A-ABEF-82AB3BEA19E5}" type="slidenum">
              <a:rPr lang="en-US" altLang="ru-RU"/>
              <a:pPr/>
              <a:t>‹#›</a:t>
            </a:fld>
            <a:endParaRPr lang="en-US" altLang="ru-RU"/>
          </a:p>
        </p:txBody>
      </p:sp>
    </p:spTree>
    <p:extLst>
      <p:ext uri="{BB962C8B-B14F-4D97-AF65-F5344CB8AC3E}">
        <p14:creationId xmlns:p14="http://schemas.microsoft.com/office/powerpoint/2010/main" xmlns="" val="795207806"/>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9" name="Текст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defRPr>
            </a:lvl1pPr>
          </a:lstStyle>
          <a:p>
            <a:pPr>
              <a:defRPr/>
            </a:pPr>
            <a:fld id="{9E9CF426-E4AF-470C-AE3E-CC290584F27E}" type="datetimeFigureOut">
              <a:rPr lang="en-US"/>
              <a:pPr>
                <a:defRPr/>
              </a:pPr>
              <a:t>3/14/2020</a:t>
            </a:fld>
            <a:endParaRPr lang="en-US" dirty="0"/>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n-US"/>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latin typeface="Franklin Gothic Book" panose="020B0503020102020204" pitchFamily="34" charset="0"/>
              </a:defRPr>
            </a:lvl1pPr>
          </a:lstStyle>
          <a:p>
            <a:fld id="{3706DF5B-4311-46DE-AF03-A1AEB5B95D95}" type="slidenum">
              <a:rPr lang="en-US" altLang="ru-RU"/>
              <a:pPr/>
              <a:t>‹#›</a:t>
            </a:fld>
            <a:endParaRPr lang="en-US" alt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05" r:id="rId4"/>
    <p:sldLayoutId id="2147483814" r:id="rId5"/>
    <p:sldLayoutId id="2147483806" r:id="rId6"/>
    <p:sldLayoutId id="2147483807" r:id="rId7"/>
    <p:sldLayoutId id="2147483815" r:id="rId8"/>
    <p:sldLayoutId id="2147483808" r:id="rId9"/>
    <p:sldLayoutId id="2147483809" r:id="rId10"/>
    <p:sldLayoutId id="2147483810" r:id="rId11"/>
  </p:sldLayoutIdLst>
  <p:transition spd="slow">
    <p:wipe dir="d"/>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2420888"/>
            <a:ext cx="5286412" cy="928694"/>
          </a:xfrm>
        </p:spPr>
        <p:txBody>
          <a:bodyPr/>
          <a:lstStyle/>
          <a:p>
            <a:pPr algn="ctr" eaLnBrk="1" fontAlgn="auto" hangingPunct="1">
              <a:spcAft>
                <a:spcPts val="0"/>
              </a:spcAft>
              <a:defRPr/>
            </a:pPr>
            <a:r>
              <a:rPr lang="uk-UA" sz="4000" dirty="0" smtClean="0"/>
              <a:t>ЕЛЕКТРИЧНІ АПАРАТИ</a:t>
            </a:r>
            <a:endParaRPr lang="ru-RU"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125538"/>
            <a:ext cx="8686800" cy="5543550"/>
          </a:xfrm>
        </p:spPr>
        <p:txBody>
          <a:bodyPr>
            <a:normAutofit fontScale="25000" lnSpcReduction="20000"/>
          </a:bodyPr>
          <a:lstStyle/>
          <a:p>
            <a:pPr eaLnBrk="1" fontAlgn="auto" hangingPunct="1">
              <a:spcAft>
                <a:spcPts val="0"/>
              </a:spcAft>
              <a:buFont typeface="Wingdings 2"/>
              <a:buNone/>
              <a:defRPr/>
            </a:pPr>
            <a:r>
              <a:rPr lang="uk-UA" sz="9600" b="1" dirty="0" smtClean="0"/>
              <a:t>ОСНОВНІ ПАРАМЕТРИ ЕЛЕКТРИЧНИХ АПАРАТІВ</a:t>
            </a:r>
            <a:endParaRPr lang="ru-RU" sz="9600" b="1" dirty="0" smtClean="0"/>
          </a:p>
          <a:p>
            <a:pPr marL="174625" indent="-174625" algn="just" eaLnBrk="1" fontAlgn="auto" hangingPunct="1">
              <a:lnSpc>
                <a:spcPct val="120000"/>
              </a:lnSpc>
              <a:spcAft>
                <a:spcPts val="0"/>
              </a:spcAft>
              <a:buFont typeface="Wingdings 2"/>
              <a:buBlip>
                <a:blip r:embed="rId3"/>
              </a:buBlip>
              <a:defRPr/>
            </a:pPr>
            <a:r>
              <a:rPr lang="uk-UA" sz="8000" i="1" dirty="0" smtClean="0"/>
              <a:t>Номінальна напруга, </a:t>
            </a:r>
            <a:r>
              <a:rPr lang="en-US" sz="8000" i="1" dirty="0" smtClean="0"/>
              <a:t>U</a:t>
            </a:r>
            <a:r>
              <a:rPr lang="uk-UA" sz="8000" i="1" dirty="0" smtClean="0"/>
              <a:t>н</a:t>
            </a:r>
            <a:r>
              <a:rPr lang="uk-UA" sz="8000" dirty="0" smtClean="0"/>
              <a:t> – це напруга, при якій проходить тривала нормальна робота ЕА і яка відповідає певному класу (рівню) ізоляції</a:t>
            </a:r>
            <a:endParaRPr lang="ru-RU" sz="8000" dirty="0" smtClean="0"/>
          </a:p>
          <a:p>
            <a:pPr marL="0" indent="0" algn="just" eaLnBrk="1" fontAlgn="auto" hangingPunct="1">
              <a:lnSpc>
                <a:spcPct val="120000"/>
              </a:lnSpc>
              <a:spcAft>
                <a:spcPts val="0"/>
              </a:spcAft>
              <a:buFont typeface="Wingdings 2"/>
              <a:buNone/>
              <a:defRPr/>
            </a:pPr>
            <a:r>
              <a:rPr lang="uk-UA" sz="8000" dirty="0" smtClean="0"/>
              <a:t>Величина номінальної напруги визначає основні габаритні розміри ЕА, тому що відстань між струмоведучими частинами різних фаз або фазою та землею у відключеному стані вибираються відповідно до допустимої електричної міцності ізоляційних проміжків, які для кожного класу номінальної напруги визначаються стандартами</a:t>
            </a:r>
            <a:endParaRPr lang="ru-RU" sz="8000" dirty="0" smtClean="0"/>
          </a:p>
          <a:p>
            <a:pPr marL="174625" indent="-174625" algn="just" eaLnBrk="1" fontAlgn="auto" hangingPunct="1">
              <a:lnSpc>
                <a:spcPct val="120000"/>
              </a:lnSpc>
              <a:spcAft>
                <a:spcPts val="0"/>
              </a:spcAft>
              <a:buFont typeface="Wingdings 2"/>
              <a:buBlip>
                <a:blip r:embed="rId3"/>
              </a:buBlip>
              <a:defRPr/>
            </a:pPr>
            <a:r>
              <a:rPr lang="uk-UA" sz="8000" i="1" dirty="0" smtClean="0"/>
              <a:t>Номінальний струм, Ін</a:t>
            </a:r>
            <a:r>
              <a:rPr lang="uk-UA" sz="8000" dirty="0" smtClean="0"/>
              <a:t> – це струм, який може протікати через ЕА безмежно довгий час і при цьому температура окремих частин ЕА (контактів, ізоляції та інше) не повинна перевищувати допустимих визначених значень при заданій температурі навколишнього середовища. Значення номінального струму визначають розміри струмоведучих частин, особливо контактних з</a:t>
            </a:r>
            <a:r>
              <a:rPr lang="ru-RU" sz="8000" dirty="0" smtClean="0"/>
              <a:t>’</a:t>
            </a:r>
            <a:r>
              <a:rPr lang="uk-UA" sz="8000" dirty="0" smtClean="0"/>
              <a:t>єднань та їх конструкцій </a:t>
            </a:r>
            <a:endParaRPr lang="ru-RU" sz="8000" dirty="0" smtClean="0"/>
          </a:p>
          <a:p>
            <a:pPr marL="0" indent="0" algn="just" eaLnBrk="1" fontAlgn="auto" hangingPunct="1">
              <a:lnSpc>
                <a:spcPct val="120000"/>
              </a:lnSpc>
              <a:spcAft>
                <a:spcPts val="0"/>
              </a:spcAft>
              <a:buFont typeface="Wingdings 2"/>
              <a:buNone/>
              <a:defRPr/>
            </a:pPr>
            <a:r>
              <a:rPr lang="uk-UA" sz="8000" dirty="0" smtClean="0"/>
              <a:t>Номінальний струм визначає габаритні розміри струмоведучих частин (особливо розміри та конструкцію контактних з’єднань).</a:t>
            </a:r>
            <a:endParaRPr lang="ru-RU" sz="8000" dirty="0" smtClean="0"/>
          </a:p>
        </p:txBody>
      </p:sp>
      <p:sp>
        <p:nvSpPr>
          <p:cNvPr id="4" name="Заголовок 1"/>
          <p:cNvSpPr>
            <a:spLocks noGrp="1"/>
          </p:cNvSpPr>
          <p:nvPr>
            <p:ph type="title"/>
          </p:nvPr>
        </p:nvSpPr>
        <p:spPr>
          <a:xfrm>
            <a:off x="357158" y="142852"/>
            <a:ext cx="8686800" cy="838200"/>
          </a:xfrm>
        </p:spPr>
        <p:txBody>
          <a:bodyPr/>
          <a:lstStyle/>
          <a:p>
            <a:pPr algn="r" eaLnBrk="1" fontAlgn="auto" hangingPunct="1">
              <a:spcAft>
                <a:spcPts val="0"/>
              </a:spcAft>
              <a:defRPr/>
            </a:pPr>
            <a:r>
              <a:rPr lang="uk-UA" dirty="0" smtClean="0"/>
              <a:t>Вступ</a:t>
            </a:r>
            <a:endParaRPr lang="ru-RU"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196975"/>
            <a:ext cx="8686800" cy="4000500"/>
          </a:xfrm>
        </p:spPr>
        <p:txBody>
          <a:bodyPr>
            <a:normAutofit fontScale="92500" lnSpcReduction="10000"/>
          </a:bodyPr>
          <a:lstStyle/>
          <a:p>
            <a:pPr marL="174625" indent="-174625" algn="just" eaLnBrk="1" fontAlgn="auto" hangingPunct="1">
              <a:lnSpc>
                <a:spcPct val="120000"/>
              </a:lnSpc>
              <a:spcAft>
                <a:spcPts val="0"/>
              </a:spcAft>
              <a:buFont typeface="Wingdings 2" panose="05020102010507070707" pitchFamily="18" charset="2"/>
              <a:buBlip>
                <a:blip r:embed="rId2"/>
              </a:buBlip>
              <a:defRPr/>
            </a:pPr>
            <a:r>
              <a:rPr lang="uk-UA" sz="2200" i="1" dirty="0" smtClean="0"/>
              <a:t>Номінальний струм термічної стійкості, </a:t>
            </a:r>
            <a:r>
              <a:rPr lang="uk-UA" sz="2200" i="1" dirty="0" err="1" smtClean="0"/>
              <a:t>Ін.т</a:t>
            </a:r>
            <a:r>
              <a:rPr lang="uk-UA" sz="2200" i="1" dirty="0" smtClean="0"/>
              <a:t>. –</a:t>
            </a:r>
            <a:r>
              <a:rPr lang="uk-UA" sz="2200" dirty="0" smtClean="0"/>
              <a:t> визначається витривалістю до теплової дії електричного струму. Значення стандартизоване відповідно до часу проходження струму: 1, 3, 5, 10 с.</a:t>
            </a:r>
            <a:endParaRPr lang="ru-RU" sz="2200" dirty="0" smtClean="0"/>
          </a:p>
          <a:p>
            <a:pPr marL="174625" indent="-174625" algn="just" eaLnBrk="1" fontAlgn="auto" hangingPunct="1">
              <a:lnSpc>
                <a:spcPct val="120000"/>
              </a:lnSpc>
              <a:spcAft>
                <a:spcPts val="0"/>
              </a:spcAft>
              <a:buFont typeface="Wingdings 2"/>
              <a:buBlip>
                <a:blip r:embed="rId2"/>
              </a:buBlip>
              <a:defRPr/>
            </a:pPr>
            <a:r>
              <a:rPr lang="uk-UA" sz="2200" i="1" dirty="0" smtClean="0"/>
              <a:t>Номінальний струм динамічної стійкості, Ін.д.</a:t>
            </a:r>
            <a:r>
              <a:rPr lang="uk-UA" sz="2200" dirty="0" smtClean="0"/>
              <a:t> </a:t>
            </a:r>
            <a:r>
              <a:rPr lang="en-US" sz="2200" dirty="0" smtClean="0"/>
              <a:t>– </a:t>
            </a:r>
            <a:r>
              <a:rPr lang="uk-UA" sz="2200" dirty="0" smtClean="0"/>
              <a:t>визначає здатність ЕА витримувати електродинамічні зусилля (ЕДЗ), які діють на ЕА під час КЗ. Значення </a:t>
            </a:r>
            <a:r>
              <a:rPr lang="uk-UA" sz="2200" i="1" dirty="0" err="1" smtClean="0"/>
              <a:t>Ін.д</a:t>
            </a:r>
            <a:r>
              <a:rPr lang="uk-UA" sz="2200" i="1" dirty="0" smtClean="0"/>
              <a:t>.</a:t>
            </a:r>
            <a:r>
              <a:rPr lang="ru-RU" sz="2200" dirty="0" smtClean="0"/>
              <a:t> &gt; </a:t>
            </a:r>
            <a:r>
              <a:rPr lang="uk-UA" sz="2200" i="1" dirty="0" smtClean="0"/>
              <a:t>іуд. </a:t>
            </a:r>
            <a:r>
              <a:rPr lang="uk-UA" sz="2200" dirty="0" smtClean="0"/>
              <a:t>Значення номінального струму динамічної стійкості повинно бути більше за максимальне значення ударного струму при КЗ</a:t>
            </a:r>
            <a:endParaRPr lang="ru-RU" sz="2200" dirty="0" smtClean="0"/>
          </a:p>
          <a:p>
            <a:pPr marL="174625" indent="-174625" algn="just" eaLnBrk="1" fontAlgn="auto" hangingPunct="1">
              <a:lnSpc>
                <a:spcPct val="120000"/>
              </a:lnSpc>
              <a:spcAft>
                <a:spcPts val="0"/>
              </a:spcAft>
              <a:buFont typeface="Wingdings 2"/>
              <a:buBlip>
                <a:blip r:embed="rId2"/>
              </a:buBlip>
              <a:defRPr/>
            </a:pPr>
            <a:r>
              <a:rPr lang="uk-UA" sz="2200" i="1" dirty="0" smtClean="0"/>
              <a:t>Номінальна потужність вимкнення, Рн.</a:t>
            </a:r>
            <a:r>
              <a:rPr lang="uk-UA" sz="2200" dirty="0" smtClean="0"/>
              <a:t> – характеризує найбільшу потужність, яку ЕА може відключити без пошкоджень та деформацій, які будуть перешкоджати номінальній роботі ЕА після закінчення аварійного режиму</a:t>
            </a:r>
            <a:endParaRPr lang="ru-RU" sz="2200" dirty="0" smtClean="0"/>
          </a:p>
          <a:p>
            <a:pPr eaLnBrk="1" fontAlgn="auto" hangingPunct="1">
              <a:spcAft>
                <a:spcPts val="0"/>
              </a:spcAft>
              <a:buFont typeface="Wingdings 2"/>
              <a:buNone/>
              <a:defRPr/>
            </a:pPr>
            <a:endParaRPr lang="ru-RU" sz="2000" dirty="0"/>
          </a:p>
        </p:txBody>
      </p:sp>
      <p:sp>
        <p:nvSpPr>
          <p:cNvPr id="4" name="Заголовок 1"/>
          <p:cNvSpPr>
            <a:spLocks noGrp="1"/>
          </p:cNvSpPr>
          <p:nvPr>
            <p:ph type="title"/>
          </p:nvPr>
        </p:nvSpPr>
        <p:spPr>
          <a:xfrm>
            <a:off x="357158" y="142852"/>
            <a:ext cx="8686800" cy="838200"/>
          </a:xfrm>
        </p:spPr>
        <p:txBody>
          <a:bodyPr/>
          <a:lstStyle/>
          <a:p>
            <a:pPr algn="r" eaLnBrk="1" fontAlgn="auto" hangingPunct="1">
              <a:spcAft>
                <a:spcPts val="0"/>
              </a:spcAft>
              <a:defRPr/>
            </a:pPr>
            <a:r>
              <a:rPr lang="uk-UA" dirty="0" smtClean="0"/>
              <a:t>Вступ</a:t>
            </a:r>
            <a:endParaRPr lang="ru-RU"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250825" y="507396"/>
            <a:ext cx="8893175" cy="1569660"/>
          </a:xfrm>
          <a:prstGeom prst="rect">
            <a:avLst/>
          </a:prstGeom>
          <a:noFill/>
          <a:ln w="9525">
            <a:noFill/>
            <a:miter lim="800000"/>
            <a:headEnd/>
            <a:tailEnd/>
          </a:ln>
          <a:effectLst/>
        </p:spPr>
        <p:txBody>
          <a:bodyPr anchor="ctr">
            <a:spAutoFit/>
          </a:bodyPr>
          <a:lstStyle/>
          <a:p>
            <a:r>
              <a:rPr lang="ru-RU" sz="2400" b="1" dirty="0" smtClean="0">
                <a:solidFill>
                  <a:srgbClr val="000000"/>
                </a:solidFill>
              </a:rPr>
              <a:t>Рубільники </a:t>
            </a:r>
            <a:r>
              <a:rPr lang="ru-RU" sz="2400" dirty="0" smtClean="0">
                <a:solidFill>
                  <a:srgbClr val="000000"/>
                </a:solidFill>
              </a:rPr>
              <a:t>розраховані практично </a:t>
            </a:r>
            <a:r>
              <a:rPr lang="ru-RU" sz="2400" dirty="0">
                <a:solidFill>
                  <a:srgbClr val="000000"/>
                </a:solidFill>
              </a:rPr>
              <a:t>на весь </a:t>
            </a:r>
            <a:r>
              <a:rPr lang="ru-RU" sz="2400" dirty="0" smtClean="0">
                <a:solidFill>
                  <a:srgbClr val="000000"/>
                </a:solidFill>
              </a:rPr>
              <a:t>діапазон номінальних струмів</a:t>
            </a:r>
            <a:r>
              <a:rPr lang="ru-RU" sz="2400" dirty="0">
                <a:solidFill>
                  <a:srgbClr val="000000"/>
                </a:solidFill>
              </a:rPr>
              <a:t>. </a:t>
            </a:r>
            <a:r>
              <a:rPr lang="ru-RU" sz="2400" dirty="0" smtClean="0">
                <a:solidFill>
                  <a:srgbClr val="000000"/>
                </a:solidFill>
              </a:rPr>
              <a:t>Відключення електричногог кола рубільником  зазвичай відбувається у знеструмленому стані при невеликих струмах</a:t>
            </a:r>
            <a:r>
              <a:rPr lang="ru-RU" sz="2400" dirty="0">
                <a:solidFill>
                  <a:srgbClr val="000000"/>
                </a:solidFill>
              </a:rPr>
              <a:t>. </a:t>
            </a:r>
          </a:p>
        </p:txBody>
      </p:sp>
      <p:pic>
        <p:nvPicPr>
          <p:cNvPr id="38918" name="Picture 6" descr="i?id=011c48180b399b6c0bad79834c2a2dd0&amp;n=33&amp;h=190&amp;w=296"/>
          <p:cNvPicPr>
            <a:picLocks noChangeAspect="1" noChangeArrowheads="1"/>
          </p:cNvPicPr>
          <p:nvPr/>
        </p:nvPicPr>
        <p:blipFill>
          <a:blip r:embed="rId2" cstate="print"/>
          <a:srcRect/>
          <a:stretch>
            <a:fillRect/>
          </a:stretch>
        </p:blipFill>
        <p:spPr bwMode="auto">
          <a:xfrm>
            <a:off x="539750" y="2636838"/>
            <a:ext cx="4679950" cy="3003550"/>
          </a:xfrm>
          <a:prstGeom prst="rect">
            <a:avLst/>
          </a:prstGeom>
          <a:noFill/>
        </p:spPr>
      </p:pic>
      <p:pic>
        <p:nvPicPr>
          <p:cNvPr id="38920" name="Picture 8" descr="1422245111"/>
          <p:cNvPicPr>
            <a:picLocks noChangeAspect="1" noChangeArrowheads="1"/>
          </p:cNvPicPr>
          <p:nvPr/>
        </p:nvPicPr>
        <p:blipFill>
          <a:blip r:embed="rId3" cstate="print"/>
          <a:srcRect/>
          <a:stretch>
            <a:fillRect/>
          </a:stretch>
        </p:blipFill>
        <p:spPr bwMode="auto">
          <a:xfrm>
            <a:off x="5076825" y="2636838"/>
            <a:ext cx="3467100" cy="3467100"/>
          </a:xfrm>
          <a:prstGeom prst="rect">
            <a:avLst/>
          </a:prstGeom>
          <a:noFill/>
        </p:spPr>
      </p:pic>
    </p:spTree>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8114" name="Object 2"/>
          <p:cNvGraphicFramePr>
            <a:graphicFrameLocks noChangeAspect="1"/>
          </p:cNvGraphicFramePr>
          <p:nvPr/>
        </p:nvGraphicFramePr>
        <p:xfrm>
          <a:off x="1100138" y="1322388"/>
          <a:ext cx="7345362" cy="4914900"/>
        </p:xfrm>
        <a:graphic>
          <a:graphicData uri="http://schemas.openxmlformats.org/presentationml/2006/ole">
            <p:oleObj spid="_x0000_s2050" name="Рисунок" r:id="rId3" imgW="3036737" imgH="2065319" progId="Word.Picture.8">
              <p:embed/>
            </p:oleObj>
          </a:graphicData>
        </a:graphic>
      </p:graphicFrame>
      <p:sp>
        <p:nvSpPr>
          <p:cNvPr id="218115" name="Rectangle 3"/>
          <p:cNvSpPr>
            <a:spLocks noChangeArrowheads="1"/>
          </p:cNvSpPr>
          <p:nvPr/>
        </p:nvSpPr>
        <p:spPr bwMode="auto">
          <a:xfrm>
            <a:off x="1169988" y="1143000"/>
            <a:ext cx="7261225" cy="5297488"/>
          </a:xfrm>
          <a:prstGeom prst="rect">
            <a:avLst/>
          </a:prstGeom>
          <a:noFill/>
          <a:ln w="38100">
            <a:noFill/>
            <a:miter lim="800000"/>
            <a:headEnd/>
            <a:tailEnd/>
          </a:ln>
          <a:effectLst/>
        </p:spPr>
        <p:txBody>
          <a:bodyPr wrap="none" lIns="0" tIns="0" rIns="0" bIns="0" anchor="ctr">
            <a:spAutoFit/>
          </a:bodyPr>
          <a:lstStyle/>
          <a:p>
            <a:endParaRPr lang="uk-UA"/>
          </a:p>
        </p:txBody>
      </p:sp>
      <p:sp>
        <p:nvSpPr>
          <p:cNvPr id="218117" name="Text Box 5"/>
          <p:cNvSpPr txBox="1">
            <a:spLocks noChangeArrowheads="1"/>
          </p:cNvSpPr>
          <p:nvPr/>
        </p:nvSpPr>
        <p:spPr bwMode="auto">
          <a:xfrm>
            <a:off x="1330523" y="109538"/>
            <a:ext cx="6553845" cy="867930"/>
          </a:xfrm>
          <a:prstGeom prst="rect">
            <a:avLst/>
          </a:prstGeom>
          <a:noFill/>
          <a:ln w="9525">
            <a:noFill/>
            <a:miter lim="800000"/>
            <a:headEnd/>
            <a:tailEnd/>
          </a:ln>
          <a:effectLst/>
        </p:spPr>
        <p:txBody>
          <a:bodyPr wrap="none">
            <a:spAutoFit/>
          </a:bodyPr>
          <a:lstStyle/>
          <a:p>
            <a:pPr algn="ctr">
              <a:lnSpc>
                <a:spcPct val="90000"/>
              </a:lnSpc>
            </a:pPr>
            <a:r>
              <a:rPr lang="uk-UA" sz="2800" b="1" i="1" dirty="0" smtClean="0">
                <a:latin typeface="Times New Roman" pitchFamily="18" charset="0"/>
                <a:cs typeface="Times New Roman" pitchFamily="18" charset="0"/>
              </a:rPr>
              <a:t>Головний контакт, контакт керування</a:t>
            </a:r>
            <a:br>
              <a:rPr lang="uk-UA" sz="2800" b="1" i="1" dirty="0" smtClean="0">
                <a:latin typeface="Times New Roman" pitchFamily="18" charset="0"/>
                <a:cs typeface="Times New Roman" pitchFamily="18" charset="0"/>
              </a:rPr>
            </a:br>
            <a:r>
              <a:rPr lang="uk-UA" sz="2800" b="1" i="1" dirty="0" smtClean="0">
                <a:latin typeface="Times New Roman" pitchFamily="18" charset="0"/>
                <a:cs typeface="Times New Roman" pitchFamily="18" charset="0"/>
              </a:rPr>
              <a:t>та  допоміжний контакт</a:t>
            </a:r>
            <a:endParaRPr lang="ru-RU" sz="2800" b="1" i="1" dirty="0">
              <a:latin typeface="Times New Roman" pitchFamily="18" charset="0"/>
              <a:cs typeface="Times New Roman" pitchFamily="18" charset="0"/>
            </a:endParaRPr>
          </a:p>
        </p:txBody>
      </p:sp>
      <p:sp>
        <p:nvSpPr>
          <p:cNvPr id="218118" name="Oval 6"/>
          <p:cNvSpPr>
            <a:spLocks noChangeArrowheads="1"/>
          </p:cNvSpPr>
          <p:nvPr/>
        </p:nvSpPr>
        <p:spPr bwMode="auto">
          <a:xfrm>
            <a:off x="1974850" y="1225550"/>
            <a:ext cx="939800" cy="682625"/>
          </a:xfrm>
          <a:prstGeom prst="ellipse">
            <a:avLst/>
          </a:prstGeom>
          <a:noFill/>
          <a:ln w="57150">
            <a:solidFill>
              <a:srgbClr val="99CC00"/>
            </a:solidFill>
            <a:round/>
            <a:headEnd/>
            <a:tailEnd/>
          </a:ln>
          <a:effectLst/>
        </p:spPr>
        <p:txBody>
          <a:bodyPr lIns="0" tIns="0" rIns="0" bIns="0" anchor="ctr">
            <a:spAutoFit/>
          </a:bodyPr>
          <a:lstStyle/>
          <a:p>
            <a:endParaRPr lang="uk-UA"/>
          </a:p>
        </p:txBody>
      </p:sp>
      <p:grpSp>
        <p:nvGrpSpPr>
          <p:cNvPr id="2" name="Group 7"/>
          <p:cNvGrpSpPr>
            <a:grpSpLocks/>
          </p:cNvGrpSpPr>
          <p:nvPr/>
        </p:nvGrpSpPr>
        <p:grpSpPr bwMode="auto">
          <a:xfrm>
            <a:off x="1425575" y="4314825"/>
            <a:ext cx="2635250" cy="647700"/>
            <a:chOff x="898" y="2718"/>
            <a:chExt cx="1660" cy="374"/>
          </a:xfrm>
        </p:grpSpPr>
        <p:sp>
          <p:nvSpPr>
            <p:cNvPr id="218120" name="Freeform 8"/>
            <p:cNvSpPr>
              <a:spLocks/>
            </p:cNvSpPr>
            <p:nvPr/>
          </p:nvSpPr>
          <p:spPr bwMode="auto">
            <a:xfrm>
              <a:off x="1264" y="2865"/>
              <a:ext cx="1294" cy="227"/>
            </a:xfrm>
            <a:custGeom>
              <a:avLst/>
              <a:gdLst/>
              <a:ahLst/>
              <a:cxnLst>
                <a:cxn ang="0">
                  <a:pos x="0" y="0"/>
                </a:cxn>
                <a:cxn ang="0">
                  <a:pos x="1294" y="227"/>
                </a:cxn>
              </a:cxnLst>
              <a:rect l="0" t="0" r="r" b="b"/>
              <a:pathLst>
                <a:path w="1294" h="227">
                  <a:moveTo>
                    <a:pt x="0" y="0"/>
                  </a:moveTo>
                  <a:cubicBezTo>
                    <a:pt x="642" y="15"/>
                    <a:pt x="794" y="15"/>
                    <a:pt x="1294" y="227"/>
                  </a:cubicBezTo>
                </a:path>
              </a:pathLst>
            </a:custGeom>
            <a:noFill/>
            <a:ln w="57150" cap="flat" cmpd="sng">
              <a:solidFill>
                <a:srgbClr val="FF3300"/>
              </a:solidFill>
              <a:prstDash val="solid"/>
              <a:round/>
              <a:headEnd type="none" w="med" len="med"/>
              <a:tailEnd type="triangle" w="med" len="med"/>
            </a:ln>
            <a:effectLst/>
          </p:spPr>
          <p:txBody>
            <a:bodyPr lIns="0" tIns="0" rIns="0" bIns="0">
              <a:spAutoFit/>
            </a:bodyPr>
            <a:lstStyle/>
            <a:p>
              <a:endParaRPr lang="uk-UA"/>
            </a:p>
          </p:txBody>
        </p:sp>
        <p:sp>
          <p:nvSpPr>
            <p:cNvPr id="218121" name="Rectangle 9"/>
            <p:cNvSpPr>
              <a:spLocks noChangeArrowheads="1"/>
            </p:cNvSpPr>
            <p:nvPr/>
          </p:nvSpPr>
          <p:spPr bwMode="auto">
            <a:xfrm>
              <a:off x="898" y="2718"/>
              <a:ext cx="278" cy="249"/>
            </a:xfrm>
            <a:prstGeom prst="rect">
              <a:avLst/>
            </a:prstGeom>
            <a:noFill/>
            <a:ln w="9525">
              <a:noFill/>
              <a:miter lim="800000"/>
              <a:headEnd/>
              <a:tailEnd/>
            </a:ln>
            <a:effectLst/>
          </p:spPr>
          <p:txBody>
            <a:bodyPr wrap="none" lIns="0" tIns="0" rIns="0" bIns="0">
              <a:spAutoFit/>
            </a:bodyPr>
            <a:lstStyle/>
            <a:p>
              <a:r>
                <a:rPr lang="uk-UA" sz="2800" b="1" i="1" dirty="0">
                  <a:solidFill>
                    <a:srgbClr val="FF3300"/>
                  </a:solidFill>
                  <a:latin typeface="Arial" charset="0"/>
                </a:rPr>
                <a:t>ГК</a:t>
              </a:r>
              <a:endParaRPr lang="ru-RU" sz="2800" b="1" i="1" dirty="0">
                <a:solidFill>
                  <a:srgbClr val="FF3300"/>
                </a:solidFill>
                <a:latin typeface="Arial" charset="0"/>
              </a:endParaRPr>
            </a:p>
          </p:txBody>
        </p:sp>
      </p:grpSp>
      <p:grpSp>
        <p:nvGrpSpPr>
          <p:cNvPr id="3" name="Group 10"/>
          <p:cNvGrpSpPr>
            <a:grpSpLocks/>
          </p:cNvGrpSpPr>
          <p:nvPr/>
        </p:nvGrpSpPr>
        <p:grpSpPr bwMode="auto">
          <a:xfrm>
            <a:off x="855663" y="1831975"/>
            <a:ext cx="1335087" cy="645294"/>
            <a:chOff x="726" y="1202"/>
            <a:chExt cx="841" cy="1309"/>
          </a:xfrm>
        </p:grpSpPr>
        <p:sp>
          <p:nvSpPr>
            <p:cNvPr id="218123" name="Freeform 11"/>
            <p:cNvSpPr>
              <a:spLocks/>
            </p:cNvSpPr>
            <p:nvPr/>
          </p:nvSpPr>
          <p:spPr bwMode="auto">
            <a:xfrm>
              <a:off x="1108" y="1202"/>
              <a:ext cx="459" cy="558"/>
            </a:xfrm>
            <a:custGeom>
              <a:avLst/>
              <a:gdLst/>
              <a:ahLst/>
              <a:cxnLst>
                <a:cxn ang="0">
                  <a:pos x="0" y="553"/>
                </a:cxn>
                <a:cxn ang="0">
                  <a:pos x="651" y="0"/>
                </a:cxn>
              </a:cxnLst>
              <a:rect l="0" t="0" r="r" b="b"/>
              <a:pathLst>
                <a:path w="651" h="553">
                  <a:moveTo>
                    <a:pt x="0" y="553"/>
                  </a:moveTo>
                  <a:cubicBezTo>
                    <a:pt x="651" y="543"/>
                    <a:pt x="592" y="339"/>
                    <a:pt x="651" y="0"/>
                  </a:cubicBezTo>
                </a:path>
              </a:pathLst>
            </a:custGeom>
            <a:noFill/>
            <a:ln w="57150" cap="flat" cmpd="sng">
              <a:solidFill>
                <a:srgbClr val="99CC00"/>
              </a:solidFill>
              <a:prstDash val="solid"/>
              <a:round/>
              <a:headEnd type="none" w="med" len="med"/>
              <a:tailEnd type="triangle" w="med" len="med"/>
            </a:ln>
            <a:effectLst/>
          </p:spPr>
          <p:txBody>
            <a:bodyPr lIns="0" tIns="0" rIns="0" bIns="0">
              <a:spAutoFit/>
            </a:bodyPr>
            <a:lstStyle/>
            <a:p>
              <a:endParaRPr lang="uk-UA"/>
            </a:p>
          </p:txBody>
        </p:sp>
        <p:sp>
          <p:nvSpPr>
            <p:cNvPr id="218124" name="Rectangle 12"/>
            <p:cNvSpPr>
              <a:spLocks noChangeArrowheads="1"/>
            </p:cNvSpPr>
            <p:nvPr/>
          </p:nvSpPr>
          <p:spPr bwMode="auto">
            <a:xfrm>
              <a:off x="726" y="1637"/>
              <a:ext cx="424" cy="874"/>
            </a:xfrm>
            <a:prstGeom prst="rect">
              <a:avLst/>
            </a:prstGeom>
            <a:noFill/>
            <a:ln w="9525">
              <a:noFill/>
              <a:miter lim="800000"/>
              <a:headEnd/>
              <a:tailEnd/>
            </a:ln>
            <a:effectLst/>
          </p:spPr>
          <p:txBody>
            <a:bodyPr wrap="none" lIns="0" tIns="0" rIns="0" bIns="0">
              <a:spAutoFit/>
            </a:bodyPr>
            <a:lstStyle/>
            <a:p>
              <a:r>
                <a:rPr lang="uk-UA" sz="2800" b="1" i="1" dirty="0">
                  <a:solidFill>
                    <a:srgbClr val="99CC00"/>
                  </a:solidFill>
                  <a:latin typeface="Arial" charset="0"/>
                </a:rPr>
                <a:t>ЗКК</a:t>
              </a:r>
              <a:endParaRPr lang="ru-RU" sz="2800" b="1" i="1" dirty="0">
                <a:solidFill>
                  <a:srgbClr val="99CC00"/>
                </a:solidFill>
                <a:latin typeface="Arial" charset="0"/>
              </a:endParaRPr>
            </a:p>
          </p:txBody>
        </p:sp>
      </p:grpSp>
      <p:sp>
        <p:nvSpPr>
          <p:cNvPr id="218125" name="Oval 13"/>
          <p:cNvSpPr>
            <a:spLocks noChangeArrowheads="1"/>
          </p:cNvSpPr>
          <p:nvPr/>
        </p:nvSpPr>
        <p:spPr bwMode="auto">
          <a:xfrm>
            <a:off x="3937000" y="4792663"/>
            <a:ext cx="954088" cy="1031875"/>
          </a:xfrm>
          <a:prstGeom prst="ellipse">
            <a:avLst/>
          </a:prstGeom>
          <a:noFill/>
          <a:ln w="57150">
            <a:solidFill>
              <a:srgbClr val="FF3300"/>
            </a:solidFill>
            <a:round/>
            <a:headEnd/>
            <a:tailEnd/>
          </a:ln>
          <a:effectLst/>
        </p:spPr>
        <p:txBody>
          <a:bodyPr lIns="0" tIns="0" rIns="0" bIns="0" anchor="ctr">
            <a:spAutoFit/>
          </a:bodyPr>
          <a:lstStyle/>
          <a:p>
            <a:endParaRPr lang="uk-UA"/>
          </a:p>
        </p:txBody>
      </p:sp>
      <p:grpSp>
        <p:nvGrpSpPr>
          <p:cNvPr id="4" name="Group 14"/>
          <p:cNvGrpSpPr>
            <a:grpSpLocks/>
          </p:cNvGrpSpPr>
          <p:nvPr/>
        </p:nvGrpSpPr>
        <p:grpSpPr bwMode="auto">
          <a:xfrm>
            <a:off x="1314450" y="3617913"/>
            <a:ext cx="2660650" cy="568325"/>
            <a:chOff x="882" y="2718"/>
            <a:chExt cx="1676" cy="374"/>
          </a:xfrm>
        </p:grpSpPr>
        <p:sp>
          <p:nvSpPr>
            <p:cNvPr id="218127" name="Freeform 15"/>
            <p:cNvSpPr>
              <a:spLocks/>
            </p:cNvSpPr>
            <p:nvPr/>
          </p:nvSpPr>
          <p:spPr bwMode="auto">
            <a:xfrm>
              <a:off x="1264" y="2865"/>
              <a:ext cx="1294" cy="227"/>
            </a:xfrm>
            <a:custGeom>
              <a:avLst/>
              <a:gdLst/>
              <a:ahLst/>
              <a:cxnLst>
                <a:cxn ang="0">
                  <a:pos x="0" y="0"/>
                </a:cxn>
                <a:cxn ang="0">
                  <a:pos x="1294" y="227"/>
                </a:cxn>
              </a:cxnLst>
              <a:rect l="0" t="0" r="r" b="b"/>
              <a:pathLst>
                <a:path w="1294" h="227">
                  <a:moveTo>
                    <a:pt x="0" y="0"/>
                  </a:moveTo>
                  <a:cubicBezTo>
                    <a:pt x="642" y="15"/>
                    <a:pt x="794" y="15"/>
                    <a:pt x="1294" y="227"/>
                  </a:cubicBezTo>
                </a:path>
              </a:pathLst>
            </a:custGeom>
            <a:noFill/>
            <a:ln w="57150" cap="flat" cmpd="sng">
              <a:solidFill>
                <a:srgbClr val="0000FF"/>
              </a:solidFill>
              <a:prstDash val="solid"/>
              <a:round/>
              <a:headEnd type="none" w="med" len="med"/>
              <a:tailEnd type="triangle" w="med" len="med"/>
            </a:ln>
            <a:effectLst/>
          </p:spPr>
          <p:txBody>
            <a:bodyPr lIns="0" tIns="0" rIns="0" bIns="0">
              <a:spAutoFit/>
            </a:bodyPr>
            <a:lstStyle/>
            <a:p>
              <a:endParaRPr lang="uk-UA"/>
            </a:p>
          </p:txBody>
        </p:sp>
        <p:sp>
          <p:nvSpPr>
            <p:cNvPr id="218128" name="Rectangle 16"/>
            <p:cNvSpPr>
              <a:spLocks noChangeArrowheads="1"/>
            </p:cNvSpPr>
            <p:nvPr/>
          </p:nvSpPr>
          <p:spPr bwMode="auto">
            <a:xfrm>
              <a:off x="882" y="2718"/>
              <a:ext cx="303" cy="284"/>
            </a:xfrm>
            <a:prstGeom prst="rect">
              <a:avLst/>
            </a:prstGeom>
            <a:noFill/>
            <a:ln w="9525">
              <a:noFill/>
              <a:miter lim="800000"/>
              <a:headEnd/>
              <a:tailEnd/>
            </a:ln>
            <a:effectLst/>
          </p:spPr>
          <p:txBody>
            <a:bodyPr wrap="none" lIns="0" tIns="0" rIns="0" bIns="0">
              <a:spAutoFit/>
            </a:bodyPr>
            <a:lstStyle/>
            <a:p>
              <a:r>
                <a:rPr lang="uk-UA" sz="2800" b="1" i="1" dirty="0" err="1">
                  <a:solidFill>
                    <a:srgbClr val="0000FF"/>
                  </a:solidFill>
                  <a:latin typeface="Arial" charset="0"/>
                </a:rPr>
                <a:t>ДК</a:t>
              </a:r>
              <a:endParaRPr lang="ru-RU" sz="2800" b="1" i="1" dirty="0">
                <a:solidFill>
                  <a:srgbClr val="0000FF"/>
                </a:solidFill>
                <a:latin typeface="Arial" charset="0"/>
              </a:endParaRPr>
            </a:p>
          </p:txBody>
        </p:sp>
      </p:grpSp>
      <p:sp>
        <p:nvSpPr>
          <p:cNvPr id="218129" name="Oval 17"/>
          <p:cNvSpPr>
            <a:spLocks noChangeArrowheads="1"/>
          </p:cNvSpPr>
          <p:nvPr/>
        </p:nvSpPr>
        <p:spPr bwMode="auto">
          <a:xfrm>
            <a:off x="3829050" y="4100513"/>
            <a:ext cx="1114425" cy="622300"/>
          </a:xfrm>
          <a:prstGeom prst="ellipse">
            <a:avLst/>
          </a:prstGeom>
          <a:noFill/>
          <a:ln w="57150">
            <a:solidFill>
              <a:srgbClr val="0000FF"/>
            </a:solidFill>
            <a:round/>
            <a:headEnd/>
            <a:tailEnd/>
          </a:ln>
          <a:effectLst/>
        </p:spPr>
        <p:txBody>
          <a:bodyPr lIns="0" tIns="0" rIns="0" bIns="0" anchor="ctr">
            <a:spAutoFit/>
          </a:bodyPr>
          <a:lstStyle/>
          <a:p>
            <a:endParaRPr lang="uk-UA"/>
          </a:p>
        </p:txBody>
      </p:sp>
      <p:sp>
        <p:nvSpPr>
          <p:cNvPr id="218130" name="Oval 18"/>
          <p:cNvSpPr>
            <a:spLocks noChangeArrowheads="1"/>
          </p:cNvSpPr>
          <p:nvPr/>
        </p:nvSpPr>
        <p:spPr bwMode="auto">
          <a:xfrm>
            <a:off x="3937000" y="2954338"/>
            <a:ext cx="939800" cy="682625"/>
          </a:xfrm>
          <a:prstGeom prst="ellipse">
            <a:avLst/>
          </a:prstGeom>
          <a:noFill/>
          <a:ln w="57150">
            <a:solidFill>
              <a:srgbClr val="99CC00"/>
            </a:solidFill>
            <a:round/>
            <a:headEnd/>
            <a:tailEnd/>
          </a:ln>
          <a:effectLst/>
        </p:spPr>
        <p:txBody>
          <a:bodyPr lIns="0" tIns="0" rIns="0" bIns="0" anchor="ctr">
            <a:spAutoFit/>
          </a:bodyPr>
          <a:lstStyle/>
          <a:p>
            <a:endParaRPr lang="uk-UA"/>
          </a:p>
        </p:txBody>
      </p:sp>
      <p:grpSp>
        <p:nvGrpSpPr>
          <p:cNvPr id="5" name="Group 19"/>
          <p:cNvGrpSpPr>
            <a:grpSpLocks/>
          </p:cNvGrpSpPr>
          <p:nvPr/>
        </p:nvGrpSpPr>
        <p:grpSpPr bwMode="auto">
          <a:xfrm>
            <a:off x="749300" y="2482850"/>
            <a:ext cx="3303588" cy="568325"/>
            <a:chOff x="851" y="2718"/>
            <a:chExt cx="1707" cy="374"/>
          </a:xfrm>
        </p:grpSpPr>
        <p:sp>
          <p:nvSpPr>
            <p:cNvPr id="218132" name="Freeform 20"/>
            <p:cNvSpPr>
              <a:spLocks/>
            </p:cNvSpPr>
            <p:nvPr/>
          </p:nvSpPr>
          <p:spPr bwMode="auto">
            <a:xfrm>
              <a:off x="1264" y="2865"/>
              <a:ext cx="1294" cy="227"/>
            </a:xfrm>
            <a:custGeom>
              <a:avLst/>
              <a:gdLst/>
              <a:ahLst/>
              <a:cxnLst>
                <a:cxn ang="0">
                  <a:pos x="0" y="0"/>
                </a:cxn>
                <a:cxn ang="0">
                  <a:pos x="1294" y="227"/>
                </a:cxn>
              </a:cxnLst>
              <a:rect l="0" t="0" r="r" b="b"/>
              <a:pathLst>
                <a:path w="1294" h="227">
                  <a:moveTo>
                    <a:pt x="0" y="0"/>
                  </a:moveTo>
                  <a:cubicBezTo>
                    <a:pt x="642" y="15"/>
                    <a:pt x="794" y="15"/>
                    <a:pt x="1294" y="227"/>
                  </a:cubicBezTo>
                </a:path>
              </a:pathLst>
            </a:custGeom>
            <a:noFill/>
            <a:ln w="57150" cap="flat" cmpd="sng">
              <a:solidFill>
                <a:srgbClr val="99CC00"/>
              </a:solidFill>
              <a:prstDash val="solid"/>
              <a:round/>
              <a:headEnd type="none" w="med" len="med"/>
              <a:tailEnd type="triangle" w="med" len="med"/>
            </a:ln>
            <a:effectLst/>
          </p:spPr>
          <p:txBody>
            <a:bodyPr lIns="0" tIns="0" rIns="0" bIns="0">
              <a:spAutoFit/>
            </a:bodyPr>
            <a:lstStyle/>
            <a:p>
              <a:endParaRPr lang="uk-UA"/>
            </a:p>
          </p:txBody>
        </p:sp>
        <p:sp>
          <p:nvSpPr>
            <p:cNvPr id="218133" name="Rectangle 21"/>
            <p:cNvSpPr>
              <a:spLocks noChangeArrowheads="1"/>
            </p:cNvSpPr>
            <p:nvPr/>
          </p:nvSpPr>
          <p:spPr bwMode="auto">
            <a:xfrm>
              <a:off x="851" y="2718"/>
              <a:ext cx="363" cy="284"/>
            </a:xfrm>
            <a:prstGeom prst="rect">
              <a:avLst/>
            </a:prstGeom>
            <a:noFill/>
            <a:ln w="9525">
              <a:noFill/>
              <a:miter lim="800000"/>
              <a:headEnd/>
              <a:tailEnd/>
            </a:ln>
            <a:effectLst/>
          </p:spPr>
          <p:txBody>
            <a:bodyPr wrap="none" lIns="0" tIns="0" rIns="0" bIns="0">
              <a:spAutoFit/>
            </a:bodyPr>
            <a:lstStyle/>
            <a:p>
              <a:r>
                <a:rPr lang="uk-UA" sz="2800" b="1" i="1" dirty="0">
                  <a:solidFill>
                    <a:srgbClr val="99CC00"/>
                  </a:solidFill>
                  <a:latin typeface="Arial" charset="0"/>
                </a:rPr>
                <a:t>ВКК</a:t>
              </a:r>
              <a:endParaRPr lang="ru-RU" sz="2800" b="1" i="1" dirty="0">
                <a:solidFill>
                  <a:srgbClr val="99CC00"/>
                </a:solidFill>
                <a:latin typeface="Arial" charset="0"/>
              </a:endParaRPr>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18117"/>
                                        </p:tgtEl>
                                        <p:attrNameLst>
                                          <p:attrName>style.visibility</p:attrName>
                                        </p:attrNameLst>
                                      </p:cBhvr>
                                      <p:to>
                                        <p:strVal val="visible"/>
                                      </p:to>
                                    </p:set>
                                    <p:anim calcmode="lin" valueType="num">
                                      <p:cBhvr additive="base">
                                        <p:cTn id="7" dur="500" fill="hold"/>
                                        <p:tgtEl>
                                          <p:spTgt spid="218117"/>
                                        </p:tgtEl>
                                        <p:attrNameLst>
                                          <p:attrName>ppt_x</p:attrName>
                                        </p:attrNameLst>
                                      </p:cBhvr>
                                      <p:tavLst>
                                        <p:tav tm="0">
                                          <p:val>
                                            <p:strVal val="#ppt_x"/>
                                          </p:val>
                                        </p:tav>
                                        <p:tav tm="100000">
                                          <p:val>
                                            <p:strVal val="#ppt_x"/>
                                          </p:val>
                                        </p:tav>
                                      </p:tavLst>
                                    </p:anim>
                                    <p:anim calcmode="lin" valueType="num">
                                      <p:cBhvr additive="base">
                                        <p:cTn id="8" dur="500" fill="hold"/>
                                        <p:tgtEl>
                                          <p:spTgt spid="2181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218114"/>
                                        </p:tgtEl>
                                        <p:attrNameLst>
                                          <p:attrName>style.visibility</p:attrName>
                                        </p:attrNameLst>
                                      </p:cBhvr>
                                      <p:to>
                                        <p:strVal val="visible"/>
                                      </p:to>
                                    </p:set>
                                    <p:animEffect transition="in" filter="wipe(up)">
                                      <p:cBhvr>
                                        <p:cTn id="12" dur="500"/>
                                        <p:tgtEl>
                                          <p:spTgt spid="21811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8125"/>
                                        </p:tgtEl>
                                        <p:attrNameLst>
                                          <p:attrName>style.visibility</p:attrName>
                                        </p:attrNameLst>
                                      </p:cBhvr>
                                      <p:to>
                                        <p:strVal val="visible"/>
                                      </p:to>
                                    </p:set>
                                    <p:animEffect transition="in" filter="wheel(1)">
                                      <p:cBhvr>
                                        <p:cTn id="17" dur="500"/>
                                        <p:tgtEl>
                                          <p:spTgt spid="218125"/>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218129"/>
                                        </p:tgtEl>
                                        <p:attrNameLst>
                                          <p:attrName>style.visibility</p:attrName>
                                        </p:attrNameLst>
                                      </p:cBhvr>
                                      <p:to>
                                        <p:strVal val="visible"/>
                                      </p:to>
                                    </p:set>
                                    <p:animEffect transition="in" filter="wheel(1)">
                                      <p:cBhvr>
                                        <p:cTn id="26" dur="500"/>
                                        <p:tgtEl>
                                          <p:spTgt spid="218129"/>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left)">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218118"/>
                                        </p:tgtEl>
                                        <p:attrNameLst>
                                          <p:attrName>style.visibility</p:attrName>
                                        </p:attrNameLst>
                                      </p:cBhvr>
                                      <p:to>
                                        <p:strVal val="visible"/>
                                      </p:to>
                                    </p:set>
                                    <p:animEffect transition="in" filter="wheel(1)">
                                      <p:cBhvr>
                                        <p:cTn id="35" dur="500"/>
                                        <p:tgtEl>
                                          <p:spTgt spid="218118"/>
                                        </p:tgtEl>
                                      </p:cBhvr>
                                    </p:animEffect>
                                  </p:childTnLst>
                                </p:cTn>
                              </p:par>
                            </p:childTnLst>
                          </p:cTn>
                        </p:par>
                        <p:par>
                          <p:cTn id="36" fill="hold">
                            <p:stCondLst>
                              <p:cond delay="500"/>
                            </p:stCondLst>
                            <p:childTnLst>
                              <p:par>
                                <p:cTn id="37" presetID="22" presetClass="entr" presetSubtype="8" fill="hold" nodeType="after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left)">
                                      <p:cBhvr>
                                        <p:cTn id="39" dur="500"/>
                                        <p:tgtEl>
                                          <p:spTgt spid="3"/>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218130"/>
                                        </p:tgtEl>
                                        <p:attrNameLst>
                                          <p:attrName>style.visibility</p:attrName>
                                        </p:attrNameLst>
                                      </p:cBhvr>
                                      <p:to>
                                        <p:strVal val="visible"/>
                                      </p:to>
                                    </p:set>
                                    <p:animEffect transition="in" filter="wheel(1)">
                                      <p:cBhvr>
                                        <p:cTn id="44" dur="500"/>
                                        <p:tgtEl>
                                          <p:spTgt spid="218130"/>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wipe(left)">
                                      <p:cBhvr>
                                        <p:cTn id="4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8117" grpId="0" autoUpdateAnimBg="0"/>
      <p:bldP spid="218118" grpId="0" animBg="1"/>
      <p:bldP spid="218125" grpId="0" animBg="1"/>
      <p:bldP spid="218129" grpId="0" animBg="1"/>
      <p:bldP spid="21813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3358" name="Object 62"/>
          <p:cNvGraphicFramePr>
            <a:graphicFrameLocks noChangeAspect="1"/>
          </p:cNvGraphicFramePr>
          <p:nvPr/>
        </p:nvGraphicFramePr>
        <p:xfrm>
          <a:off x="5148263" y="1695450"/>
          <a:ext cx="3829050" cy="4954588"/>
        </p:xfrm>
        <a:graphic>
          <a:graphicData uri="http://schemas.openxmlformats.org/presentationml/2006/ole">
            <p:oleObj spid="_x0000_s3074" name="Рисунок" r:id="rId3" imgW="1987550" imgH="2582333" progId="Word.Picture.8">
              <p:embed/>
            </p:oleObj>
          </a:graphicData>
        </a:graphic>
      </p:graphicFrame>
      <p:graphicFrame>
        <p:nvGraphicFramePr>
          <p:cNvPr id="183356" name="Object 60"/>
          <p:cNvGraphicFramePr>
            <a:graphicFrameLocks noChangeAspect="1"/>
          </p:cNvGraphicFramePr>
          <p:nvPr/>
        </p:nvGraphicFramePr>
        <p:xfrm>
          <a:off x="136525" y="1633538"/>
          <a:ext cx="4017963" cy="4886325"/>
        </p:xfrm>
        <a:graphic>
          <a:graphicData uri="http://schemas.openxmlformats.org/presentationml/2006/ole">
            <p:oleObj spid="_x0000_s3075" name="Picture" r:id="rId4" imgW="2110154" imgH="2567354" progId="Word.Picture.8">
              <p:embed/>
            </p:oleObj>
          </a:graphicData>
        </a:graphic>
      </p:graphicFrame>
      <p:sp>
        <p:nvSpPr>
          <p:cNvPr id="183299" name="Rectangle 3"/>
          <p:cNvSpPr>
            <a:spLocks noChangeArrowheads="1"/>
          </p:cNvSpPr>
          <p:nvPr/>
        </p:nvSpPr>
        <p:spPr bwMode="auto">
          <a:xfrm>
            <a:off x="150813" y="692696"/>
            <a:ext cx="8696325" cy="683264"/>
          </a:xfrm>
          <a:prstGeom prst="rect">
            <a:avLst/>
          </a:prstGeom>
          <a:noFill/>
          <a:ln w="9525">
            <a:noFill/>
            <a:miter lim="800000"/>
            <a:headEnd/>
            <a:tailEnd/>
          </a:ln>
          <a:effectLst/>
        </p:spPr>
        <p:txBody>
          <a:bodyPr anchor="ctr">
            <a:spAutoFit/>
          </a:bodyPr>
          <a:lstStyle/>
          <a:p>
            <a:pPr algn="just" eaLnBrk="1" hangingPunct="1">
              <a:lnSpc>
                <a:spcPct val="80000"/>
              </a:lnSpc>
              <a:tabLst>
                <a:tab pos="590550" algn="l"/>
              </a:tabLst>
            </a:pPr>
            <a:r>
              <a:rPr lang="uk-UA" altLang="ja-JP" sz="2400" i="1" dirty="0" smtClean="0">
                <a:solidFill>
                  <a:srgbClr val="FF3300"/>
                </a:solidFill>
                <a:latin typeface="Times New Roman" pitchFamily="18" charset="0"/>
                <a:cs typeface="Times New Roman" pitchFamily="18" charset="0"/>
              </a:rPr>
              <a:t>	Дугогасний </a:t>
            </a:r>
            <a:r>
              <a:rPr lang="uk-UA" altLang="ja-JP" sz="2400" i="1" dirty="0">
                <a:solidFill>
                  <a:srgbClr val="FF3300"/>
                </a:solidFill>
                <a:latin typeface="Times New Roman" pitchFamily="18" charset="0"/>
                <a:cs typeface="Times New Roman" pitchFamily="18" charset="0"/>
              </a:rPr>
              <a:t>контакт </a:t>
            </a:r>
            <a:r>
              <a:rPr lang="uk-UA" altLang="ja-JP" sz="2400" i="1" dirty="0" smtClean="0">
                <a:latin typeface="Times New Roman" pitchFamily="18" charset="0"/>
                <a:cs typeface="Times New Roman" pitchFamily="18" charset="0"/>
              </a:rPr>
              <a:t>– </a:t>
            </a:r>
            <a:r>
              <a:rPr lang="uk-UA" altLang="ja-JP" sz="2400" i="1" dirty="0">
                <a:latin typeface="Times New Roman" pitchFamily="18" charset="0"/>
                <a:cs typeface="Times New Roman" pitchFamily="18" charset="0"/>
              </a:rPr>
              <a:t>контакт, призначений для того, щоб на ньому встановлювалася дуга</a:t>
            </a:r>
            <a:r>
              <a:rPr lang="ru-RU" altLang="ja-JP" sz="2400" i="1" dirty="0">
                <a:latin typeface="Times New Roman" pitchFamily="18" charset="0"/>
                <a:cs typeface="Times New Roman" pitchFamily="18" charset="0"/>
              </a:rPr>
              <a:t> </a:t>
            </a:r>
          </a:p>
        </p:txBody>
      </p:sp>
      <p:sp>
        <p:nvSpPr>
          <p:cNvPr id="183316" name="Text Box 20"/>
          <p:cNvSpPr txBox="1">
            <a:spLocks noChangeArrowheads="1"/>
          </p:cNvSpPr>
          <p:nvPr/>
        </p:nvSpPr>
        <p:spPr bwMode="auto">
          <a:xfrm>
            <a:off x="1665423" y="109538"/>
            <a:ext cx="5782993" cy="480131"/>
          </a:xfrm>
          <a:prstGeom prst="rect">
            <a:avLst/>
          </a:prstGeom>
          <a:noFill/>
          <a:ln w="9525">
            <a:noFill/>
            <a:miter lim="800000"/>
            <a:headEnd/>
            <a:tailEnd/>
          </a:ln>
          <a:effectLst/>
        </p:spPr>
        <p:txBody>
          <a:bodyPr wrap="none">
            <a:spAutoFit/>
          </a:bodyPr>
          <a:lstStyle/>
          <a:p>
            <a:pPr algn="ctr">
              <a:lnSpc>
                <a:spcPct val="90000"/>
              </a:lnSpc>
            </a:pPr>
            <a:r>
              <a:rPr lang="uk-UA" sz="2800" b="1" i="1" dirty="0" smtClean="0">
                <a:latin typeface="Times New Roman" pitchFamily="18" charset="0"/>
                <a:cs typeface="Times New Roman" pitchFamily="18" charset="0"/>
              </a:rPr>
              <a:t>Головний</a:t>
            </a:r>
            <a:r>
              <a:rPr lang="en-US" sz="2800" b="1" dirty="0" smtClean="0">
                <a:latin typeface="Times New Roman" pitchFamily="18" charset="0"/>
                <a:cs typeface="Times New Roman" pitchFamily="18" charset="0"/>
              </a:rPr>
              <a:t> </a:t>
            </a:r>
            <a:r>
              <a:rPr lang="uk-UA" sz="2800" b="1" i="1" dirty="0" smtClean="0">
                <a:latin typeface="Times New Roman" pitchFamily="18" charset="0"/>
                <a:cs typeface="Times New Roman" pitchFamily="18" charset="0"/>
              </a:rPr>
              <a:t>та</a:t>
            </a:r>
            <a:r>
              <a:rPr lang="uk-UA" sz="2800" b="1" dirty="0" smtClean="0">
                <a:latin typeface="Times New Roman" pitchFamily="18" charset="0"/>
                <a:cs typeface="Times New Roman" pitchFamily="18" charset="0"/>
              </a:rPr>
              <a:t> </a:t>
            </a:r>
            <a:r>
              <a:rPr lang="uk-UA" sz="2800" b="1" i="1" dirty="0" smtClean="0">
                <a:latin typeface="Times New Roman" pitchFamily="18" charset="0"/>
                <a:cs typeface="Times New Roman" pitchFamily="18" charset="0"/>
              </a:rPr>
              <a:t>дугогасний</a:t>
            </a:r>
            <a:r>
              <a:rPr lang="uk-UA" sz="2800" b="1" dirty="0" smtClean="0">
                <a:latin typeface="Times New Roman" pitchFamily="18" charset="0"/>
                <a:cs typeface="Times New Roman" pitchFamily="18" charset="0"/>
              </a:rPr>
              <a:t> </a:t>
            </a:r>
            <a:r>
              <a:rPr lang="uk-UA" sz="2800" b="1" i="1" dirty="0" smtClean="0">
                <a:latin typeface="Times New Roman" pitchFamily="18" charset="0"/>
                <a:cs typeface="Times New Roman" pitchFamily="18" charset="0"/>
              </a:rPr>
              <a:t>контакти</a:t>
            </a:r>
            <a:endParaRPr lang="ru-RU" sz="2800" b="1" i="1" dirty="0">
              <a:latin typeface="Times New Roman" pitchFamily="18" charset="0"/>
              <a:cs typeface="Times New Roman" pitchFamily="18" charset="0"/>
            </a:endParaRPr>
          </a:p>
        </p:txBody>
      </p:sp>
      <p:grpSp>
        <p:nvGrpSpPr>
          <p:cNvPr id="2" name="Group 59"/>
          <p:cNvGrpSpPr>
            <a:grpSpLocks/>
          </p:cNvGrpSpPr>
          <p:nvPr/>
        </p:nvGrpSpPr>
        <p:grpSpPr bwMode="auto">
          <a:xfrm>
            <a:off x="3513138" y="1268760"/>
            <a:ext cx="2041525" cy="1171575"/>
            <a:chOff x="470" y="2065"/>
            <a:chExt cx="1286" cy="738"/>
          </a:xfrm>
        </p:grpSpPr>
        <p:sp>
          <p:nvSpPr>
            <p:cNvPr id="183324" name="AutoShape 28"/>
            <p:cNvSpPr>
              <a:spLocks noChangeAspect="1" noChangeArrowheads="1" noTextEdit="1"/>
            </p:cNvSpPr>
            <p:nvPr/>
          </p:nvSpPr>
          <p:spPr bwMode="auto">
            <a:xfrm>
              <a:off x="470" y="2065"/>
              <a:ext cx="1286" cy="738"/>
            </a:xfrm>
            <a:prstGeom prst="rect">
              <a:avLst/>
            </a:prstGeom>
            <a:noFill/>
            <a:ln w="6350" algn="ctr">
              <a:noFill/>
              <a:miter lim="800000"/>
              <a:headEnd/>
              <a:tailEnd/>
            </a:ln>
          </p:spPr>
          <p:txBody>
            <a:bodyPr/>
            <a:lstStyle/>
            <a:p>
              <a:endParaRPr lang="uk-UA"/>
            </a:p>
          </p:txBody>
        </p:sp>
        <p:sp>
          <p:nvSpPr>
            <p:cNvPr id="183330" name="Line 34"/>
            <p:cNvSpPr>
              <a:spLocks noChangeShapeType="1"/>
            </p:cNvSpPr>
            <p:nvPr/>
          </p:nvSpPr>
          <p:spPr bwMode="auto">
            <a:xfrm>
              <a:off x="789" y="2321"/>
              <a:ext cx="204" cy="0"/>
            </a:xfrm>
            <a:prstGeom prst="line">
              <a:avLst/>
            </a:prstGeom>
            <a:noFill/>
            <a:ln w="42926">
              <a:solidFill>
                <a:srgbClr val="000000"/>
              </a:solidFill>
              <a:round/>
              <a:headEnd/>
              <a:tailEnd/>
            </a:ln>
          </p:spPr>
          <p:txBody>
            <a:bodyPr/>
            <a:lstStyle/>
            <a:p>
              <a:endParaRPr lang="uk-UA"/>
            </a:p>
          </p:txBody>
        </p:sp>
        <p:sp>
          <p:nvSpPr>
            <p:cNvPr id="183331" name="Line 35"/>
            <p:cNvSpPr>
              <a:spLocks noChangeShapeType="1"/>
            </p:cNvSpPr>
            <p:nvPr/>
          </p:nvSpPr>
          <p:spPr bwMode="auto">
            <a:xfrm flipV="1">
              <a:off x="992" y="2193"/>
              <a:ext cx="243" cy="129"/>
            </a:xfrm>
            <a:prstGeom prst="line">
              <a:avLst/>
            </a:prstGeom>
            <a:noFill/>
            <a:ln w="42863">
              <a:solidFill>
                <a:srgbClr val="000000"/>
              </a:solidFill>
              <a:round/>
              <a:headEnd/>
              <a:tailEnd/>
            </a:ln>
          </p:spPr>
          <p:txBody>
            <a:bodyPr/>
            <a:lstStyle/>
            <a:p>
              <a:endParaRPr lang="uk-UA"/>
            </a:p>
          </p:txBody>
        </p:sp>
        <p:sp>
          <p:nvSpPr>
            <p:cNvPr id="183332" name="Line 36"/>
            <p:cNvSpPr>
              <a:spLocks noChangeShapeType="1"/>
            </p:cNvSpPr>
            <p:nvPr/>
          </p:nvSpPr>
          <p:spPr bwMode="auto">
            <a:xfrm flipH="1">
              <a:off x="1232" y="2321"/>
              <a:ext cx="225" cy="0"/>
            </a:xfrm>
            <a:prstGeom prst="line">
              <a:avLst/>
            </a:prstGeom>
            <a:noFill/>
            <a:ln w="42926">
              <a:solidFill>
                <a:srgbClr val="000000"/>
              </a:solidFill>
              <a:round/>
              <a:headEnd/>
              <a:tailEnd/>
            </a:ln>
          </p:spPr>
          <p:txBody>
            <a:bodyPr/>
            <a:lstStyle/>
            <a:p>
              <a:endParaRPr lang="uk-UA"/>
            </a:p>
          </p:txBody>
        </p:sp>
        <p:sp>
          <p:nvSpPr>
            <p:cNvPr id="183333" name="Line 37"/>
            <p:cNvSpPr>
              <a:spLocks noChangeShapeType="1"/>
            </p:cNvSpPr>
            <p:nvPr/>
          </p:nvSpPr>
          <p:spPr bwMode="auto">
            <a:xfrm>
              <a:off x="787" y="2699"/>
              <a:ext cx="206" cy="0"/>
            </a:xfrm>
            <a:prstGeom prst="line">
              <a:avLst/>
            </a:prstGeom>
            <a:noFill/>
            <a:ln w="42926">
              <a:solidFill>
                <a:srgbClr val="000000"/>
              </a:solidFill>
              <a:round/>
              <a:headEnd/>
              <a:tailEnd/>
            </a:ln>
          </p:spPr>
          <p:txBody>
            <a:bodyPr/>
            <a:lstStyle/>
            <a:p>
              <a:endParaRPr lang="uk-UA"/>
            </a:p>
          </p:txBody>
        </p:sp>
        <p:sp>
          <p:nvSpPr>
            <p:cNvPr id="183334" name="Line 38"/>
            <p:cNvSpPr>
              <a:spLocks noChangeShapeType="1"/>
            </p:cNvSpPr>
            <p:nvPr/>
          </p:nvSpPr>
          <p:spPr bwMode="auto">
            <a:xfrm flipV="1">
              <a:off x="992" y="2570"/>
              <a:ext cx="243" cy="130"/>
            </a:xfrm>
            <a:prstGeom prst="line">
              <a:avLst/>
            </a:prstGeom>
            <a:noFill/>
            <a:ln w="42863">
              <a:solidFill>
                <a:srgbClr val="000000"/>
              </a:solidFill>
              <a:round/>
              <a:headEnd/>
              <a:tailEnd/>
            </a:ln>
          </p:spPr>
          <p:txBody>
            <a:bodyPr/>
            <a:lstStyle/>
            <a:p>
              <a:endParaRPr lang="uk-UA"/>
            </a:p>
          </p:txBody>
        </p:sp>
        <p:sp>
          <p:nvSpPr>
            <p:cNvPr id="183335" name="Line 39"/>
            <p:cNvSpPr>
              <a:spLocks noChangeShapeType="1"/>
            </p:cNvSpPr>
            <p:nvPr/>
          </p:nvSpPr>
          <p:spPr bwMode="auto">
            <a:xfrm flipH="1">
              <a:off x="1232" y="2699"/>
              <a:ext cx="223" cy="0"/>
            </a:xfrm>
            <a:prstGeom prst="line">
              <a:avLst/>
            </a:prstGeom>
            <a:noFill/>
            <a:ln w="42926">
              <a:solidFill>
                <a:srgbClr val="000000"/>
              </a:solidFill>
              <a:round/>
              <a:headEnd/>
              <a:tailEnd/>
            </a:ln>
          </p:spPr>
          <p:txBody>
            <a:bodyPr/>
            <a:lstStyle/>
            <a:p>
              <a:endParaRPr lang="uk-UA"/>
            </a:p>
          </p:txBody>
        </p:sp>
        <p:sp>
          <p:nvSpPr>
            <p:cNvPr id="183336" name="Line 40"/>
            <p:cNvSpPr>
              <a:spLocks noChangeShapeType="1"/>
            </p:cNvSpPr>
            <p:nvPr/>
          </p:nvSpPr>
          <p:spPr bwMode="auto">
            <a:xfrm flipH="1" flipV="1">
              <a:off x="1225" y="2565"/>
              <a:ext cx="32" cy="59"/>
            </a:xfrm>
            <a:prstGeom prst="line">
              <a:avLst/>
            </a:prstGeom>
            <a:noFill/>
            <a:ln w="42863">
              <a:solidFill>
                <a:srgbClr val="000000"/>
              </a:solidFill>
              <a:round/>
              <a:headEnd/>
              <a:tailEnd/>
            </a:ln>
          </p:spPr>
          <p:txBody>
            <a:bodyPr/>
            <a:lstStyle/>
            <a:p>
              <a:endParaRPr lang="uk-UA"/>
            </a:p>
          </p:txBody>
        </p:sp>
        <p:sp>
          <p:nvSpPr>
            <p:cNvPr id="183337" name="Line 41"/>
            <p:cNvSpPr>
              <a:spLocks noChangeShapeType="1"/>
            </p:cNvSpPr>
            <p:nvPr/>
          </p:nvSpPr>
          <p:spPr bwMode="auto">
            <a:xfrm flipH="1">
              <a:off x="547" y="2512"/>
              <a:ext cx="239" cy="1"/>
            </a:xfrm>
            <a:prstGeom prst="line">
              <a:avLst/>
            </a:prstGeom>
            <a:noFill/>
            <a:ln w="42863">
              <a:solidFill>
                <a:srgbClr val="000000"/>
              </a:solidFill>
              <a:round/>
              <a:headEnd/>
              <a:tailEnd/>
            </a:ln>
          </p:spPr>
          <p:txBody>
            <a:bodyPr/>
            <a:lstStyle/>
            <a:p>
              <a:endParaRPr lang="uk-UA"/>
            </a:p>
          </p:txBody>
        </p:sp>
        <p:sp>
          <p:nvSpPr>
            <p:cNvPr id="183338" name="Line 42"/>
            <p:cNvSpPr>
              <a:spLocks noChangeShapeType="1"/>
            </p:cNvSpPr>
            <p:nvPr/>
          </p:nvSpPr>
          <p:spPr bwMode="auto">
            <a:xfrm>
              <a:off x="786" y="2321"/>
              <a:ext cx="1" cy="380"/>
            </a:xfrm>
            <a:prstGeom prst="line">
              <a:avLst/>
            </a:prstGeom>
            <a:noFill/>
            <a:ln w="42863">
              <a:solidFill>
                <a:srgbClr val="000000"/>
              </a:solidFill>
              <a:round/>
              <a:headEnd/>
              <a:tailEnd/>
            </a:ln>
          </p:spPr>
          <p:txBody>
            <a:bodyPr/>
            <a:lstStyle/>
            <a:p>
              <a:endParaRPr lang="uk-UA"/>
            </a:p>
          </p:txBody>
        </p:sp>
        <p:sp>
          <p:nvSpPr>
            <p:cNvPr id="183339" name="Line 43"/>
            <p:cNvSpPr>
              <a:spLocks noChangeShapeType="1"/>
            </p:cNvSpPr>
            <p:nvPr/>
          </p:nvSpPr>
          <p:spPr bwMode="auto">
            <a:xfrm>
              <a:off x="1457" y="2321"/>
              <a:ext cx="1" cy="380"/>
            </a:xfrm>
            <a:prstGeom prst="line">
              <a:avLst/>
            </a:prstGeom>
            <a:noFill/>
            <a:ln w="42863">
              <a:solidFill>
                <a:srgbClr val="000000"/>
              </a:solidFill>
              <a:round/>
              <a:headEnd/>
              <a:tailEnd/>
            </a:ln>
          </p:spPr>
          <p:txBody>
            <a:bodyPr/>
            <a:lstStyle/>
            <a:p>
              <a:endParaRPr lang="uk-UA"/>
            </a:p>
          </p:txBody>
        </p:sp>
        <p:sp>
          <p:nvSpPr>
            <p:cNvPr id="183340" name="Line 44"/>
            <p:cNvSpPr>
              <a:spLocks noChangeShapeType="1"/>
            </p:cNvSpPr>
            <p:nvPr/>
          </p:nvSpPr>
          <p:spPr bwMode="auto">
            <a:xfrm flipH="1">
              <a:off x="1453" y="2511"/>
              <a:ext cx="223" cy="1"/>
            </a:xfrm>
            <a:prstGeom prst="line">
              <a:avLst/>
            </a:prstGeom>
            <a:noFill/>
            <a:ln w="42863">
              <a:solidFill>
                <a:srgbClr val="000000"/>
              </a:solidFill>
              <a:round/>
              <a:headEnd/>
              <a:tailEnd/>
            </a:ln>
          </p:spPr>
          <p:txBody>
            <a:bodyPr/>
            <a:lstStyle/>
            <a:p>
              <a:endParaRPr lang="uk-UA"/>
            </a:p>
          </p:txBody>
        </p:sp>
        <p:sp>
          <p:nvSpPr>
            <p:cNvPr id="183350" name="Rectangle 54"/>
            <p:cNvSpPr>
              <a:spLocks noChangeArrowheads="1"/>
            </p:cNvSpPr>
            <p:nvPr/>
          </p:nvSpPr>
          <p:spPr bwMode="auto">
            <a:xfrm>
              <a:off x="815" y="2104"/>
              <a:ext cx="200" cy="192"/>
            </a:xfrm>
            <a:prstGeom prst="rect">
              <a:avLst/>
            </a:prstGeom>
            <a:noFill/>
            <a:ln w="9525">
              <a:noFill/>
              <a:miter lim="800000"/>
              <a:headEnd/>
              <a:tailEnd/>
            </a:ln>
          </p:spPr>
          <p:txBody>
            <a:bodyPr wrap="none" lIns="0" tIns="0" rIns="0" bIns="0">
              <a:spAutoFit/>
            </a:bodyPr>
            <a:lstStyle/>
            <a:p>
              <a:r>
                <a:rPr lang="ru-RU" sz="2000">
                  <a:solidFill>
                    <a:srgbClr val="000000"/>
                  </a:solidFill>
                </a:rPr>
                <a:t>ГК</a:t>
              </a:r>
              <a:endParaRPr lang="ru-RU"/>
            </a:p>
          </p:txBody>
        </p:sp>
        <p:sp>
          <p:nvSpPr>
            <p:cNvPr id="183352" name="Rectangle 56"/>
            <p:cNvSpPr>
              <a:spLocks noChangeArrowheads="1"/>
            </p:cNvSpPr>
            <p:nvPr/>
          </p:nvSpPr>
          <p:spPr bwMode="auto">
            <a:xfrm>
              <a:off x="826" y="2476"/>
              <a:ext cx="216" cy="192"/>
            </a:xfrm>
            <a:prstGeom prst="rect">
              <a:avLst/>
            </a:prstGeom>
            <a:noFill/>
            <a:ln w="9525">
              <a:noFill/>
              <a:miter lim="800000"/>
              <a:headEnd/>
              <a:tailEnd/>
            </a:ln>
          </p:spPr>
          <p:txBody>
            <a:bodyPr wrap="none" lIns="0" tIns="0" rIns="0" bIns="0">
              <a:spAutoFit/>
            </a:bodyPr>
            <a:lstStyle/>
            <a:p>
              <a:r>
                <a:rPr lang="ru-RU" sz="2000">
                  <a:solidFill>
                    <a:srgbClr val="000000"/>
                  </a:solidFill>
                </a:rPr>
                <a:t>ДК</a:t>
              </a:r>
            </a:p>
          </p:txBody>
        </p:sp>
      </p:gr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83316"/>
                                        </p:tgtEl>
                                        <p:attrNameLst>
                                          <p:attrName>style.visibility</p:attrName>
                                        </p:attrNameLst>
                                      </p:cBhvr>
                                      <p:to>
                                        <p:strVal val="visible"/>
                                      </p:to>
                                    </p:set>
                                    <p:anim calcmode="lin" valueType="num">
                                      <p:cBhvr additive="base">
                                        <p:cTn id="7" dur="500" fill="hold"/>
                                        <p:tgtEl>
                                          <p:spTgt spid="183316"/>
                                        </p:tgtEl>
                                        <p:attrNameLst>
                                          <p:attrName>ppt_x</p:attrName>
                                        </p:attrNameLst>
                                      </p:cBhvr>
                                      <p:tavLst>
                                        <p:tav tm="0">
                                          <p:val>
                                            <p:strVal val="#ppt_x"/>
                                          </p:val>
                                        </p:tav>
                                        <p:tav tm="100000">
                                          <p:val>
                                            <p:strVal val="#ppt_x"/>
                                          </p:val>
                                        </p:tav>
                                      </p:tavLst>
                                    </p:anim>
                                    <p:anim calcmode="lin" valueType="num">
                                      <p:cBhvr additive="base">
                                        <p:cTn id="8" dur="500" fill="hold"/>
                                        <p:tgtEl>
                                          <p:spTgt spid="18331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83299"/>
                                        </p:tgtEl>
                                        <p:attrNameLst>
                                          <p:attrName>style.visibility</p:attrName>
                                        </p:attrNameLst>
                                      </p:cBhvr>
                                      <p:to>
                                        <p:strVal val="visible"/>
                                      </p:to>
                                    </p:set>
                                    <p:animEffect transition="in" filter="wipe(left)">
                                      <p:cBhvr>
                                        <p:cTn id="12" dur="500"/>
                                        <p:tgtEl>
                                          <p:spTgt spid="183299"/>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83356"/>
                                        </p:tgtEl>
                                        <p:attrNameLst>
                                          <p:attrName>style.visibility</p:attrName>
                                        </p:attrNameLst>
                                      </p:cBhvr>
                                      <p:to>
                                        <p:strVal val="visible"/>
                                      </p:to>
                                    </p:set>
                                    <p:animEffect transition="in" filter="wipe(up)">
                                      <p:cBhvr>
                                        <p:cTn id="21" dur="500"/>
                                        <p:tgtEl>
                                          <p:spTgt spid="18335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83358"/>
                                        </p:tgtEl>
                                        <p:attrNameLst>
                                          <p:attrName>style.visibility</p:attrName>
                                        </p:attrNameLst>
                                      </p:cBhvr>
                                      <p:to>
                                        <p:strVal val="visible"/>
                                      </p:to>
                                    </p:set>
                                    <p:animEffect transition="in" filter="wipe(up)">
                                      <p:cBhvr>
                                        <p:cTn id="26" dur="500"/>
                                        <p:tgtEl>
                                          <p:spTgt spid="1833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p:bldP spid="1833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472386" cy="869934"/>
          </a:xfrm>
        </p:spPr>
        <p:txBody>
          <a:bodyPr/>
          <a:lstStyle/>
          <a:p>
            <a:r>
              <a:rPr lang="uk-UA" dirty="0" smtClean="0"/>
              <a:t>                           </a:t>
            </a:r>
            <a:r>
              <a:rPr lang="uk-UA" sz="4000" dirty="0" smtClean="0"/>
              <a:t>Запобіжники</a:t>
            </a:r>
            <a:endParaRPr lang="uk-UA" sz="4000" dirty="0"/>
          </a:p>
        </p:txBody>
      </p:sp>
      <p:sp>
        <p:nvSpPr>
          <p:cNvPr id="3" name="Текст 2"/>
          <p:cNvSpPr>
            <a:spLocks noGrp="1"/>
          </p:cNvSpPr>
          <p:nvPr>
            <p:ph type="body" idx="2"/>
          </p:nvPr>
        </p:nvSpPr>
        <p:spPr>
          <a:xfrm>
            <a:off x="457200" y="4643446"/>
            <a:ext cx="8115328" cy="1714512"/>
          </a:xfrm>
        </p:spPr>
        <p:txBody>
          <a:bodyPr>
            <a:noAutofit/>
          </a:bodyPr>
          <a:lstStyle/>
          <a:p>
            <a:r>
              <a:rPr lang="uk-UA" sz="1800" b="1" dirty="0" smtClean="0"/>
              <a:t>Запобіжник</a:t>
            </a:r>
            <a:r>
              <a:rPr lang="uk-UA" sz="1800" dirty="0" smtClean="0"/>
              <a:t> – це </a:t>
            </a:r>
            <a:r>
              <a:rPr lang="ru-RU" sz="1800" dirty="0" err="1" smtClean="0"/>
              <a:t>пристрій</a:t>
            </a:r>
            <a:r>
              <a:rPr lang="ru-RU" sz="1800" dirty="0" smtClean="0"/>
              <a:t> для </a:t>
            </a:r>
            <a:r>
              <a:rPr lang="ru-RU" sz="1800" dirty="0" err="1" smtClean="0"/>
              <a:t>захисту</a:t>
            </a:r>
            <a:r>
              <a:rPr lang="ru-RU" sz="1800" dirty="0" smtClean="0"/>
              <a:t> </a:t>
            </a:r>
            <a:r>
              <a:rPr lang="ru-RU" sz="1800" dirty="0" err="1" smtClean="0"/>
              <a:t>електричних</a:t>
            </a:r>
            <a:r>
              <a:rPr lang="ru-RU" sz="1800" dirty="0" smtClean="0"/>
              <a:t> </a:t>
            </a:r>
            <a:r>
              <a:rPr lang="ru-RU" sz="1800" dirty="0" err="1" smtClean="0"/>
              <a:t>проводів</a:t>
            </a:r>
            <a:r>
              <a:rPr lang="ru-RU" sz="1800" dirty="0" smtClean="0"/>
              <a:t> </a:t>
            </a:r>
            <a:r>
              <a:rPr lang="ru-RU" sz="1800" dirty="0" err="1" smtClean="0"/>
              <a:t>і</a:t>
            </a:r>
            <a:r>
              <a:rPr lang="ru-RU" sz="1800" dirty="0" smtClean="0"/>
              <a:t> </a:t>
            </a:r>
            <a:r>
              <a:rPr lang="ru-RU" sz="1800" dirty="0" err="1" smtClean="0"/>
              <a:t>приладів</a:t>
            </a:r>
            <a:r>
              <a:rPr lang="ru-RU" sz="1800" dirty="0" smtClean="0"/>
              <a:t> </a:t>
            </a:r>
            <a:r>
              <a:rPr lang="ru-RU" sz="1800" dirty="0" err="1" smtClean="0"/>
              <a:t>від</a:t>
            </a:r>
            <a:r>
              <a:rPr lang="ru-RU" sz="1800" dirty="0" smtClean="0"/>
              <a:t> </a:t>
            </a:r>
            <a:r>
              <a:rPr lang="ru-RU" sz="1800" dirty="0" err="1" smtClean="0"/>
              <a:t>надмірного</a:t>
            </a:r>
            <a:r>
              <a:rPr lang="ru-RU" sz="1800" dirty="0" smtClean="0"/>
              <a:t> струму.</a:t>
            </a:r>
          </a:p>
          <a:p>
            <a:r>
              <a:rPr lang="ru-RU" sz="1800" b="1" dirty="0" err="1" smtClean="0"/>
              <a:t>Типи</a:t>
            </a:r>
            <a:r>
              <a:rPr lang="ru-RU" sz="1800" b="1" dirty="0" smtClean="0"/>
              <a:t> </a:t>
            </a:r>
            <a:r>
              <a:rPr lang="ru-RU" sz="1800" b="1" dirty="0" err="1" smtClean="0"/>
              <a:t>запобіжників</a:t>
            </a:r>
            <a:r>
              <a:rPr lang="ru-RU" sz="1800" b="1" dirty="0" smtClean="0"/>
              <a:t>:</a:t>
            </a:r>
          </a:p>
          <a:p>
            <a:pPr>
              <a:buFont typeface="Arial" pitchFamily="34" charset="0"/>
              <a:buChar char="•"/>
            </a:pPr>
            <a:r>
              <a:rPr lang="ru-RU" sz="1800" dirty="0" smtClean="0"/>
              <a:t> </a:t>
            </a:r>
            <a:r>
              <a:rPr lang="ru-RU" sz="1800" dirty="0" err="1" smtClean="0"/>
              <a:t>плавкі</a:t>
            </a:r>
            <a:r>
              <a:rPr lang="ru-RU" sz="1800" dirty="0" smtClean="0"/>
              <a:t> </a:t>
            </a:r>
            <a:r>
              <a:rPr lang="ru-RU" sz="1800" dirty="0" err="1" smtClean="0"/>
              <a:t>запобіжники</a:t>
            </a:r>
            <a:endParaRPr lang="ru-RU" sz="1800" dirty="0" smtClean="0"/>
          </a:p>
          <a:p>
            <a:pPr>
              <a:buFont typeface="Arial" pitchFamily="34" charset="0"/>
              <a:buChar char="•"/>
            </a:pPr>
            <a:r>
              <a:rPr lang="ru-RU" sz="1800" dirty="0" smtClean="0"/>
              <a:t> </a:t>
            </a:r>
            <a:r>
              <a:rPr lang="ru-RU" sz="1800" dirty="0" err="1" smtClean="0"/>
              <a:t>автоматичні</a:t>
            </a:r>
            <a:r>
              <a:rPr lang="ru-RU" sz="1800" dirty="0" smtClean="0"/>
              <a:t> </a:t>
            </a:r>
            <a:r>
              <a:rPr lang="ru-RU" sz="1800" dirty="0" err="1" smtClean="0"/>
              <a:t>запобіжники</a:t>
            </a:r>
            <a:endParaRPr lang="uk-UA" sz="1800" dirty="0"/>
          </a:p>
        </p:txBody>
      </p:sp>
      <p:pic>
        <p:nvPicPr>
          <p:cNvPr id="5" name="Содержимое 4" descr="full-picture.jpg"/>
          <p:cNvPicPr>
            <a:picLocks noGrp="1" noChangeAspect="1"/>
          </p:cNvPicPr>
          <p:nvPr>
            <p:ph sz="half" idx="1"/>
          </p:nvPr>
        </p:nvPicPr>
        <p:blipFill>
          <a:blip r:embed="rId2" cstate="print"/>
          <a:stretch>
            <a:fillRect/>
          </a:stretch>
        </p:blipFill>
        <p:spPr>
          <a:xfrm>
            <a:off x="714348" y="1071546"/>
            <a:ext cx="7858179" cy="3286148"/>
          </a:xfrm>
        </p:spPr>
      </p:pic>
      <p:sp>
        <p:nvSpPr>
          <p:cNvPr id="6" name="Нижний колонтитул 5"/>
          <p:cNvSpPr>
            <a:spLocks noGrp="1"/>
          </p:cNvSpPr>
          <p:nvPr>
            <p:ph type="ftr" sz="quarter" idx="11"/>
          </p:nvPr>
        </p:nvSpPr>
        <p:spPr/>
        <p:txBody>
          <a:bodyPr/>
          <a:lstStyle/>
          <a:p>
            <a:r>
              <a:rPr lang="en-US" smtClean="0"/>
              <a:t>Plastivezzz Inc</a:t>
            </a:r>
            <a:endParaRPr lang="ru-RU"/>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115328" cy="857232"/>
          </a:xfrm>
        </p:spPr>
        <p:txBody>
          <a:bodyPr>
            <a:normAutofit/>
          </a:bodyPr>
          <a:lstStyle/>
          <a:p>
            <a:r>
              <a:rPr lang="uk-UA" sz="4000" dirty="0" smtClean="0"/>
              <a:t>           Плавкий запобіжник</a:t>
            </a:r>
            <a:endParaRPr lang="uk-UA" sz="4000" dirty="0"/>
          </a:p>
        </p:txBody>
      </p:sp>
      <p:sp>
        <p:nvSpPr>
          <p:cNvPr id="3" name="Текст 2"/>
          <p:cNvSpPr>
            <a:spLocks noGrp="1"/>
          </p:cNvSpPr>
          <p:nvPr>
            <p:ph type="body" idx="2"/>
          </p:nvPr>
        </p:nvSpPr>
        <p:spPr>
          <a:xfrm>
            <a:off x="428596" y="5214950"/>
            <a:ext cx="8072494" cy="1643050"/>
          </a:xfrm>
        </p:spPr>
        <p:txBody>
          <a:bodyPr>
            <a:normAutofit/>
          </a:bodyPr>
          <a:lstStyle/>
          <a:p>
            <a:pPr algn="just"/>
            <a:r>
              <a:rPr lang="uk-UA" sz="2000" b="1" dirty="0" smtClean="0"/>
              <a:t>Недоліки</a:t>
            </a:r>
            <a:r>
              <a:rPr lang="uk-UA" sz="2000" dirty="0" smtClean="0"/>
              <a:t>:</a:t>
            </a:r>
          </a:p>
          <a:p>
            <a:pPr algn="just">
              <a:buFont typeface="Arial" pitchFamily="34" charset="0"/>
              <a:buChar char="•"/>
            </a:pPr>
            <a:r>
              <a:rPr lang="uk-UA" sz="2000" dirty="0" smtClean="0"/>
              <a:t> н</a:t>
            </a:r>
            <a:r>
              <a:rPr lang="ru-RU" sz="2000" dirty="0" smtClean="0"/>
              <a:t>е </a:t>
            </a:r>
            <a:r>
              <a:rPr lang="ru-RU" sz="2000" dirty="0" err="1" smtClean="0"/>
              <a:t>завжди</a:t>
            </a:r>
            <a:r>
              <a:rPr lang="ru-RU" sz="2000" dirty="0" smtClean="0"/>
              <a:t> </a:t>
            </a:r>
            <a:r>
              <a:rPr lang="ru-RU" sz="2000" dirty="0" err="1" smtClean="0"/>
              <a:t>забезпечують</a:t>
            </a:r>
            <a:r>
              <a:rPr lang="ru-RU" sz="2000" dirty="0" smtClean="0"/>
              <a:t> </a:t>
            </a:r>
            <a:r>
              <a:rPr lang="ru-RU" sz="2000" dirty="0" err="1" smtClean="0"/>
              <a:t>захист</a:t>
            </a:r>
            <a:r>
              <a:rPr lang="ru-RU" sz="2000" dirty="0" smtClean="0"/>
              <a:t> в </a:t>
            </a:r>
            <a:r>
              <a:rPr lang="ru-RU" sz="2000" dirty="0" err="1" smtClean="0"/>
              <a:t>зв’язку</a:t>
            </a:r>
            <a:r>
              <a:rPr lang="ru-RU" sz="2000" dirty="0" smtClean="0"/>
              <a:t> </a:t>
            </a:r>
            <a:r>
              <a:rPr lang="ru-RU" sz="2000" dirty="0" err="1" smtClean="0"/>
              <a:t>із-за</a:t>
            </a:r>
            <a:r>
              <a:rPr lang="ru-RU" sz="2000" dirty="0" smtClean="0"/>
              <a:t> </a:t>
            </a:r>
            <a:r>
              <a:rPr lang="ru-RU" sz="2000" dirty="0" err="1" smtClean="0"/>
              <a:t>окислення</a:t>
            </a:r>
            <a:r>
              <a:rPr lang="ru-RU" sz="2000" dirty="0" smtClean="0"/>
              <a:t> </a:t>
            </a:r>
            <a:r>
              <a:rPr lang="ru-RU" sz="2000" dirty="0" err="1" smtClean="0"/>
              <a:t>контактів</a:t>
            </a:r>
            <a:r>
              <a:rPr lang="ru-RU" sz="2000" dirty="0" smtClean="0"/>
              <a:t>, </a:t>
            </a:r>
            <a:r>
              <a:rPr lang="ru-RU" sz="2000" dirty="0" err="1" smtClean="0"/>
              <a:t>послаблення</a:t>
            </a:r>
            <a:r>
              <a:rPr lang="ru-RU" sz="2000" dirty="0" smtClean="0"/>
              <a:t> натиску </a:t>
            </a:r>
            <a:r>
              <a:rPr lang="ru-RU" sz="2000" dirty="0" err="1" smtClean="0"/>
              <a:t>і</a:t>
            </a:r>
            <a:r>
              <a:rPr lang="ru-RU" sz="2000" dirty="0" smtClean="0"/>
              <a:t> т.п.</a:t>
            </a:r>
            <a:endParaRPr lang="uk-UA" sz="2000" dirty="0" smtClean="0"/>
          </a:p>
          <a:p>
            <a:endParaRPr lang="uk-UA" sz="2000" dirty="0" smtClean="0"/>
          </a:p>
          <a:p>
            <a:endParaRPr lang="uk-UA" sz="2000" dirty="0"/>
          </a:p>
        </p:txBody>
      </p:sp>
      <p:pic>
        <p:nvPicPr>
          <p:cNvPr id="5" name="Содержимое 4" descr="237px-Electrical_Fuse_(aka).jpg"/>
          <p:cNvPicPr>
            <a:picLocks noGrp="1" noChangeAspect="1"/>
          </p:cNvPicPr>
          <p:nvPr>
            <p:ph sz="half" idx="1"/>
          </p:nvPr>
        </p:nvPicPr>
        <p:blipFill>
          <a:blip r:embed="rId2" cstate="print"/>
          <a:stretch>
            <a:fillRect/>
          </a:stretch>
        </p:blipFill>
        <p:spPr>
          <a:xfrm>
            <a:off x="357158" y="928670"/>
            <a:ext cx="4000528" cy="4000511"/>
          </a:xfrm>
        </p:spPr>
      </p:pic>
      <p:sp>
        <p:nvSpPr>
          <p:cNvPr id="6" name="Нижний колонтитул 5"/>
          <p:cNvSpPr>
            <a:spLocks noGrp="1"/>
          </p:cNvSpPr>
          <p:nvPr>
            <p:ph type="ftr" sz="quarter" idx="11"/>
          </p:nvPr>
        </p:nvSpPr>
        <p:spPr/>
        <p:txBody>
          <a:bodyPr/>
          <a:lstStyle/>
          <a:p>
            <a:r>
              <a:rPr lang="en-US" smtClean="0"/>
              <a:t>Plastivezzz Inc</a:t>
            </a:r>
            <a:endParaRPr lang="ru-RU"/>
          </a:p>
        </p:txBody>
      </p:sp>
      <p:sp>
        <p:nvSpPr>
          <p:cNvPr id="8" name="Прямоугольник 7"/>
          <p:cNvSpPr/>
          <p:nvPr/>
        </p:nvSpPr>
        <p:spPr>
          <a:xfrm>
            <a:off x="4572000" y="1071546"/>
            <a:ext cx="3714776" cy="3447098"/>
          </a:xfrm>
          <a:prstGeom prst="rect">
            <a:avLst/>
          </a:prstGeom>
        </p:spPr>
        <p:txBody>
          <a:bodyPr wrap="square">
            <a:spAutoFit/>
          </a:bodyPr>
          <a:lstStyle/>
          <a:p>
            <a:pPr algn="just"/>
            <a:r>
              <a:rPr lang="uk-UA" sz="2000" b="1" dirty="0" smtClean="0"/>
              <a:t>Принцип дії:</a:t>
            </a:r>
          </a:p>
          <a:p>
            <a:r>
              <a:rPr lang="ru-RU" dirty="0" err="1" smtClean="0"/>
              <a:t>якщо</a:t>
            </a:r>
            <a:r>
              <a:rPr lang="ru-RU" dirty="0" smtClean="0"/>
              <a:t> струм </a:t>
            </a:r>
            <a:r>
              <a:rPr lang="ru-RU" dirty="0" err="1" smtClean="0"/>
              <a:t>стає</a:t>
            </a:r>
            <a:r>
              <a:rPr lang="ru-RU" dirty="0" smtClean="0"/>
              <a:t> </a:t>
            </a:r>
            <a:r>
              <a:rPr lang="ru-RU" dirty="0" err="1" smtClean="0"/>
              <a:t>надмірним</a:t>
            </a:r>
            <a:r>
              <a:rPr lang="ru-RU" dirty="0" smtClean="0"/>
              <a:t>, </a:t>
            </a:r>
            <a:r>
              <a:rPr lang="ru-RU" dirty="0" err="1" smtClean="0"/>
              <a:t>дріт</a:t>
            </a:r>
            <a:r>
              <a:rPr lang="ru-RU" dirty="0" smtClean="0"/>
              <a:t> (</a:t>
            </a:r>
            <a:r>
              <a:rPr lang="ru-RU" dirty="0" err="1" smtClean="0"/>
              <a:t>або</a:t>
            </a:r>
            <a:r>
              <a:rPr lang="ru-RU" dirty="0" smtClean="0"/>
              <a:t> пластина) </a:t>
            </a:r>
            <a:r>
              <a:rPr lang="ru-RU" dirty="0" err="1" smtClean="0"/>
              <a:t>запобіжника</a:t>
            </a:r>
            <a:r>
              <a:rPr lang="ru-RU" dirty="0" smtClean="0"/>
              <a:t> </a:t>
            </a:r>
            <a:r>
              <a:rPr lang="ru-RU" dirty="0" err="1" smtClean="0"/>
              <a:t>розплавляється</a:t>
            </a:r>
            <a:r>
              <a:rPr lang="ru-RU" dirty="0" smtClean="0"/>
              <a:t> </a:t>
            </a:r>
            <a:r>
              <a:rPr lang="ru-RU" dirty="0" err="1" smtClean="0"/>
              <a:t>і</a:t>
            </a:r>
            <a:r>
              <a:rPr lang="ru-RU" dirty="0" smtClean="0"/>
              <a:t> </a:t>
            </a:r>
            <a:r>
              <a:rPr lang="ru-RU" dirty="0" err="1" smtClean="0"/>
              <a:t>розриває</a:t>
            </a:r>
            <a:r>
              <a:rPr lang="ru-RU" dirty="0" smtClean="0"/>
              <a:t> </a:t>
            </a:r>
            <a:r>
              <a:rPr lang="ru-RU" dirty="0" err="1" smtClean="0"/>
              <a:t>електричне</a:t>
            </a:r>
            <a:r>
              <a:rPr lang="ru-RU" dirty="0" smtClean="0"/>
              <a:t> коло.</a:t>
            </a:r>
          </a:p>
          <a:p>
            <a:pPr algn="just"/>
            <a:endParaRPr lang="ru-RU" dirty="0" smtClean="0"/>
          </a:p>
          <a:p>
            <a:pPr algn="just"/>
            <a:endParaRPr lang="ru-RU" dirty="0" smtClean="0"/>
          </a:p>
          <a:p>
            <a:pPr algn="just"/>
            <a:endParaRPr lang="ru-RU" dirty="0" smtClean="0"/>
          </a:p>
          <a:p>
            <a:pPr algn="just"/>
            <a:endParaRPr lang="ru-RU" dirty="0" smtClean="0"/>
          </a:p>
          <a:p>
            <a:pPr algn="just"/>
            <a:endParaRPr lang="ru-RU" dirty="0" smtClean="0"/>
          </a:p>
          <a:p>
            <a:pPr algn="just"/>
            <a:endParaRPr lang="ru-RU" dirty="0" smtClean="0"/>
          </a:p>
          <a:p>
            <a:pPr algn="just"/>
            <a:endParaRPr lang="ru-RU" dirty="0" smtClean="0"/>
          </a:p>
        </p:txBody>
      </p:sp>
      <p:sp>
        <p:nvSpPr>
          <p:cNvPr id="9" name="Прямоугольник 8"/>
          <p:cNvSpPr/>
          <p:nvPr/>
        </p:nvSpPr>
        <p:spPr>
          <a:xfrm>
            <a:off x="4643438" y="2857497"/>
            <a:ext cx="3571900" cy="1231106"/>
          </a:xfrm>
          <a:prstGeom prst="rect">
            <a:avLst/>
          </a:prstGeom>
        </p:spPr>
        <p:txBody>
          <a:bodyPr wrap="square">
            <a:spAutoFit/>
          </a:bodyPr>
          <a:lstStyle/>
          <a:p>
            <a:pPr algn="just"/>
            <a:r>
              <a:rPr lang="ru-RU" sz="2000" b="1" dirty="0" err="1" smtClean="0"/>
              <a:t>Переваги</a:t>
            </a:r>
            <a:r>
              <a:rPr lang="ru-RU" sz="2000" b="1" dirty="0" smtClean="0"/>
              <a:t>: </a:t>
            </a:r>
          </a:p>
          <a:p>
            <a:pPr algn="just"/>
            <a:endParaRPr lang="ru-RU" dirty="0" smtClean="0"/>
          </a:p>
          <a:p>
            <a:pPr algn="just">
              <a:buFont typeface="Arial" pitchFamily="34" charset="0"/>
              <a:buChar char="•"/>
            </a:pPr>
            <a:r>
              <a:rPr lang="uk-UA" dirty="0" smtClean="0"/>
              <a:t> прості в конструкції.</a:t>
            </a:r>
          </a:p>
          <a:p>
            <a:pPr algn="just">
              <a:buFont typeface="Arial" pitchFamily="34" charset="0"/>
              <a:buChar char="•"/>
            </a:pPr>
            <a:r>
              <a:rPr lang="uk-UA" dirty="0" smtClean="0"/>
              <a:t> недорогі.</a:t>
            </a:r>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401080" cy="720744"/>
          </a:xfrm>
        </p:spPr>
        <p:txBody>
          <a:bodyPr>
            <a:normAutofit/>
          </a:bodyPr>
          <a:lstStyle/>
          <a:p>
            <a:r>
              <a:rPr lang="uk-UA" sz="4000" dirty="0" smtClean="0"/>
              <a:t>      Автоматичний запобіжник</a:t>
            </a:r>
            <a:endParaRPr lang="uk-UA" sz="4000" dirty="0"/>
          </a:p>
        </p:txBody>
      </p:sp>
      <p:sp>
        <p:nvSpPr>
          <p:cNvPr id="3" name="Текст 2"/>
          <p:cNvSpPr>
            <a:spLocks noGrp="1"/>
          </p:cNvSpPr>
          <p:nvPr>
            <p:ph type="body" idx="2"/>
          </p:nvPr>
        </p:nvSpPr>
        <p:spPr>
          <a:xfrm>
            <a:off x="1071538" y="4286256"/>
            <a:ext cx="7358114" cy="1982783"/>
          </a:xfrm>
        </p:spPr>
        <p:txBody>
          <a:bodyPr>
            <a:normAutofit fontScale="85000" lnSpcReduction="10000"/>
          </a:bodyPr>
          <a:lstStyle/>
          <a:p>
            <a:pPr algn="just"/>
            <a:r>
              <a:rPr lang="ru-RU" sz="2000" b="1" dirty="0" err="1" smtClean="0"/>
              <a:t>Автомати́чний</a:t>
            </a:r>
            <a:r>
              <a:rPr lang="ru-RU" sz="2000" b="1" dirty="0" smtClean="0"/>
              <a:t> </a:t>
            </a:r>
            <a:r>
              <a:rPr lang="ru-RU" sz="2000" b="1" dirty="0" err="1" smtClean="0"/>
              <a:t>вимика́ч</a:t>
            </a:r>
            <a:r>
              <a:rPr lang="ru-RU" sz="2000" dirty="0" smtClean="0"/>
              <a:t> — </a:t>
            </a:r>
            <a:r>
              <a:rPr lang="ru-RU" sz="2000" dirty="0" err="1" smtClean="0"/>
              <a:t>це</a:t>
            </a:r>
            <a:r>
              <a:rPr lang="ru-RU" sz="2000" dirty="0" smtClean="0"/>
              <a:t> </a:t>
            </a:r>
            <a:r>
              <a:rPr lang="ru-RU" sz="2000" dirty="0" err="1" smtClean="0"/>
              <a:t>запобіжник</a:t>
            </a:r>
            <a:r>
              <a:rPr lang="ru-RU" sz="2000" dirty="0" smtClean="0"/>
              <a:t>, </a:t>
            </a:r>
            <a:r>
              <a:rPr lang="ru-RU" sz="2000" dirty="0" err="1" smtClean="0"/>
              <a:t>що</a:t>
            </a:r>
            <a:r>
              <a:rPr lang="ru-RU" sz="2000" dirty="0" smtClean="0"/>
              <a:t> </a:t>
            </a:r>
            <a:r>
              <a:rPr lang="ru-RU" sz="2000" dirty="0" err="1" smtClean="0"/>
              <a:t>спроможний</a:t>
            </a:r>
            <a:r>
              <a:rPr lang="ru-RU" sz="2000" dirty="0" smtClean="0"/>
              <a:t> </a:t>
            </a:r>
            <a:r>
              <a:rPr lang="ru-RU" sz="2000" dirty="0" err="1" smtClean="0"/>
              <a:t>вмикати</a:t>
            </a:r>
            <a:r>
              <a:rPr lang="ru-RU" sz="2000" dirty="0" smtClean="0"/>
              <a:t>, </a:t>
            </a:r>
            <a:r>
              <a:rPr lang="ru-RU" sz="2000" dirty="0" err="1" smtClean="0"/>
              <a:t>проводити</a:t>
            </a:r>
            <a:r>
              <a:rPr lang="ru-RU" sz="2000" dirty="0" smtClean="0"/>
              <a:t> та </a:t>
            </a:r>
            <a:r>
              <a:rPr lang="ru-RU" sz="2000" dirty="0" err="1" smtClean="0"/>
              <a:t>вимикати</a:t>
            </a:r>
            <a:r>
              <a:rPr lang="ru-RU" sz="2000" dirty="0" smtClean="0"/>
              <a:t> струм, коли </a:t>
            </a:r>
            <a:r>
              <a:rPr lang="ru-RU" sz="2000" dirty="0" err="1" smtClean="0"/>
              <a:t>електричний</a:t>
            </a:r>
            <a:r>
              <a:rPr lang="ru-RU" sz="2000" dirty="0" smtClean="0"/>
              <a:t> </a:t>
            </a:r>
            <a:r>
              <a:rPr lang="ru-RU" sz="2000" dirty="0" err="1" smtClean="0"/>
              <a:t>ланцюг</a:t>
            </a:r>
            <a:r>
              <a:rPr lang="ru-RU" sz="2000" dirty="0" smtClean="0"/>
              <a:t> у нормальному </a:t>
            </a:r>
            <a:r>
              <a:rPr lang="ru-RU" sz="2000" dirty="0" err="1" smtClean="0"/>
              <a:t>стані</a:t>
            </a:r>
            <a:r>
              <a:rPr lang="ru-RU" sz="2000" dirty="0" smtClean="0"/>
              <a:t>, а </a:t>
            </a:r>
            <a:r>
              <a:rPr lang="ru-RU" sz="2000" dirty="0" err="1" smtClean="0"/>
              <a:t>також</a:t>
            </a:r>
            <a:r>
              <a:rPr lang="ru-RU" sz="2000" dirty="0" smtClean="0"/>
              <a:t> </a:t>
            </a:r>
            <a:r>
              <a:rPr lang="ru-RU" sz="2000" dirty="0" err="1" smtClean="0"/>
              <a:t>вмикати</a:t>
            </a:r>
            <a:r>
              <a:rPr lang="ru-RU" sz="2000" dirty="0" smtClean="0"/>
              <a:t>, </a:t>
            </a:r>
            <a:r>
              <a:rPr lang="ru-RU" sz="2000" dirty="0" err="1" smtClean="0"/>
              <a:t>проводити</a:t>
            </a:r>
            <a:r>
              <a:rPr lang="ru-RU" sz="2000" dirty="0" smtClean="0"/>
              <a:t> </a:t>
            </a:r>
            <a:r>
              <a:rPr lang="ru-RU" sz="2000" dirty="0" err="1" smtClean="0"/>
              <a:t>протягом</a:t>
            </a:r>
            <a:r>
              <a:rPr lang="ru-RU" sz="2000" dirty="0" smtClean="0"/>
              <a:t> </a:t>
            </a:r>
            <a:r>
              <a:rPr lang="ru-RU" sz="2000" dirty="0" err="1" smtClean="0"/>
              <a:t>певного</a:t>
            </a:r>
            <a:r>
              <a:rPr lang="ru-RU" sz="2000" dirty="0" smtClean="0"/>
              <a:t> </a:t>
            </a:r>
            <a:r>
              <a:rPr lang="ru-RU" sz="2000" dirty="0" err="1" smtClean="0"/>
              <a:t>встановленого</a:t>
            </a:r>
            <a:r>
              <a:rPr lang="ru-RU" sz="2000" dirty="0" smtClean="0"/>
              <a:t> часу </a:t>
            </a:r>
            <a:r>
              <a:rPr lang="ru-RU" sz="2000" dirty="0" err="1" smtClean="0"/>
              <a:t>і</a:t>
            </a:r>
            <a:r>
              <a:rPr lang="ru-RU" sz="2000" dirty="0" smtClean="0"/>
              <a:t> </a:t>
            </a:r>
            <a:r>
              <a:rPr lang="ru-RU" sz="2000" dirty="0" err="1" smtClean="0"/>
              <a:t>вимикати</a:t>
            </a:r>
            <a:r>
              <a:rPr lang="ru-RU" sz="2000" dirty="0" smtClean="0"/>
              <a:t> струм при </a:t>
            </a:r>
            <a:r>
              <a:rPr lang="ru-RU" sz="2000" dirty="0" err="1" smtClean="0"/>
              <a:t>певному</a:t>
            </a:r>
            <a:r>
              <a:rPr lang="ru-RU" sz="2000" dirty="0" smtClean="0"/>
              <a:t> аномальному </a:t>
            </a:r>
            <a:r>
              <a:rPr lang="ru-RU" sz="2000" dirty="0" err="1" smtClean="0"/>
              <a:t>стані</a:t>
            </a:r>
            <a:r>
              <a:rPr lang="ru-RU" sz="2000" dirty="0" smtClean="0"/>
              <a:t> </a:t>
            </a:r>
            <a:r>
              <a:rPr lang="ru-RU" sz="2000" dirty="0" err="1" smtClean="0"/>
              <a:t>електричного</a:t>
            </a:r>
            <a:r>
              <a:rPr lang="ru-RU" sz="2000" dirty="0" smtClean="0"/>
              <a:t> кола. </a:t>
            </a:r>
            <a:r>
              <a:rPr lang="ru-RU" sz="2000" dirty="0" err="1" smtClean="0"/>
              <a:t>Автоматичний</a:t>
            </a:r>
            <a:r>
              <a:rPr lang="ru-RU" sz="2000" dirty="0" smtClean="0"/>
              <a:t> </a:t>
            </a:r>
            <a:r>
              <a:rPr lang="ru-RU" sz="2000" dirty="0" err="1" smtClean="0"/>
              <a:t>вимикач</a:t>
            </a:r>
            <a:r>
              <a:rPr lang="ru-RU" sz="2000" dirty="0" smtClean="0"/>
              <a:t> </a:t>
            </a:r>
            <a:r>
              <a:rPr lang="ru-RU" sz="2000" dirty="0" err="1" smtClean="0"/>
              <a:t>призначений</a:t>
            </a:r>
            <a:r>
              <a:rPr lang="ru-RU" sz="2000" dirty="0" smtClean="0"/>
              <a:t> для </a:t>
            </a:r>
            <a:r>
              <a:rPr lang="ru-RU" sz="2000" dirty="0" err="1" smtClean="0"/>
              <a:t>нечастих</a:t>
            </a:r>
            <a:r>
              <a:rPr lang="ru-RU" sz="2000" dirty="0" smtClean="0"/>
              <a:t> </a:t>
            </a:r>
            <a:r>
              <a:rPr lang="ru-RU" sz="2000" dirty="0" err="1" smtClean="0"/>
              <a:t>вмикань</a:t>
            </a:r>
            <a:r>
              <a:rPr lang="ru-RU" sz="2000" dirty="0" smtClean="0"/>
              <a:t>, а </a:t>
            </a:r>
            <a:r>
              <a:rPr lang="ru-RU" sz="2000" dirty="0" err="1" smtClean="0"/>
              <a:t>також</a:t>
            </a:r>
            <a:r>
              <a:rPr lang="ru-RU" sz="2000" dirty="0" smtClean="0"/>
              <a:t> для </a:t>
            </a:r>
            <a:r>
              <a:rPr lang="ru-RU" sz="2000" dirty="0" err="1" smtClean="0"/>
              <a:t>захисту</a:t>
            </a:r>
            <a:r>
              <a:rPr lang="ru-RU" sz="2000" dirty="0" smtClean="0"/>
              <a:t> </a:t>
            </a:r>
            <a:r>
              <a:rPr lang="ru-RU" sz="2000" dirty="0" err="1" smtClean="0"/>
              <a:t>кабелів</a:t>
            </a:r>
            <a:r>
              <a:rPr lang="ru-RU" sz="2000" dirty="0" smtClean="0"/>
              <a:t> та </a:t>
            </a:r>
            <a:r>
              <a:rPr lang="ru-RU" sz="2000" dirty="0" err="1" smtClean="0"/>
              <a:t>кінцевих</a:t>
            </a:r>
            <a:r>
              <a:rPr lang="ru-RU" sz="2000" dirty="0" smtClean="0"/>
              <a:t> </a:t>
            </a:r>
            <a:r>
              <a:rPr lang="ru-RU" sz="2000" dirty="0" err="1" smtClean="0"/>
              <a:t>споживачів</a:t>
            </a:r>
            <a:r>
              <a:rPr lang="ru-RU" sz="2000" dirty="0" smtClean="0"/>
              <a:t> </a:t>
            </a:r>
            <a:r>
              <a:rPr lang="ru-RU" sz="2000" dirty="0" err="1" smtClean="0"/>
              <a:t>від</a:t>
            </a:r>
            <a:r>
              <a:rPr lang="ru-RU" sz="2000" dirty="0" smtClean="0"/>
              <a:t> </a:t>
            </a:r>
            <a:r>
              <a:rPr lang="ru-RU" sz="2000" dirty="0" err="1" smtClean="0"/>
              <a:t>перевантаження</a:t>
            </a:r>
            <a:r>
              <a:rPr lang="ru-RU" sz="2000" dirty="0" smtClean="0"/>
              <a:t> </a:t>
            </a:r>
            <a:r>
              <a:rPr lang="ru-RU" sz="2000" dirty="0" err="1" smtClean="0"/>
              <a:t>і</a:t>
            </a:r>
            <a:r>
              <a:rPr lang="ru-RU" sz="2000" dirty="0" smtClean="0"/>
              <a:t> короткого </a:t>
            </a:r>
            <a:r>
              <a:rPr lang="ru-RU" sz="2000" dirty="0" err="1" smtClean="0"/>
              <a:t>замикання</a:t>
            </a:r>
            <a:r>
              <a:rPr lang="ru-RU" sz="2000" dirty="0" smtClean="0"/>
              <a:t>. </a:t>
            </a:r>
            <a:r>
              <a:rPr lang="ru-RU" sz="2000" dirty="0" err="1" smtClean="0"/>
              <a:t>Під</a:t>
            </a:r>
            <a:r>
              <a:rPr lang="ru-RU" sz="2000" dirty="0" smtClean="0"/>
              <a:t> час </a:t>
            </a:r>
            <a:r>
              <a:rPr lang="ru-RU" sz="2000" dirty="0" err="1" smtClean="0"/>
              <a:t>розчеплення</a:t>
            </a:r>
            <a:r>
              <a:rPr lang="ru-RU" sz="2000" dirty="0" smtClean="0"/>
              <a:t> </a:t>
            </a:r>
            <a:r>
              <a:rPr lang="ru-RU" sz="2000" dirty="0" err="1" smtClean="0"/>
              <a:t>контактів</a:t>
            </a:r>
            <a:r>
              <a:rPr lang="ru-RU" sz="2000" dirty="0" smtClean="0"/>
              <a:t> </a:t>
            </a:r>
            <a:r>
              <a:rPr lang="ru-RU" sz="2000" dirty="0" err="1" smtClean="0"/>
              <a:t>може</a:t>
            </a:r>
            <a:r>
              <a:rPr lang="ru-RU" sz="2000" dirty="0" smtClean="0"/>
              <a:t> </a:t>
            </a:r>
            <a:r>
              <a:rPr lang="ru-RU" sz="2000" dirty="0" err="1" smtClean="0"/>
              <a:t>виникнути</a:t>
            </a:r>
            <a:r>
              <a:rPr lang="ru-RU" sz="2000" dirty="0" smtClean="0"/>
              <a:t> </a:t>
            </a:r>
            <a:r>
              <a:rPr lang="ru-RU" sz="2000" dirty="0" err="1" smtClean="0"/>
              <a:t>електрична</a:t>
            </a:r>
            <a:r>
              <a:rPr lang="ru-RU" sz="2000" dirty="0" smtClean="0"/>
              <a:t> дуга, тому </a:t>
            </a:r>
            <a:r>
              <a:rPr lang="ru-RU" sz="2000" dirty="0" err="1" smtClean="0"/>
              <a:t>контакти</a:t>
            </a:r>
            <a:r>
              <a:rPr lang="ru-RU" sz="2000" dirty="0" smtClean="0"/>
              <a:t> </a:t>
            </a:r>
            <a:r>
              <a:rPr lang="ru-RU" sz="2000" dirty="0" err="1" smtClean="0"/>
              <a:t>мають</a:t>
            </a:r>
            <a:r>
              <a:rPr lang="ru-RU" sz="2000" dirty="0" smtClean="0"/>
              <a:t> </a:t>
            </a:r>
            <a:r>
              <a:rPr lang="ru-RU" sz="2000" dirty="0" err="1" smtClean="0"/>
              <a:t>особливу</a:t>
            </a:r>
            <a:r>
              <a:rPr lang="ru-RU" sz="2000" dirty="0" smtClean="0"/>
              <a:t> форму </a:t>
            </a:r>
            <a:r>
              <a:rPr lang="ru-RU" sz="2000" dirty="0" err="1" smtClean="0"/>
              <a:t>і</a:t>
            </a:r>
            <a:r>
              <a:rPr lang="ru-RU" sz="2000" dirty="0" smtClean="0"/>
              <a:t> </a:t>
            </a:r>
            <a:r>
              <a:rPr lang="ru-RU" sz="2000" dirty="0" err="1" smtClean="0"/>
              <a:t>знаходяться</a:t>
            </a:r>
            <a:r>
              <a:rPr lang="ru-RU" sz="2000" dirty="0" smtClean="0"/>
              <a:t> в </a:t>
            </a:r>
            <a:r>
              <a:rPr lang="ru-RU" sz="2000" dirty="0" err="1" smtClean="0"/>
              <a:t>дугогасильній</a:t>
            </a:r>
            <a:r>
              <a:rPr lang="ru-RU" sz="2000" dirty="0" smtClean="0"/>
              <a:t> камер</a:t>
            </a:r>
            <a:endParaRPr lang="uk-UA" sz="2000" dirty="0" smtClean="0"/>
          </a:p>
          <a:p>
            <a:endParaRPr lang="uk-UA" sz="2000" dirty="0"/>
          </a:p>
        </p:txBody>
      </p:sp>
      <p:pic>
        <p:nvPicPr>
          <p:cNvPr id="5" name="Содержимое 4" descr="560px-Circuit_breaker_2_pole_on_DIN_rail.JPG"/>
          <p:cNvPicPr>
            <a:picLocks noGrp="1" noChangeAspect="1"/>
          </p:cNvPicPr>
          <p:nvPr>
            <p:ph sz="half" idx="1"/>
          </p:nvPr>
        </p:nvPicPr>
        <p:blipFill>
          <a:blip r:embed="rId2" cstate="print"/>
          <a:stretch>
            <a:fillRect/>
          </a:stretch>
        </p:blipFill>
        <p:spPr>
          <a:xfrm>
            <a:off x="1785918" y="714356"/>
            <a:ext cx="4929222" cy="3482975"/>
          </a:xfrm>
        </p:spPr>
      </p:pic>
      <p:sp>
        <p:nvSpPr>
          <p:cNvPr id="6" name="Нижний колонтитул 5"/>
          <p:cNvSpPr>
            <a:spLocks noGrp="1"/>
          </p:cNvSpPr>
          <p:nvPr>
            <p:ph type="ftr" sz="quarter" idx="11"/>
          </p:nvPr>
        </p:nvSpPr>
        <p:spPr/>
        <p:txBody>
          <a:bodyPr/>
          <a:lstStyle/>
          <a:p>
            <a:r>
              <a:rPr lang="en-US" smtClean="0"/>
              <a:t>Plastivezzz Inc</a:t>
            </a:r>
            <a:endParaRPr lang="ru-RU"/>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115328" cy="1285860"/>
          </a:xfrm>
        </p:spPr>
        <p:txBody>
          <a:bodyPr>
            <a:normAutofit fontScale="90000"/>
          </a:bodyPr>
          <a:lstStyle/>
          <a:p>
            <a:r>
              <a:rPr lang="uk-UA" sz="4000" dirty="0" smtClean="0"/>
              <a:t>          Будова автоматичного</a:t>
            </a:r>
            <a:br>
              <a:rPr lang="uk-UA" sz="4000" dirty="0" smtClean="0"/>
            </a:br>
            <a:r>
              <a:rPr lang="uk-UA" sz="4000" dirty="0" smtClean="0"/>
              <a:t>                   запобіжника</a:t>
            </a:r>
            <a:endParaRPr lang="uk-UA" sz="4000" dirty="0"/>
          </a:p>
        </p:txBody>
      </p:sp>
      <p:sp>
        <p:nvSpPr>
          <p:cNvPr id="3" name="Текст 2"/>
          <p:cNvSpPr>
            <a:spLocks noGrp="1"/>
          </p:cNvSpPr>
          <p:nvPr>
            <p:ph type="body" idx="2"/>
          </p:nvPr>
        </p:nvSpPr>
        <p:spPr>
          <a:xfrm>
            <a:off x="0" y="4714884"/>
            <a:ext cx="9144000" cy="2143116"/>
          </a:xfrm>
        </p:spPr>
        <p:txBody>
          <a:bodyPr>
            <a:normAutofit fontScale="77500" lnSpcReduction="20000"/>
          </a:bodyPr>
          <a:lstStyle/>
          <a:p>
            <a:pPr algn="just"/>
            <a:r>
              <a:rPr lang="uk-UA" sz="2000" dirty="0" smtClean="0"/>
              <a:t>Автоматичний </a:t>
            </a:r>
            <a:r>
              <a:rPr lang="uk-UA" sz="2000" dirty="0" err="1" smtClean="0"/>
              <a:t>вимикач-</a:t>
            </a:r>
            <a:r>
              <a:rPr lang="uk-UA" sz="2000" dirty="0" smtClean="0"/>
              <a:t> конструктивно виконаний у діелектричному корпусі. Включення-відключення проводиться важелем проводи приєднуються до гвинтових клем </a:t>
            </a:r>
            <a:r>
              <a:rPr lang="uk-UA" sz="2000" dirty="0" err="1" smtClean="0"/>
              <a:t>.Провідність</a:t>
            </a:r>
            <a:r>
              <a:rPr lang="uk-UA" sz="2000" dirty="0" smtClean="0"/>
              <a:t> ланцюга здійснюють рухомий  і нерухомий контакти. Рухомий контакт </a:t>
            </a:r>
            <a:r>
              <a:rPr lang="uk-UA" sz="2000" dirty="0" err="1" smtClean="0"/>
              <a:t>підпружинений</a:t>
            </a:r>
            <a:r>
              <a:rPr lang="uk-UA" sz="2000" dirty="0" smtClean="0"/>
              <a:t>, пружина забезпечує зусилля для швидкого розчеплення контактів. Механізм розчеплення приводиться в дію одним з двох </a:t>
            </a:r>
            <a:r>
              <a:rPr lang="uk-UA" sz="2000" dirty="0" err="1" smtClean="0"/>
              <a:t>розчеплювачів</a:t>
            </a:r>
            <a:r>
              <a:rPr lang="uk-UA" sz="2000" dirty="0" smtClean="0"/>
              <a:t>: тепловим або магнітним.</a:t>
            </a:r>
            <a:r>
              <a:rPr lang="uk-UA" sz="2000" b="1" dirty="0" smtClean="0"/>
              <a:t> Тепловий роз'єднувач</a:t>
            </a:r>
            <a:r>
              <a:rPr lang="uk-UA" sz="2000" dirty="0" smtClean="0"/>
              <a:t> являє собою біметалеву пластину , що нагрівається </a:t>
            </a:r>
            <a:r>
              <a:rPr lang="uk-UA" sz="2000" dirty="0" err="1" smtClean="0"/>
              <a:t>протікаючим</a:t>
            </a:r>
            <a:r>
              <a:rPr lang="uk-UA" sz="2000" dirty="0" smtClean="0"/>
              <a:t> струмом. При протіканні струму вище допустимого значення біметалічна пластина вигинається і приводить в дію механізм розчеплення.</a:t>
            </a:r>
            <a:r>
              <a:rPr lang="ru-RU" sz="2000" b="1" dirty="0" smtClean="0"/>
              <a:t> </a:t>
            </a:r>
            <a:r>
              <a:rPr lang="ru-RU" sz="2000" b="1" dirty="0" err="1" smtClean="0"/>
              <a:t>Магнітний</a:t>
            </a:r>
            <a:r>
              <a:rPr lang="ru-RU" sz="2000" b="1" dirty="0" smtClean="0"/>
              <a:t> (</a:t>
            </a:r>
            <a:r>
              <a:rPr lang="ru-RU" sz="2000" b="1" dirty="0" err="1" smtClean="0"/>
              <a:t>миттєвий</a:t>
            </a:r>
            <a:r>
              <a:rPr lang="ru-RU" sz="2000" b="1" dirty="0" smtClean="0"/>
              <a:t>) </a:t>
            </a:r>
            <a:r>
              <a:rPr lang="ru-RU" sz="2000" b="1" dirty="0" err="1" smtClean="0"/>
              <a:t>роз'єднувач</a:t>
            </a:r>
            <a:r>
              <a:rPr lang="ru-RU" sz="2000" dirty="0" smtClean="0"/>
              <a:t> </a:t>
            </a:r>
            <a:r>
              <a:rPr lang="ru-RU" sz="2000" dirty="0" err="1" smtClean="0"/>
              <a:t>представляє</a:t>
            </a:r>
            <a:r>
              <a:rPr lang="ru-RU" sz="2000" dirty="0" smtClean="0"/>
              <a:t> собою </a:t>
            </a:r>
            <a:r>
              <a:rPr lang="ru-RU" sz="2000" dirty="0" err="1" smtClean="0"/>
              <a:t>соленоїд</a:t>
            </a:r>
            <a:r>
              <a:rPr lang="ru-RU" sz="2000" dirty="0" smtClean="0"/>
              <a:t>  </a:t>
            </a:r>
            <a:r>
              <a:rPr lang="ru-RU" sz="2000" dirty="0" err="1" smtClean="0"/>
              <a:t>рухомий</a:t>
            </a:r>
            <a:r>
              <a:rPr lang="ru-RU" sz="2000" dirty="0" smtClean="0"/>
              <a:t> сердечник </a:t>
            </a:r>
            <a:r>
              <a:rPr lang="ru-RU" sz="2000" dirty="0" err="1" smtClean="0"/>
              <a:t>якого</a:t>
            </a:r>
            <a:r>
              <a:rPr lang="ru-RU" sz="2000" dirty="0" smtClean="0"/>
              <a:t> </a:t>
            </a:r>
            <a:r>
              <a:rPr lang="ru-RU" sz="2000" dirty="0" err="1" smtClean="0"/>
              <a:t>також</a:t>
            </a:r>
            <a:r>
              <a:rPr lang="ru-RU" sz="2000" dirty="0" smtClean="0"/>
              <a:t> </a:t>
            </a:r>
            <a:r>
              <a:rPr lang="ru-RU" sz="2000" dirty="0" err="1" smtClean="0"/>
              <a:t>може</a:t>
            </a:r>
            <a:r>
              <a:rPr lang="ru-RU" sz="2000" dirty="0" smtClean="0"/>
              <a:t> </a:t>
            </a:r>
            <a:r>
              <a:rPr lang="ru-RU" sz="2000" dirty="0" err="1" smtClean="0"/>
              <a:t>приводити</a:t>
            </a:r>
            <a:r>
              <a:rPr lang="ru-RU" sz="2000" dirty="0" smtClean="0"/>
              <a:t> в </a:t>
            </a:r>
            <a:r>
              <a:rPr lang="ru-RU" sz="2000" dirty="0" err="1" smtClean="0"/>
              <a:t>дію</a:t>
            </a:r>
            <a:r>
              <a:rPr lang="ru-RU" sz="2000" dirty="0" smtClean="0"/>
              <a:t> </a:t>
            </a:r>
            <a:r>
              <a:rPr lang="ru-RU" sz="2000" dirty="0" err="1" smtClean="0"/>
              <a:t>механізм</a:t>
            </a:r>
            <a:r>
              <a:rPr lang="ru-RU" sz="2000" dirty="0" smtClean="0"/>
              <a:t> </a:t>
            </a:r>
            <a:r>
              <a:rPr lang="ru-RU" sz="2000" dirty="0" err="1" smtClean="0"/>
              <a:t>розчеплення</a:t>
            </a:r>
            <a:r>
              <a:rPr lang="ru-RU" sz="2000" dirty="0" smtClean="0"/>
              <a:t>.</a:t>
            </a:r>
            <a:r>
              <a:rPr lang="ru-RU" sz="1800" dirty="0" smtClean="0"/>
              <a:t> </a:t>
            </a:r>
            <a:r>
              <a:rPr lang="ru-RU" sz="1800" dirty="0" err="1" smtClean="0"/>
              <a:t>Під</a:t>
            </a:r>
            <a:r>
              <a:rPr lang="ru-RU" sz="1800" dirty="0" smtClean="0"/>
              <a:t> час </a:t>
            </a:r>
            <a:r>
              <a:rPr lang="ru-RU" sz="1800" dirty="0" err="1" smtClean="0"/>
              <a:t>розчеплення</a:t>
            </a:r>
            <a:r>
              <a:rPr lang="ru-RU" sz="1800" dirty="0" smtClean="0"/>
              <a:t> </a:t>
            </a:r>
            <a:r>
              <a:rPr lang="ru-RU" sz="1800" dirty="0" err="1" smtClean="0"/>
              <a:t>контактів</a:t>
            </a:r>
            <a:r>
              <a:rPr lang="ru-RU" sz="1800" dirty="0" smtClean="0"/>
              <a:t> </a:t>
            </a:r>
            <a:r>
              <a:rPr lang="ru-RU" sz="1800" dirty="0" err="1" smtClean="0"/>
              <a:t>може</a:t>
            </a:r>
            <a:r>
              <a:rPr lang="ru-RU" sz="1800" dirty="0" smtClean="0"/>
              <a:t> </a:t>
            </a:r>
            <a:r>
              <a:rPr lang="ru-RU" sz="1800" dirty="0" err="1" smtClean="0"/>
              <a:t>виникнути</a:t>
            </a:r>
            <a:r>
              <a:rPr lang="ru-RU" sz="1800" dirty="0" smtClean="0"/>
              <a:t> </a:t>
            </a:r>
            <a:r>
              <a:rPr lang="ru-RU" sz="1800" dirty="0" err="1" smtClean="0"/>
              <a:t>електрична</a:t>
            </a:r>
            <a:r>
              <a:rPr lang="ru-RU" sz="1800" dirty="0" smtClean="0"/>
              <a:t> дуга, тому </a:t>
            </a:r>
            <a:r>
              <a:rPr lang="ru-RU" sz="1800" dirty="0" err="1" smtClean="0"/>
              <a:t>контакти</a:t>
            </a:r>
            <a:r>
              <a:rPr lang="ru-RU" sz="1800" dirty="0" smtClean="0"/>
              <a:t> </a:t>
            </a:r>
            <a:r>
              <a:rPr lang="ru-RU" sz="1800" dirty="0" err="1" smtClean="0"/>
              <a:t>мають</a:t>
            </a:r>
            <a:r>
              <a:rPr lang="ru-RU" sz="1800" dirty="0" smtClean="0"/>
              <a:t> </a:t>
            </a:r>
            <a:r>
              <a:rPr lang="ru-RU" sz="1800" dirty="0" err="1" smtClean="0"/>
              <a:t>особливу</a:t>
            </a:r>
            <a:r>
              <a:rPr lang="ru-RU" sz="1800" dirty="0" smtClean="0"/>
              <a:t> форму </a:t>
            </a:r>
            <a:r>
              <a:rPr lang="ru-RU" sz="1800" dirty="0" err="1" smtClean="0"/>
              <a:t>і</a:t>
            </a:r>
            <a:r>
              <a:rPr lang="ru-RU" sz="1800" dirty="0" smtClean="0"/>
              <a:t> </a:t>
            </a:r>
            <a:r>
              <a:rPr lang="ru-RU" sz="1800" dirty="0" err="1" smtClean="0"/>
              <a:t>знаходяться</a:t>
            </a:r>
            <a:r>
              <a:rPr lang="ru-RU" sz="1800" dirty="0" smtClean="0"/>
              <a:t> в </a:t>
            </a:r>
            <a:r>
              <a:rPr lang="ru-RU" sz="1800" dirty="0" err="1" smtClean="0"/>
              <a:t>дугогасильній</a:t>
            </a:r>
            <a:r>
              <a:rPr lang="ru-RU" sz="1800" dirty="0" smtClean="0"/>
              <a:t> </a:t>
            </a:r>
            <a:r>
              <a:rPr lang="ru-RU" sz="1800" dirty="0" err="1" smtClean="0"/>
              <a:t>камері</a:t>
            </a:r>
            <a:r>
              <a:rPr lang="ru-RU" sz="1800" dirty="0" smtClean="0"/>
              <a:t>.</a:t>
            </a:r>
            <a:endParaRPr lang="uk-UA" sz="2000" dirty="0"/>
          </a:p>
        </p:txBody>
      </p:sp>
      <p:pic>
        <p:nvPicPr>
          <p:cNvPr id="5" name="Содержимое 4" descr="Circuit_breaker_structure_ON.JPG"/>
          <p:cNvPicPr>
            <a:picLocks noGrp="1" noChangeAspect="1"/>
          </p:cNvPicPr>
          <p:nvPr>
            <p:ph sz="half" idx="1"/>
          </p:nvPr>
        </p:nvPicPr>
        <p:blipFill>
          <a:blip r:embed="rId2" cstate="print"/>
          <a:stretch>
            <a:fillRect/>
          </a:stretch>
        </p:blipFill>
        <p:spPr>
          <a:xfrm>
            <a:off x="714348" y="1285860"/>
            <a:ext cx="7072362" cy="3286148"/>
          </a:xfrm>
        </p:spPr>
      </p:pic>
      <p:cxnSp>
        <p:nvCxnSpPr>
          <p:cNvPr id="9" name="Прямая со стрелкой 8"/>
          <p:cNvCxnSpPr/>
          <p:nvPr/>
        </p:nvCxnSpPr>
        <p:spPr>
          <a:xfrm rot="10800000" flipV="1">
            <a:off x="4857752" y="1000108"/>
            <a:ext cx="2071702" cy="64294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10800000" flipV="1">
            <a:off x="6858016" y="1571612"/>
            <a:ext cx="1500198" cy="128588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rot="10800000" flipV="1">
            <a:off x="5929322" y="2786058"/>
            <a:ext cx="2643206" cy="285752"/>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10800000">
            <a:off x="6215074" y="3643314"/>
            <a:ext cx="2214578" cy="142876"/>
          </a:xfrm>
          <a:prstGeom prst="straightConnector1">
            <a:avLst/>
          </a:prstGeom>
          <a:ln w="28575">
            <a:solidFill>
              <a:srgbClr val="FD9DF6"/>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16200000" flipH="1">
            <a:off x="1571604" y="1071546"/>
            <a:ext cx="1857388" cy="1857388"/>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flipV="1">
            <a:off x="1785918" y="3071810"/>
            <a:ext cx="2357454" cy="1214446"/>
          </a:xfrm>
          <a:prstGeom prst="straightConnector1">
            <a:avLst/>
          </a:prstGeom>
          <a:ln w="28575">
            <a:solidFill>
              <a:srgbClr val="00FFFF"/>
            </a:solidFill>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7643834" y="6715148"/>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rot="16200000" flipH="1">
            <a:off x="2643174" y="1142984"/>
            <a:ext cx="1214446" cy="1214446"/>
          </a:xfrm>
          <a:prstGeom prst="straightConnector1">
            <a:avLst/>
          </a:prstGeom>
          <a:ln w="28575">
            <a:solidFill>
              <a:srgbClr val="FFFFFF"/>
            </a:solidFill>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rot="16200000" flipV="1">
            <a:off x="4786314" y="3714752"/>
            <a:ext cx="928694" cy="928694"/>
          </a:xfrm>
          <a:prstGeom prst="straightConnector1">
            <a:avLst/>
          </a:prstGeom>
          <a:ln w="28575">
            <a:solidFill>
              <a:srgbClr val="993300"/>
            </a:solidFill>
            <a:tailEnd type="arrow"/>
          </a:ln>
        </p:spPr>
        <p:style>
          <a:lnRef idx="1">
            <a:schemeClr val="accent1"/>
          </a:lnRef>
          <a:fillRef idx="0">
            <a:schemeClr val="accent1"/>
          </a:fillRef>
          <a:effectRef idx="0">
            <a:schemeClr val="accent1"/>
          </a:effectRef>
          <a:fontRef idx="minor">
            <a:schemeClr val="tx1"/>
          </a:fontRef>
        </p:style>
      </p:cxnSp>
      <p:sp>
        <p:nvSpPr>
          <p:cNvPr id="27" name="Нижний колонтитул 26"/>
          <p:cNvSpPr>
            <a:spLocks noGrp="1"/>
          </p:cNvSpPr>
          <p:nvPr>
            <p:ph type="ftr" sz="quarter" idx="11"/>
          </p:nvPr>
        </p:nvSpPr>
        <p:spPr/>
        <p:txBody>
          <a:bodyPr/>
          <a:lstStyle/>
          <a:p>
            <a:r>
              <a:rPr lang="en-US" smtClean="0"/>
              <a:t>Plastivezzz Inc</a:t>
            </a:r>
            <a:endParaRPr lang="ru-RU"/>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686800" cy="838200"/>
          </a:xfrm>
        </p:spPr>
        <p:txBody>
          <a:bodyPr/>
          <a:lstStyle/>
          <a:p>
            <a:pPr algn="r" eaLnBrk="1" fontAlgn="auto" hangingPunct="1">
              <a:spcAft>
                <a:spcPts val="0"/>
              </a:spcAft>
              <a:defRPr/>
            </a:pPr>
            <a:r>
              <a:rPr lang="uk-UA" dirty="0" smtClean="0"/>
              <a:t>Вступ</a:t>
            </a:r>
            <a:endParaRPr lang="ru-RU" dirty="0"/>
          </a:p>
        </p:txBody>
      </p:sp>
      <p:sp>
        <p:nvSpPr>
          <p:cNvPr id="3" name="Содержимое 2"/>
          <p:cNvSpPr>
            <a:spLocks noGrp="1"/>
          </p:cNvSpPr>
          <p:nvPr>
            <p:ph idx="1"/>
          </p:nvPr>
        </p:nvSpPr>
        <p:spPr>
          <a:xfrm>
            <a:off x="142875" y="1143000"/>
            <a:ext cx="8848725" cy="5572125"/>
          </a:xfrm>
        </p:spPr>
        <p:txBody>
          <a:bodyPr/>
          <a:lstStyle/>
          <a:p>
            <a:pPr marL="0" indent="0" algn="just" eaLnBrk="1" hangingPunct="1">
              <a:buFont typeface="Wingdings 2" panose="05020102010507070707" pitchFamily="18" charset="2"/>
              <a:buNone/>
            </a:pPr>
            <a:r>
              <a:rPr lang="uk-UA" altLang="ru-RU" sz="2800" b="1" smtClean="0"/>
              <a:t>ЕЛЕКТРИЧНИЙ АПАРАТ </a:t>
            </a:r>
            <a:r>
              <a:rPr lang="uk-UA" altLang="ru-RU" sz="2800" smtClean="0"/>
              <a:t>– це електротехнічний пристрій, який використовується для вмикання та вимикання силових ланцюгів, а також для контролю, захисту, управління та регулювання пристроїв, які призначені для вироблення (генерації), перетворення, передачі та споживання електричної енергії</a:t>
            </a:r>
            <a:endParaRPr lang="ru-RU" altLang="ru-RU" sz="2800" smtClean="0"/>
          </a:p>
          <a:p>
            <a:pPr marL="0" indent="0" algn="just" eaLnBrk="1" hangingPunct="1">
              <a:buFont typeface="Wingdings 2" panose="05020102010507070707" pitchFamily="18" charset="2"/>
              <a:buNone/>
            </a:pPr>
            <a:r>
              <a:rPr lang="uk-UA" altLang="ru-RU" sz="2800" smtClean="0"/>
              <a:t>Поняття “</a:t>
            </a:r>
            <a:r>
              <a:rPr lang="uk-UA" altLang="ru-RU" sz="2800" i="1" smtClean="0"/>
              <a:t>ЕЛЕКТРИЧНИЙ АПАРАТ</a:t>
            </a:r>
            <a:r>
              <a:rPr lang="uk-UA" altLang="ru-RU" sz="2800" smtClean="0"/>
              <a:t>” об'єднує дуже широкий клас побутових та промислових пристроїв. Велика різноманітність електричних апаратів та виконуваних ними функцій, не дає можливості класифікувати електричні апарати (</a:t>
            </a:r>
            <a:r>
              <a:rPr lang="uk-UA" altLang="ru-RU" sz="2800" b="1" smtClean="0"/>
              <a:t>ЕА</a:t>
            </a:r>
            <a:r>
              <a:rPr lang="uk-UA" altLang="ru-RU" sz="2800" smtClean="0"/>
              <a:t>) по одній якійсь ознаці</a:t>
            </a:r>
            <a:endParaRPr lang="ru-RU" altLang="ru-RU" sz="2800" smtClean="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Содержимое 2"/>
          <p:cNvSpPr>
            <a:spLocks noGrp="1"/>
          </p:cNvSpPr>
          <p:nvPr>
            <p:ph idx="1"/>
          </p:nvPr>
        </p:nvSpPr>
        <p:spPr>
          <a:xfrm>
            <a:off x="285750" y="1412875"/>
            <a:ext cx="8572500" cy="4071938"/>
          </a:xfrm>
        </p:spPr>
        <p:txBody>
          <a:bodyPr/>
          <a:lstStyle/>
          <a:p>
            <a:pPr eaLnBrk="1" hangingPunct="1">
              <a:buFont typeface="Wingdings 2" panose="05020102010507070707" pitchFamily="18" charset="2"/>
              <a:buNone/>
            </a:pPr>
            <a:r>
              <a:rPr lang="uk-UA" altLang="ru-RU" sz="3600" b="1" smtClean="0"/>
              <a:t>КЛАСИФІКАЦІЯ ЕЛЕКТРИЧНИХ</a:t>
            </a:r>
          </a:p>
          <a:p>
            <a:pPr eaLnBrk="1" hangingPunct="1">
              <a:buFont typeface="Wingdings 2" panose="05020102010507070707" pitchFamily="18" charset="2"/>
              <a:buNone/>
            </a:pPr>
            <a:r>
              <a:rPr lang="uk-UA" altLang="ru-RU" sz="3600" b="1" smtClean="0"/>
              <a:t>АПАРАТІВ</a:t>
            </a:r>
          </a:p>
          <a:p>
            <a:pPr eaLnBrk="1" hangingPunct="1">
              <a:buFont typeface="Wingdings 2" panose="05020102010507070707" pitchFamily="18" charset="2"/>
              <a:buBlip>
                <a:blip r:embed="rId2"/>
              </a:buBlip>
            </a:pPr>
            <a:r>
              <a:rPr lang="uk-UA" altLang="ru-RU" i="1" smtClean="0"/>
              <a:t>По призначенню</a:t>
            </a:r>
          </a:p>
          <a:p>
            <a:pPr eaLnBrk="1" hangingPunct="1">
              <a:buFont typeface="Wingdings 2" panose="05020102010507070707" pitchFamily="18" charset="2"/>
              <a:buBlip>
                <a:blip r:embed="rId2"/>
              </a:buBlip>
            </a:pPr>
            <a:r>
              <a:rPr lang="uk-UA" altLang="ru-RU" i="1" smtClean="0"/>
              <a:t>По напрузі</a:t>
            </a:r>
          </a:p>
          <a:p>
            <a:pPr eaLnBrk="1" hangingPunct="1">
              <a:buFont typeface="Wingdings 2" panose="05020102010507070707" pitchFamily="18" charset="2"/>
              <a:buBlip>
                <a:blip r:embed="rId2"/>
              </a:buBlip>
            </a:pPr>
            <a:r>
              <a:rPr lang="uk-UA" altLang="ru-RU" i="1" smtClean="0"/>
              <a:t>По роду струму</a:t>
            </a:r>
          </a:p>
          <a:p>
            <a:pPr eaLnBrk="1" hangingPunct="1">
              <a:buFont typeface="Wingdings 2" panose="05020102010507070707" pitchFamily="18" charset="2"/>
              <a:buBlip>
                <a:blip r:embed="rId2"/>
              </a:buBlip>
            </a:pPr>
            <a:r>
              <a:rPr lang="uk-UA" altLang="ru-RU" i="1" smtClean="0"/>
              <a:t>По способу дії</a:t>
            </a:r>
          </a:p>
          <a:p>
            <a:pPr eaLnBrk="1" hangingPunct="1">
              <a:buFont typeface="Wingdings 2" panose="05020102010507070707" pitchFamily="18" charset="2"/>
              <a:buBlip>
                <a:blip r:embed="rId2"/>
              </a:buBlip>
            </a:pPr>
            <a:r>
              <a:rPr lang="uk-UA" altLang="ru-RU" i="1" smtClean="0"/>
              <a:t>За ступенями захисту оболонок</a:t>
            </a:r>
          </a:p>
          <a:p>
            <a:pPr eaLnBrk="1" hangingPunct="1">
              <a:buFont typeface="Wingdings 2" panose="05020102010507070707" pitchFamily="18" charset="2"/>
              <a:buNone/>
            </a:pPr>
            <a:endParaRPr lang="ru-RU" altLang="ru-RU" smtClean="0"/>
          </a:p>
          <a:p>
            <a:pPr eaLnBrk="1" hangingPunct="1">
              <a:buFont typeface="Wingdings 2" panose="05020102010507070707" pitchFamily="18" charset="2"/>
              <a:buNone/>
            </a:pPr>
            <a:endParaRPr lang="ru-RU" altLang="ru-RU" smtClean="0"/>
          </a:p>
        </p:txBody>
      </p:sp>
      <p:sp>
        <p:nvSpPr>
          <p:cNvPr id="4" name="Заголовок 1"/>
          <p:cNvSpPr>
            <a:spLocks noGrp="1"/>
          </p:cNvSpPr>
          <p:nvPr>
            <p:ph type="title"/>
          </p:nvPr>
        </p:nvSpPr>
        <p:spPr>
          <a:xfrm>
            <a:off x="357158" y="142852"/>
            <a:ext cx="8686800" cy="838200"/>
          </a:xfrm>
        </p:spPr>
        <p:txBody>
          <a:bodyPr/>
          <a:lstStyle/>
          <a:p>
            <a:pPr algn="r" eaLnBrk="1" fontAlgn="auto" hangingPunct="1">
              <a:spcAft>
                <a:spcPts val="0"/>
              </a:spcAft>
              <a:defRPr/>
            </a:pPr>
            <a:r>
              <a:rPr lang="uk-UA" dirty="0" smtClean="0"/>
              <a:t>Вступ</a:t>
            </a:r>
            <a:endParaRPr lang="ru-RU"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6">
                                            <p:txEl>
                                              <p:pRg st="1" end="1"/>
                                            </p:txEl>
                                          </p:spTgt>
                                        </p:tgtEl>
                                        <p:attrNameLst>
                                          <p:attrName>style.visibility</p:attrName>
                                        </p:attrNameLst>
                                      </p:cBhvr>
                                      <p:to>
                                        <p:strVal val="visible"/>
                                      </p:to>
                                    </p:set>
                                    <p:anim calcmode="lin" valueType="num">
                                      <p:cBhvr additive="base">
                                        <p:cTn id="13" dur="5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1266">
                                            <p:txEl>
                                              <p:pRg st="2" end="2"/>
                                            </p:txEl>
                                          </p:spTgt>
                                        </p:tgtEl>
                                        <p:attrNameLst>
                                          <p:attrName>style.visibility</p:attrName>
                                        </p:attrNameLst>
                                      </p:cBhvr>
                                      <p:to>
                                        <p:strVal val="visible"/>
                                      </p:to>
                                    </p:set>
                                    <p:anim calcmode="lin" valueType="num">
                                      <p:cBhvr additive="base">
                                        <p:cTn id="17"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6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266">
                                            <p:txEl>
                                              <p:pRg st="3" end="3"/>
                                            </p:txEl>
                                          </p:spTgt>
                                        </p:tgtEl>
                                        <p:attrNameLst>
                                          <p:attrName>style.visibility</p:attrName>
                                        </p:attrNameLst>
                                      </p:cBhvr>
                                      <p:to>
                                        <p:strVal val="visible"/>
                                      </p:to>
                                    </p:set>
                                    <p:anim calcmode="lin" valueType="num">
                                      <p:cBhvr additive="base">
                                        <p:cTn id="21"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26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266">
                                            <p:txEl>
                                              <p:pRg st="4" end="4"/>
                                            </p:txEl>
                                          </p:spTgt>
                                        </p:tgtEl>
                                        <p:attrNameLst>
                                          <p:attrName>style.visibility</p:attrName>
                                        </p:attrNameLst>
                                      </p:cBhvr>
                                      <p:to>
                                        <p:strVal val="visible"/>
                                      </p:to>
                                    </p:set>
                                    <p:anim calcmode="lin" valueType="num">
                                      <p:cBhvr additive="base">
                                        <p:cTn id="25" dur="5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266">
                                            <p:txEl>
                                              <p:pRg st="5" end="5"/>
                                            </p:txEl>
                                          </p:spTgt>
                                        </p:tgtEl>
                                        <p:attrNameLst>
                                          <p:attrName>style.visibility</p:attrName>
                                        </p:attrNameLst>
                                      </p:cBhvr>
                                      <p:to>
                                        <p:strVal val="visible"/>
                                      </p:to>
                                    </p:set>
                                    <p:anim calcmode="lin" valueType="num">
                                      <p:cBhvr additive="base">
                                        <p:cTn id="29" dur="500" fill="hold"/>
                                        <p:tgtEl>
                                          <p:spTgt spid="1126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26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266">
                                            <p:txEl>
                                              <p:pRg st="6" end="6"/>
                                            </p:txEl>
                                          </p:spTgt>
                                        </p:tgtEl>
                                        <p:attrNameLst>
                                          <p:attrName>style.visibility</p:attrName>
                                        </p:attrNameLst>
                                      </p:cBhvr>
                                      <p:to>
                                        <p:strVal val="visible"/>
                                      </p:to>
                                    </p:set>
                                    <p:anim calcmode="lin" valueType="num">
                                      <p:cBhvr additive="base">
                                        <p:cTn id="33" dur="500" fill="hold"/>
                                        <p:tgtEl>
                                          <p:spTgt spid="1126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26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5" y="1143000"/>
            <a:ext cx="8848725" cy="5572125"/>
          </a:xfrm>
        </p:spPr>
        <p:txBody>
          <a:bodyPr>
            <a:noAutofit/>
          </a:bodyPr>
          <a:lstStyle/>
          <a:p>
            <a:pPr eaLnBrk="1" fontAlgn="auto" hangingPunct="1">
              <a:spcAft>
                <a:spcPts val="0"/>
              </a:spcAft>
              <a:buFont typeface="Wingdings 2"/>
              <a:buNone/>
              <a:defRPr/>
            </a:pPr>
            <a:r>
              <a:rPr lang="uk-UA" sz="2100" b="1" cap="all" dirty="0" smtClean="0"/>
              <a:t>По призначенню</a:t>
            </a:r>
          </a:p>
          <a:p>
            <a:pPr marL="0" indent="0" eaLnBrk="1" fontAlgn="auto" hangingPunct="1">
              <a:spcAft>
                <a:spcPts val="0"/>
              </a:spcAft>
              <a:buFont typeface="Wingdings 2"/>
              <a:buNone/>
              <a:defRPr/>
            </a:pPr>
            <a:r>
              <a:rPr lang="uk-UA" sz="2000" b="1" dirty="0" smtClean="0"/>
              <a:t>а)</a:t>
            </a:r>
            <a:r>
              <a:rPr lang="uk-UA" sz="2000" dirty="0" smtClean="0"/>
              <a:t> </a:t>
            </a:r>
            <a:r>
              <a:rPr lang="uk-UA" sz="2000" i="1" dirty="0" smtClean="0"/>
              <a:t>Комутаційні апарати розподільних пристроїв</a:t>
            </a:r>
            <a:r>
              <a:rPr lang="uk-UA" sz="2000" dirty="0" smtClean="0"/>
              <a:t> (РП), що служать для вмикання та вимикання електричних ланцюгів</a:t>
            </a:r>
            <a:endParaRPr lang="ru-RU" sz="2000" dirty="0" smtClean="0"/>
          </a:p>
          <a:p>
            <a:pPr marL="0" indent="0" eaLnBrk="1" fontAlgn="auto" hangingPunct="1">
              <a:spcAft>
                <a:spcPts val="0"/>
              </a:spcAft>
              <a:buFont typeface="Wingdings 2"/>
              <a:buBlip>
                <a:blip r:embed="rId2"/>
              </a:buBlip>
              <a:defRPr/>
            </a:pPr>
            <a:r>
              <a:rPr lang="uk-UA" sz="2000" dirty="0" smtClean="0"/>
              <a:t>рубильники</a:t>
            </a:r>
            <a:endParaRPr lang="ru-RU" sz="2000" dirty="0" smtClean="0"/>
          </a:p>
          <a:p>
            <a:pPr marL="0" indent="0" eaLnBrk="1" fontAlgn="auto" hangingPunct="1">
              <a:spcAft>
                <a:spcPts val="0"/>
              </a:spcAft>
              <a:buFont typeface="Wingdings 2"/>
              <a:buBlip>
                <a:blip r:embed="rId2"/>
              </a:buBlip>
              <a:defRPr/>
            </a:pPr>
            <a:r>
              <a:rPr lang="uk-UA" sz="2000" dirty="0" smtClean="0"/>
              <a:t>пакетні вимикачі та перемикачі</a:t>
            </a:r>
            <a:endParaRPr lang="ru-RU" sz="2000" dirty="0" smtClean="0"/>
          </a:p>
          <a:p>
            <a:pPr marL="0" indent="0" eaLnBrk="1" fontAlgn="auto" hangingPunct="1">
              <a:spcAft>
                <a:spcPts val="0"/>
              </a:spcAft>
              <a:buFont typeface="Wingdings 2"/>
              <a:buBlip>
                <a:blip r:embed="rId2"/>
              </a:buBlip>
              <a:defRPr/>
            </a:pPr>
            <a:r>
              <a:rPr lang="uk-UA" sz="2000" dirty="0" smtClean="0"/>
              <a:t>вимикачі навантаження</a:t>
            </a:r>
            <a:endParaRPr lang="ru-RU" sz="2000" dirty="0" smtClean="0"/>
          </a:p>
          <a:p>
            <a:pPr marL="0" indent="0" eaLnBrk="1" fontAlgn="auto" hangingPunct="1">
              <a:spcAft>
                <a:spcPts val="0"/>
              </a:spcAft>
              <a:buFont typeface="Wingdings 2"/>
              <a:buBlip>
                <a:blip r:embed="rId2"/>
              </a:buBlip>
              <a:defRPr/>
            </a:pPr>
            <a:r>
              <a:rPr lang="uk-UA" sz="2000" dirty="0" smtClean="0"/>
              <a:t>вимикачі високої напруги</a:t>
            </a:r>
            <a:endParaRPr lang="ru-RU" sz="2000" dirty="0" smtClean="0"/>
          </a:p>
          <a:p>
            <a:pPr marL="0" indent="0" eaLnBrk="1" fontAlgn="auto" hangingPunct="1">
              <a:spcAft>
                <a:spcPts val="0"/>
              </a:spcAft>
              <a:buFont typeface="Wingdings 2"/>
              <a:buBlip>
                <a:blip r:embed="rId2"/>
              </a:buBlip>
              <a:defRPr/>
            </a:pPr>
            <a:r>
              <a:rPr lang="uk-UA" sz="2000" dirty="0" smtClean="0"/>
              <a:t>роз'єднувачі</a:t>
            </a:r>
            <a:endParaRPr lang="ru-RU" sz="2000" dirty="0" smtClean="0"/>
          </a:p>
          <a:p>
            <a:pPr marL="0" indent="0" eaLnBrk="1" fontAlgn="auto" hangingPunct="1">
              <a:spcAft>
                <a:spcPts val="0"/>
              </a:spcAft>
              <a:buFont typeface="Wingdings 2"/>
              <a:buBlip>
                <a:blip r:embed="rId2"/>
              </a:buBlip>
              <a:defRPr/>
            </a:pPr>
            <a:r>
              <a:rPr lang="uk-UA" sz="2000" dirty="0" smtClean="0"/>
              <a:t>відокремлювачі</a:t>
            </a:r>
            <a:endParaRPr lang="ru-RU" sz="2000" dirty="0" smtClean="0"/>
          </a:p>
          <a:p>
            <a:pPr marL="0" indent="0" eaLnBrk="1" fontAlgn="auto" hangingPunct="1">
              <a:spcAft>
                <a:spcPts val="0"/>
              </a:spcAft>
              <a:buFont typeface="Wingdings 2"/>
              <a:buBlip>
                <a:blip r:embed="rId2"/>
              </a:buBlip>
              <a:defRPr/>
            </a:pPr>
            <a:r>
              <a:rPr lang="uk-UA" sz="2000" dirty="0" smtClean="0"/>
              <a:t>короткозамикачі</a:t>
            </a:r>
            <a:endParaRPr lang="ru-RU" sz="2000" dirty="0" smtClean="0"/>
          </a:p>
          <a:p>
            <a:pPr marL="0" indent="0" eaLnBrk="1" fontAlgn="auto" hangingPunct="1">
              <a:spcAft>
                <a:spcPts val="0"/>
              </a:spcAft>
              <a:buFont typeface="Wingdings 2"/>
              <a:buBlip>
                <a:blip r:embed="rId2"/>
              </a:buBlip>
              <a:defRPr/>
            </a:pPr>
            <a:r>
              <a:rPr lang="uk-UA" sz="2000" dirty="0" smtClean="0"/>
              <a:t>автоматичні вимикачі</a:t>
            </a:r>
            <a:endParaRPr lang="ru-RU" sz="2000" dirty="0" smtClean="0"/>
          </a:p>
          <a:p>
            <a:pPr marL="0" indent="0" eaLnBrk="1" fontAlgn="auto" hangingPunct="1">
              <a:spcAft>
                <a:spcPts val="0"/>
              </a:spcAft>
              <a:buFont typeface="Wingdings 2"/>
              <a:buBlip>
                <a:blip r:embed="rId2"/>
              </a:buBlip>
              <a:defRPr/>
            </a:pPr>
            <a:r>
              <a:rPr lang="uk-UA" sz="2000" dirty="0" smtClean="0"/>
              <a:t>запобіжники</a:t>
            </a:r>
            <a:endParaRPr lang="ru-RU" sz="2000" dirty="0" smtClean="0"/>
          </a:p>
          <a:p>
            <a:pPr marL="0" indent="0" eaLnBrk="1" fontAlgn="auto" hangingPunct="1">
              <a:spcAft>
                <a:spcPts val="0"/>
              </a:spcAft>
              <a:buFont typeface="Wingdings 2"/>
              <a:buBlip>
                <a:blip r:embed="rId2"/>
              </a:buBlip>
              <a:defRPr/>
            </a:pPr>
            <a:r>
              <a:rPr lang="uk-UA" sz="2000" dirty="0" smtClean="0"/>
              <a:t>та деякі інші</a:t>
            </a:r>
            <a:endParaRPr lang="ru-RU" sz="2000" dirty="0" smtClean="0"/>
          </a:p>
          <a:p>
            <a:pPr marL="0" indent="0" eaLnBrk="1" fontAlgn="auto" hangingPunct="1">
              <a:spcAft>
                <a:spcPts val="0"/>
              </a:spcAft>
              <a:buFont typeface="Wingdings 2"/>
              <a:buNone/>
              <a:defRPr/>
            </a:pPr>
            <a:r>
              <a:rPr lang="uk-UA" sz="2000" dirty="0" smtClean="0"/>
              <a:t>Для апаратів цієї групи характерне відносно рідке вмикання та вимикання (є винятки)</a:t>
            </a:r>
            <a:endParaRPr lang="ru-RU" sz="2000" dirty="0" smtClean="0"/>
          </a:p>
        </p:txBody>
      </p:sp>
      <p:sp>
        <p:nvSpPr>
          <p:cNvPr id="4" name="Заголовок 1"/>
          <p:cNvSpPr>
            <a:spLocks noGrp="1"/>
          </p:cNvSpPr>
          <p:nvPr>
            <p:ph type="title"/>
          </p:nvPr>
        </p:nvSpPr>
        <p:spPr>
          <a:xfrm>
            <a:off x="357158" y="142852"/>
            <a:ext cx="8686800" cy="838200"/>
          </a:xfrm>
        </p:spPr>
        <p:txBody>
          <a:bodyPr/>
          <a:lstStyle/>
          <a:p>
            <a:pPr algn="r" eaLnBrk="1" fontAlgn="auto" hangingPunct="1">
              <a:spcAft>
                <a:spcPts val="0"/>
              </a:spcAft>
              <a:defRPr/>
            </a:pPr>
            <a:r>
              <a:rPr lang="uk-UA" dirty="0" smtClean="0"/>
              <a:t>Вступ</a:t>
            </a:r>
            <a:endParaRPr lang="ru-RU"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0-#ppt_h/2"/>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0-#ppt_h/2"/>
                                          </p:val>
                                        </p:tav>
                                        <p:tav tm="100000">
                                          <p:val>
                                            <p:strVal val="#ppt_y"/>
                                          </p:val>
                                        </p:tav>
                                      </p:tavLst>
                                    </p:anim>
                                  </p:childTnLst>
                                </p:cTn>
                              </p:par>
                              <p:par>
                                <p:cTn id="45" presetID="2" presetClass="entr" presetSubtype="3"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0-#ppt_h/2"/>
                                          </p:val>
                                        </p:tav>
                                        <p:tav tm="100000">
                                          <p:val>
                                            <p:strVal val="#ppt_y"/>
                                          </p:val>
                                        </p:tav>
                                      </p:tavLst>
                                    </p:anim>
                                  </p:childTnLst>
                                </p:cTn>
                              </p:par>
                              <p:par>
                                <p:cTn id="49" presetID="2" presetClass="entr" presetSubtype="3"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0-#ppt_h/2"/>
                                          </p:val>
                                        </p:tav>
                                        <p:tav tm="100000">
                                          <p:val>
                                            <p:strVal val="#ppt_y"/>
                                          </p:val>
                                        </p:tav>
                                      </p:tavLst>
                                    </p:anim>
                                  </p:childTnLst>
                                </p:cTn>
                              </p:par>
                              <p:par>
                                <p:cTn id="53" presetID="2" presetClass="entr" presetSubtype="3"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5" y="1125538"/>
            <a:ext cx="8848725" cy="4356100"/>
          </a:xfrm>
        </p:spPr>
        <p:txBody>
          <a:bodyPr>
            <a:normAutofit/>
          </a:bodyPr>
          <a:lstStyle/>
          <a:p>
            <a:pPr marL="0" indent="0" algn="just" eaLnBrk="1" fontAlgn="auto" hangingPunct="1">
              <a:spcAft>
                <a:spcPts val="0"/>
              </a:spcAft>
              <a:buFont typeface="Wingdings 2"/>
              <a:buNone/>
              <a:defRPr/>
            </a:pPr>
            <a:r>
              <a:rPr lang="uk-UA" sz="2000" b="1" dirty="0" smtClean="0"/>
              <a:t>б</a:t>
            </a:r>
            <a:r>
              <a:rPr lang="uk-UA" sz="2000" b="1" i="1" dirty="0" smtClean="0"/>
              <a:t>)</a:t>
            </a:r>
            <a:r>
              <a:rPr lang="uk-UA" sz="2000" i="1" dirty="0" smtClean="0"/>
              <a:t> Обмежувальні ЕА</a:t>
            </a:r>
            <a:endParaRPr lang="ru-RU" sz="2000" i="1" dirty="0" smtClean="0"/>
          </a:p>
          <a:p>
            <a:pPr marL="0" indent="0" algn="just" eaLnBrk="1" fontAlgn="auto" hangingPunct="1">
              <a:spcAft>
                <a:spcPts val="0"/>
              </a:spcAft>
              <a:buFont typeface="Wingdings 2"/>
              <a:buBlip>
                <a:blip r:embed="rId2"/>
              </a:buBlip>
              <a:defRPr/>
            </a:pPr>
            <a:r>
              <a:rPr lang="uk-UA" sz="2000" dirty="0" smtClean="0"/>
              <a:t>реактор (обмеження величини струму короткого замикання)</a:t>
            </a:r>
            <a:endParaRPr lang="ru-RU" sz="2000" dirty="0" smtClean="0"/>
          </a:p>
          <a:p>
            <a:pPr marL="0" indent="0" algn="just" eaLnBrk="1" fontAlgn="auto" hangingPunct="1">
              <a:spcAft>
                <a:spcPts val="0"/>
              </a:spcAft>
              <a:buFont typeface="Wingdings 2"/>
              <a:buBlip>
                <a:blip r:embed="rId2"/>
              </a:buBlip>
              <a:defRPr/>
            </a:pPr>
            <a:r>
              <a:rPr lang="uk-UA" sz="2000" dirty="0" smtClean="0"/>
              <a:t>розрядники (обмеження величини перенапруги)</a:t>
            </a:r>
          </a:p>
          <a:p>
            <a:pPr marL="0" indent="0" algn="just" eaLnBrk="1" fontAlgn="auto" hangingPunct="1">
              <a:spcAft>
                <a:spcPts val="0"/>
              </a:spcAft>
              <a:buFont typeface="Wingdings 2"/>
              <a:buNone/>
              <a:defRPr/>
            </a:pPr>
            <a:r>
              <a:rPr lang="uk-UA" sz="2000" b="1" dirty="0" smtClean="0"/>
              <a:t>в)</a:t>
            </a:r>
            <a:r>
              <a:rPr lang="uk-UA" sz="2000" dirty="0" smtClean="0"/>
              <a:t> </a:t>
            </a:r>
            <a:r>
              <a:rPr lang="uk-UA" sz="2000" i="1" dirty="0" smtClean="0"/>
              <a:t>Пускорегулюючі апарати</a:t>
            </a:r>
            <a:r>
              <a:rPr lang="uk-UA" sz="2000" dirty="0" smtClean="0"/>
              <a:t> – призначені для пуску, регулювання частоти обертання, напруги і струму споживачів електричної енергії</a:t>
            </a:r>
            <a:endParaRPr lang="ru-RU" sz="2000" dirty="0" smtClean="0"/>
          </a:p>
          <a:p>
            <a:pPr marL="0" indent="0" algn="just" eaLnBrk="1" fontAlgn="auto" hangingPunct="1">
              <a:spcAft>
                <a:spcPts val="0"/>
              </a:spcAft>
              <a:buFont typeface="Wingdings 2"/>
              <a:buBlip>
                <a:blip r:embed="rId2"/>
              </a:buBlip>
              <a:defRPr/>
            </a:pPr>
            <a:r>
              <a:rPr lang="uk-UA" sz="2000" dirty="0" smtClean="0"/>
              <a:t>контролери</a:t>
            </a:r>
            <a:endParaRPr lang="ru-RU" sz="2000" dirty="0" smtClean="0"/>
          </a:p>
          <a:p>
            <a:pPr marL="0" indent="0" algn="just" eaLnBrk="1" fontAlgn="auto" hangingPunct="1">
              <a:spcAft>
                <a:spcPts val="0"/>
              </a:spcAft>
              <a:buFont typeface="Wingdings 2"/>
              <a:buBlip>
                <a:blip r:embed="rId2"/>
              </a:buBlip>
              <a:defRPr/>
            </a:pPr>
            <a:r>
              <a:rPr lang="uk-UA" sz="2000" dirty="0" smtClean="0"/>
              <a:t>командоконтролери</a:t>
            </a:r>
            <a:endParaRPr lang="ru-RU" sz="2000" dirty="0" smtClean="0"/>
          </a:p>
          <a:p>
            <a:pPr marL="0" indent="0" algn="just" eaLnBrk="1" fontAlgn="auto" hangingPunct="1">
              <a:spcAft>
                <a:spcPts val="0"/>
              </a:spcAft>
              <a:buFont typeface="Wingdings 2"/>
              <a:buBlip>
                <a:blip r:embed="rId2"/>
              </a:buBlip>
              <a:defRPr/>
            </a:pPr>
            <a:r>
              <a:rPr lang="uk-UA" sz="2000" dirty="0" smtClean="0"/>
              <a:t>контактори</a:t>
            </a:r>
            <a:endParaRPr lang="ru-RU" sz="2000" dirty="0" smtClean="0"/>
          </a:p>
          <a:p>
            <a:pPr marL="0" indent="0" algn="just" eaLnBrk="1" fontAlgn="auto" hangingPunct="1">
              <a:spcAft>
                <a:spcPts val="0"/>
              </a:spcAft>
              <a:buFont typeface="Wingdings 2"/>
              <a:buBlip>
                <a:blip r:embed="rId2"/>
              </a:buBlip>
              <a:defRPr/>
            </a:pPr>
            <a:r>
              <a:rPr lang="uk-UA" sz="2000" dirty="0" smtClean="0"/>
              <a:t>пускачі</a:t>
            </a:r>
            <a:endParaRPr lang="ru-RU" sz="2000" dirty="0" smtClean="0"/>
          </a:p>
          <a:p>
            <a:pPr marL="0" indent="0" algn="just" eaLnBrk="1" fontAlgn="auto" hangingPunct="1">
              <a:spcAft>
                <a:spcPts val="0"/>
              </a:spcAft>
              <a:buFont typeface="Wingdings 2"/>
              <a:buBlip>
                <a:blip r:embed="rId2"/>
              </a:buBlip>
              <a:defRPr/>
            </a:pPr>
            <a:r>
              <a:rPr lang="uk-UA" sz="2000" dirty="0" smtClean="0"/>
              <a:t>резистори</a:t>
            </a:r>
            <a:endParaRPr lang="ru-RU" sz="2000" dirty="0" smtClean="0"/>
          </a:p>
          <a:p>
            <a:pPr marL="0" indent="0" algn="just" eaLnBrk="1" fontAlgn="auto" hangingPunct="1">
              <a:spcAft>
                <a:spcPts val="0"/>
              </a:spcAft>
              <a:buFont typeface="Wingdings 2"/>
              <a:buBlip>
                <a:blip r:embed="rId2"/>
              </a:buBlip>
              <a:defRPr/>
            </a:pPr>
            <a:r>
              <a:rPr lang="uk-UA" sz="2000" dirty="0" smtClean="0"/>
              <a:t>реостати</a:t>
            </a:r>
            <a:endParaRPr lang="ru-RU" sz="2000" dirty="0" smtClean="0"/>
          </a:p>
          <a:p>
            <a:pPr eaLnBrk="1" fontAlgn="auto" hangingPunct="1">
              <a:spcAft>
                <a:spcPts val="0"/>
              </a:spcAft>
              <a:buFont typeface="Wingdings 2"/>
              <a:buNone/>
              <a:defRPr/>
            </a:pPr>
            <a:endParaRPr lang="uk-UA" b="1" dirty="0" smtClean="0"/>
          </a:p>
          <a:p>
            <a:pPr eaLnBrk="1" fontAlgn="auto" hangingPunct="1">
              <a:spcAft>
                <a:spcPts val="0"/>
              </a:spcAft>
              <a:buFont typeface="Wingdings 2"/>
              <a:buNone/>
              <a:defRPr/>
            </a:pPr>
            <a:endParaRPr lang="ru-RU" dirty="0"/>
          </a:p>
        </p:txBody>
      </p:sp>
      <p:sp>
        <p:nvSpPr>
          <p:cNvPr id="4" name="Заголовок 1"/>
          <p:cNvSpPr>
            <a:spLocks noGrp="1"/>
          </p:cNvSpPr>
          <p:nvPr>
            <p:ph type="title"/>
          </p:nvPr>
        </p:nvSpPr>
        <p:spPr>
          <a:xfrm>
            <a:off x="357158" y="142852"/>
            <a:ext cx="8686800" cy="838200"/>
          </a:xfrm>
        </p:spPr>
        <p:txBody>
          <a:bodyPr/>
          <a:lstStyle/>
          <a:p>
            <a:pPr algn="r" eaLnBrk="1" fontAlgn="auto" hangingPunct="1">
              <a:spcAft>
                <a:spcPts val="0"/>
              </a:spcAft>
              <a:defRPr/>
            </a:pPr>
            <a:r>
              <a:rPr lang="uk-UA" dirty="0" smtClean="0"/>
              <a:t>Вступ</a:t>
            </a:r>
            <a:endParaRPr lang="ru-RU"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0-#ppt_h/2"/>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5" y="1168400"/>
            <a:ext cx="8848725" cy="5645150"/>
          </a:xfrm>
        </p:spPr>
        <p:txBody>
          <a:bodyPr>
            <a:noAutofit/>
          </a:bodyPr>
          <a:lstStyle/>
          <a:p>
            <a:pPr marL="0" indent="0" algn="just" eaLnBrk="1" fontAlgn="auto" hangingPunct="1">
              <a:spcAft>
                <a:spcPts val="0"/>
              </a:spcAft>
              <a:buFont typeface="Wingdings 2"/>
              <a:buNone/>
              <a:defRPr/>
            </a:pPr>
            <a:r>
              <a:rPr lang="uk-UA" sz="1900" b="1" dirty="0" smtClean="0"/>
              <a:t>г)</a:t>
            </a:r>
            <a:r>
              <a:rPr lang="uk-UA" sz="1900" dirty="0" smtClean="0"/>
              <a:t> </a:t>
            </a:r>
            <a:r>
              <a:rPr lang="uk-UA" sz="1900" i="1" dirty="0" smtClean="0"/>
              <a:t>Апарати для контролю заданих електричних та неелектричних величин</a:t>
            </a:r>
            <a:endParaRPr lang="ru-RU" sz="1900" dirty="0" smtClean="0"/>
          </a:p>
          <a:p>
            <a:pPr marL="0" indent="0" algn="just" eaLnBrk="1" fontAlgn="auto" hangingPunct="1">
              <a:spcAft>
                <a:spcPts val="0"/>
              </a:spcAft>
              <a:buFont typeface="Wingdings 2"/>
              <a:buBlip>
                <a:blip r:embed="rId2"/>
              </a:buBlip>
              <a:defRPr/>
            </a:pPr>
            <a:r>
              <a:rPr lang="uk-UA" sz="1900" dirty="0" smtClean="0"/>
              <a:t>реле</a:t>
            </a:r>
            <a:endParaRPr lang="ru-RU" sz="1900" dirty="0" smtClean="0"/>
          </a:p>
          <a:p>
            <a:pPr marL="0" indent="0" algn="just" eaLnBrk="1" fontAlgn="auto" hangingPunct="1">
              <a:spcAft>
                <a:spcPts val="0"/>
              </a:spcAft>
              <a:buFont typeface="Wingdings 2"/>
              <a:buBlip>
                <a:blip r:embed="rId2"/>
              </a:buBlip>
              <a:defRPr/>
            </a:pPr>
            <a:r>
              <a:rPr lang="uk-UA" sz="1900" dirty="0" smtClean="0"/>
              <a:t>датчик</a:t>
            </a:r>
            <a:endParaRPr lang="ru-RU" sz="1900" dirty="0" smtClean="0"/>
          </a:p>
          <a:p>
            <a:pPr marL="0" indent="0" algn="just" eaLnBrk="1" fontAlgn="auto" hangingPunct="1">
              <a:spcAft>
                <a:spcPts val="0"/>
              </a:spcAft>
              <a:buFont typeface="Wingdings 2"/>
              <a:buBlip>
                <a:blip r:embed="rId2"/>
              </a:buBlip>
              <a:defRPr/>
            </a:pPr>
            <a:r>
              <a:rPr lang="uk-UA" sz="1900" dirty="0" smtClean="0"/>
              <a:t>реле-датчик</a:t>
            </a:r>
            <a:endParaRPr lang="ru-RU" sz="1900" dirty="0" smtClean="0"/>
          </a:p>
          <a:p>
            <a:pPr marL="0" indent="0" algn="just" eaLnBrk="1" fontAlgn="auto" hangingPunct="1">
              <a:spcAft>
                <a:spcPts val="0"/>
              </a:spcAft>
              <a:buFont typeface="Wingdings 2"/>
              <a:buNone/>
              <a:defRPr/>
            </a:pPr>
            <a:r>
              <a:rPr lang="uk-UA" sz="1900" i="1" cap="all" dirty="0" smtClean="0"/>
              <a:t>Датчик</a:t>
            </a:r>
            <a:r>
              <a:rPr lang="uk-UA" sz="1900" dirty="0" smtClean="0"/>
              <a:t> – вхідна величина змінюється аналогічно вихідній</a:t>
            </a:r>
            <a:endParaRPr lang="ru-RU" sz="1900" dirty="0" smtClean="0"/>
          </a:p>
          <a:p>
            <a:pPr marL="0" indent="0" algn="just" eaLnBrk="1" fontAlgn="auto" hangingPunct="1">
              <a:spcAft>
                <a:spcPts val="0"/>
              </a:spcAft>
              <a:buFont typeface="Wingdings 2"/>
              <a:buNone/>
              <a:defRPr/>
            </a:pPr>
            <a:r>
              <a:rPr lang="uk-UA" sz="1900" i="1" cap="all" dirty="0" smtClean="0"/>
              <a:t>Реле</a:t>
            </a:r>
            <a:r>
              <a:rPr lang="uk-UA" sz="1900" dirty="0" smtClean="0"/>
              <a:t> – вихідна величина змінюється стрибкоподібно при досягненні певного значення вхідної величини</a:t>
            </a:r>
            <a:endParaRPr lang="ru-RU" sz="1900" dirty="0" smtClean="0"/>
          </a:p>
          <a:p>
            <a:pPr marL="0" indent="0" algn="just" eaLnBrk="1" fontAlgn="auto" hangingPunct="1">
              <a:spcAft>
                <a:spcPts val="0"/>
              </a:spcAft>
              <a:buFont typeface="Wingdings 2"/>
              <a:buNone/>
              <a:defRPr/>
            </a:pPr>
            <a:r>
              <a:rPr lang="uk-UA" sz="1900" b="1" dirty="0" smtClean="0"/>
              <a:t>д)</a:t>
            </a:r>
            <a:r>
              <a:rPr lang="uk-UA" sz="1900" dirty="0" smtClean="0"/>
              <a:t> </a:t>
            </a:r>
            <a:r>
              <a:rPr lang="uk-UA" sz="1900" i="1" dirty="0" smtClean="0"/>
              <a:t>Апарати для вимірювання</a:t>
            </a:r>
            <a:r>
              <a:rPr lang="uk-UA" sz="1900" dirty="0" smtClean="0"/>
              <a:t> – призначені для ізоляції ланцюгів первинної комутації (головного струму) від ланцюгів вимірювальних та захисних пристроїв. При цьому вихідна величина має стандартне граничне значення, яке зручне для вимірювання низьковольтним приладом</a:t>
            </a:r>
            <a:endParaRPr lang="ru-RU" sz="1900" dirty="0" smtClean="0"/>
          </a:p>
          <a:p>
            <a:pPr marL="0" indent="0" algn="just" eaLnBrk="1" fontAlgn="auto" hangingPunct="1">
              <a:spcAft>
                <a:spcPts val="0"/>
              </a:spcAft>
              <a:buFont typeface="Wingdings 2"/>
              <a:buBlip>
                <a:blip r:embed="rId2"/>
              </a:buBlip>
              <a:defRPr/>
            </a:pPr>
            <a:r>
              <a:rPr lang="uk-UA" sz="1900" dirty="0" smtClean="0"/>
              <a:t>вимірювальні трансформатори струму (ТС)</a:t>
            </a:r>
            <a:endParaRPr lang="ru-RU" sz="1900" dirty="0" smtClean="0"/>
          </a:p>
          <a:p>
            <a:pPr marL="0" indent="0" algn="just" eaLnBrk="1" fontAlgn="auto" hangingPunct="1">
              <a:spcAft>
                <a:spcPts val="0"/>
              </a:spcAft>
              <a:buFont typeface="Wingdings 2"/>
              <a:buBlip>
                <a:blip r:embed="rId2"/>
              </a:buBlip>
              <a:defRPr/>
            </a:pPr>
            <a:r>
              <a:rPr lang="uk-UA" sz="1900" dirty="0" smtClean="0"/>
              <a:t>вимірювальні трансформатори напруги (ТН)</a:t>
            </a:r>
            <a:endParaRPr lang="ru-RU" sz="1900" dirty="0" smtClean="0"/>
          </a:p>
          <a:p>
            <a:pPr marL="0" indent="0" algn="just" eaLnBrk="1" fontAlgn="auto" hangingPunct="1">
              <a:spcAft>
                <a:spcPts val="0"/>
              </a:spcAft>
              <a:buFont typeface="Wingdings 2"/>
              <a:buBlip>
                <a:blip r:embed="rId2"/>
              </a:buBlip>
              <a:defRPr/>
            </a:pPr>
            <a:r>
              <a:rPr lang="uk-UA" sz="1900" dirty="0" smtClean="0"/>
              <a:t>ємнісні дільники напруги</a:t>
            </a:r>
            <a:endParaRPr lang="ru-RU" sz="1900" dirty="0" smtClean="0"/>
          </a:p>
          <a:p>
            <a:pPr marL="0" indent="0" algn="just" eaLnBrk="1" fontAlgn="auto" hangingPunct="1">
              <a:spcAft>
                <a:spcPts val="0"/>
              </a:spcAft>
              <a:buFont typeface="Wingdings 2"/>
              <a:buNone/>
              <a:defRPr/>
            </a:pPr>
            <a:r>
              <a:rPr lang="uk-UA" sz="1900" b="1" dirty="0" smtClean="0"/>
              <a:t>е) </a:t>
            </a:r>
            <a:r>
              <a:rPr lang="uk-UA" sz="1900" i="1" dirty="0" smtClean="0"/>
              <a:t>Електричні регулятори</a:t>
            </a:r>
            <a:r>
              <a:rPr lang="uk-UA" sz="1900" dirty="0" smtClean="0"/>
              <a:t> – призначені для регулювання електричних та неелектричних величин по певному заданому закону</a:t>
            </a:r>
            <a:endParaRPr lang="ru-RU" sz="1900" dirty="0"/>
          </a:p>
        </p:txBody>
      </p:sp>
      <p:sp>
        <p:nvSpPr>
          <p:cNvPr id="4" name="Заголовок 1"/>
          <p:cNvSpPr>
            <a:spLocks noGrp="1"/>
          </p:cNvSpPr>
          <p:nvPr>
            <p:ph type="title"/>
          </p:nvPr>
        </p:nvSpPr>
        <p:spPr>
          <a:xfrm>
            <a:off x="357158" y="142852"/>
            <a:ext cx="8686800" cy="838200"/>
          </a:xfrm>
        </p:spPr>
        <p:txBody>
          <a:bodyPr/>
          <a:lstStyle/>
          <a:p>
            <a:pPr algn="r" eaLnBrk="1" fontAlgn="auto" hangingPunct="1">
              <a:spcAft>
                <a:spcPts val="0"/>
              </a:spcAft>
              <a:defRPr/>
            </a:pPr>
            <a:r>
              <a:rPr lang="uk-UA" dirty="0" smtClean="0"/>
              <a:t>Вступ</a:t>
            </a:r>
            <a:endParaRPr lang="ru-RU"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0-#ppt_h/2"/>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0-#ppt_h/2"/>
                                          </p:val>
                                        </p:tav>
                                        <p:tav tm="100000">
                                          <p:val>
                                            <p:strVal val="#ppt_y"/>
                                          </p:val>
                                        </p:tav>
                                      </p:tavLst>
                                    </p:anim>
                                  </p:childTnLst>
                                </p:cTn>
                              </p:par>
                              <p:par>
                                <p:cTn id="45" presetID="2" presetClass="entr" presetSubtype="3"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5" y="1143000"/>
            <a:ext cx="8848725" cy="5572125"/>
          </a:xfrm>
        </p:spPr>
        <p:txBody>
          <a:bodyPr>
            <a:normAutofit lnSpcReduction="10000"/>
          </a:bodyPr>
          <a:lstStyle/>
          <a:p>
            <a:pPr marL="0" indent="0" eaLnBrk="1" fontAlgn="auto" hangingPunct="1">
              <a:spcAft>
                <a:spcPts val="0"/>
              </a:spcAft>
              <a:buFont typeface="Wingdings 2"/>
              <a:buNone/>
              <a:defRPr/>
            </a:pPr>
            <a:r>
              <a:rPr lang="uk-UA" sz="2000" b="1" dirty="0" smtClean="0"/>
              <a:t>КЛАСИФІКАЦІЯ ПО НАПРУЗІ</a:t>
            </a:r>
            <a:endParaRPr lang="uk-UA" sz="2000" dirty="0" smtClean="0"/>
          </a:p>
          <a:p>
            <a:pPr marL="0" indent="0" eaLnBrk="1" fontAlgn="auto" hangingPunct="1">
              <a:spcAft>
                <a:spcPts val="0"/>
              </a:spcAft>
              <a:buFont typeface="Wingdings 2"/>
              <a:buBlip>
                <a:blip r:embed="rId2"/>
              </a:buBlip>
              <a:defRPr/>
            </a:pPr>
            <a:r>
              <a:rPr lang="uk-UA" sz="2000" dirty="0" smtClean="0"/>
              <a:t>низької напруги (НН), до 1000 В</a:t>
            </a:r>
          </a:p>
          <a:p>
            <a:pPr marL="0" indent="0" eaLnBrk="1" fontAlgn="auto" hangingPunct="1">
              <a:spcAft>
                <a:spcPts val="0"/>
              </a:spcAft>
              <a:buFont typeface="Wingdings 2"/>
              <a:buBlip>
                <a:blip r:embed="rId2"/>
              </a:buBlip>
              <a:defRPr/>
            </a:pPr>
            <a:r>
              <a:rPr lang="uk-UA" sz="2000" dirty="0" smtClean="0"/>
              <a:t>високої напруги (ВН), &gt; 1000 В</a:t>
            </a:r>
          </a:p>
          <a:p>
            <a:pPr marL="0" indent="0" eaLnBrk="1" fontAlgn="auto" hangingPunct="1">
              <a:spcAft>
                <a:spcPts val="0"/>
              </a:spcAft>
              <a:buFont typeface="Wingdings 2"/>
              <a:buBlip>
                <a:blip r:embed="rId2"/>
              </a:buBlip>
              <a:defRPr/>
            </a:pPr>
            <a:r>
              <a:rPr lang="uk-UA" sz="2000" dirty="0" smtClean="0"/>
              <a:t>середньої напруги (СН), від 1 кВ до 36 кВ</a:t>
            </a:r>
          </a:p>
          <a:p>
            <a:pPr marL="0" indent="0" eaLnBrk="1" fontAlgn="auto" hangingPunct="1">
              <a:spcAft>
                <a:spcPts val="0"/>
              </a:spcAft>
              <a:buFont typeface="Wingdings 2"/>
              <a:buNone/>
              <a:defRPr/>
            </a:pPr>
            <a:r>
              <a:rPr lang="uk-UA" sz="2000" dirty="0" smtClean="0"/>
              <a:t>Апарати напруги 1140 В відносяться до апаратів НН, в наслідок того, що їх конструктивні особливості схожі</a:t>
            </a:r>
          </a:p>
          <a:p>
            <a:pPr marL="0" indent="0" eaLnBrk="1" fontAlgn="auto" hangingPunct="1">
              <a:spcAft>
                <a:spcPts val="0"/>
              </a:spcAft>
              <a:buFont typeface="Wingdings 2"/>
              <a:buNone/>
              <a:defRPr/>
            </a:pPr>
            <a:r>
              <a:rPr lang="uk-UA" sz="2000" b="1" dirty="0" smtClean="0"/>
              <a:t>ПО РОДУ СТРУМУ</a:t>
            </a:r>
            <a:endParaRPr lang="ru-RU" sz="2000" dirty="0" smtClean="0"/>
          </a:p>
          <a:p>
            <a:pPr marL="0" indent="0" eaLnBrk="1" fontAlgn="auto" hangingPunct="1">
              <a:spcAft>
                <a:spcPts val="0"/>
              </a:spcAft>
              <a:buFont typeface="Wingdings 2"/>
              <a:buBlip>
                <a:blip r:embed="rId2"/>
              </a:buBlip>
              <a:defRPr/>
            </a:pPr>
            <a:r>
              <a:rPr lang="uk-UA" sz="2000" dirty="0" smtClean="0"/>
              <a:t>постійного струму</a:t>
            </a:r>
            <a:endParaRPr lang="ru-RU" sz="2000" dirty="0" smtClean="0"/>
          </a:p>
          <a:p>
            <a:pPr marL="0" indent="0" eaLnBrk="1" fontAlgn="auto" hangingPunct="1">
              <a:spcAft>
                <a:spcPts val="0"/>
              </a:spcAft>
              <a:buFont typeface="Wingdings 2"/>
              <a:buBlip>
                <a:blip r:embed="rId2"/>
              </a:buBlip>
              <a:defRPr/>
            </a:pPr>
            <a:r>
              <a:rPr lang="uk-UA" sz="2000" dirty="0" smtClean="0"/>
              <a:t>змінного струму промислової частоти  (50 Гц)</a:t>
            </a:r>
            <a:endParaRPr lang="ru-RU" sz="2000" dirty="0" smtClean="0"/>
          </a:p>
          <a:p>
            <a:pPr marL="174625" indent="-174625" eaLnBrk="1" fontAlgn="auto" hangingPunct="1">
              <a:spcAft>
                <a:spcPts val="0"/>
              </a:spcAft>
              <a:buFont typeface="Wingdings 2"/>
              <a:buBlip>
                <a:blip r:embed="rId2"/>
              </a:buBlip>
              <a:defRPr/>
            </a:pPr>
            <a:r>
              <a:rPr lang="uk-UA" sz="2000" dirty="0" smtClean="0"/>
              <a:t> змінного струму не промислової частоти: зниженої, підвищеної або високої (&lt;50 Гц, 200 – 400 Гц)</a:t>
            </a:r>
            <a:endParaRPr lang="ru-RU" sz="2000" dirty="0" smtClean="0"/>
          </a:p>
          <a:p>
            <a:pPr eaLnBrk="1" fontAlgn="auto" hangingPunct="1">
              <a:spcAft>
                <a:spcPts val="0"/>
              </a:spcAft>
              <a:buFont typeface="Wingdings 2"/>
              <a:buNone/>
              <a:defRPr/>
            </a:pPr>
            <a:r>
              <a:rPr lang="uk-UA" sz="2000" b="1" dirty="0" smtClean="0"/>
              <a:t>ПО СПОСОБУ ДІЇ</a:t>
            </a:r>
            <a:endParaRPr lang="ru-RU" sz="2000" dirty="0" smtClean="0"/>
          </a:p>
          <a:p>
            <a:pPr marL="0" indent="0" eaLnBrk="1" fontAlgn="auto" hangingPunct="1">
              <a:spcAft>
                <a:spcPts val="0"/>
              </a:spcAft>
              <a:buFont typeface="Wingdings 2"/>
              <a:buBlip>
                <a:blip r:embed="rId2"/>
              </a:buBlip>
              <a:defRPr/>
            </a:pPr>
            <a:r>
              <a:rPr lang="uk-UA" sz="2000" dirty="0" smtClean="0"/>
              <a:t>електро-теплові</a:t>
            </a:r>
          </a:p>
          <a:p>
            <a:pPr marL="0" indent="0" eaLnBrk="1" fontAlgn="auto" hangingPunct="1">
              <a:spcAft>
                <a:spcPts val="0"/>
              </a:spcAft>
              <a:buFont typeface="Wingdings 2"/>
              <a:buBlip>
                <a:blip r:embed="rId2"/>
              </a:buBlip>
              <a:defRPr/>
            </a:pPr>
            <a:r>
              <a:rPr lang="uk-UA" sz="2000" dirty="0" smtClean="0"/>
              <a:t>індукційні</a:t>
            </a:r>
          </a:p>
          <a:p>
            <a:pPr marL="0" indent="0" eaLnBrk="1" fontAlgn="auto" hangingPunct="1">
              <a:spcAft>
                <a:spcPts val="0"/>
              </a:spcAft>
              <a:buFont typeface="Wingdings 2"/>
              <a:buBlip>
                <a:blip r:embed="rId2"/>
              </a:buBlip>
              <a:defRPr/>
            </a:pPr>
            <a:r>
              <a:rPr lang="uk-UA" sz="2000" dirty="0" smtClean="0"/>
              <a:t>електромагнітні</a:t>
            </a:r>
          </a:p>
          <a:p>
            <a:pPr marL="0" indent="0" eaLnBrk="1" fontAlgn="auto" hangingPunct="1">
              <a:spcAft>
                <a:spcPts val="0"/>
              </a:spcAft>
              <a:buFont typeface="Wingdings 2"/>
              <a:buBlip>
                <a:blip r:embed="rId2"/>
              </a:buBlip>
              <a:defRPr/>
            </a:pPr>
            <a:r>
              <a:rPr lang="uk-UA" sz="2000" dirty="0" smtClean="0"/>
              <a:t>магнітоелектричні</a:t>
            </a:r>
          </a:p>
          <a:p>
            <a:pPr marL="0" indent="0" eaLnBrk="1" fontAlgn="auto" hangingPunct="1">
              <a:spcAft>
                <a:spcPts val="0"/>
              </a:spcAft>
              <a:buFont typeface="Wingdings 2"/>
              <a:buNone/>
              <a:defRPr/>
            </a:pPr>
            <a:endParaRPr lang="uk-UA" sz="2000" dirty="0"/>
          </a:p>
        </p:txBody>
      </p:sp>
      <p:sp>
        <p:nvSpPr>
          <p:cNvPr id="4" name="Заголовок 1"/>
          <p:cNvSpPr>
            <a:spLocks noGrp="1"/>
          </p:cNvSpPr>
          <p:nvPr>
            <p:ph type="title"/>
          </p:nvPr>
        </p:nvSpPr>
        <p:spPr>
          <a:xfrm>
            <a:off x="357158" y="142852"/>
            <a:ext cx="8686800" cy="838200"/>
          </a:xfrm>
        </p:spPr>
        <p:txBody>
          <a:bodyPr/>
          <a:lstStyle/>
          <a:p>
            <a:pPr algn="r" eaLnBrk="1" fontAlgn="auto" hangingPunct="1">
              <a:spcAft>
                <a:spcPts val="0"/>
              </a:spcAft>
              <a:defRPr/>
            </a:pPr>
            <a:r>
              <a:rPr lang="uk-UA" dirty="0" smtClean="0"/>
              <a:t>Вступ</a:t>
            </a:r>
            <a:endParaRPr lang="ru-RU"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0-#ppt_h/2"/>
                                          </p:val>
                                        </p:tav>
                                        <p:tav tm="100000">
                                          <p:val>
                                            <p:strVal val="#ppt_y"/>
                                          </p:val>
                                        </p:tav>
                                      </p:tavLst>
                                    </p:anim>
                                  </p:childTnLst>
                                </p:cTn>
                              </p:par>
                              <p:par>
                                <p:cTn id="33" presetID="2" presetClass="entr" presetSubtype="3"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0-#ppt_h/2"/>
                                          </p:val>
                                        </p:tav>
                                        <p:tav tm="100000">
                                          <p:val>
                                            <p:strVal val="#ppt_y"/>
                                          </p:val>
                                        </p:tav>
                                      </p:tavLst>
                                    </p:anim>
                                  </p:childTnLst>
                                </p:cTn>
                              </p:par>
                              <p:par>
                                <p:cTn id="37" presetID="2" presetClass="entr" presetSubtype="3"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0-#ppt_h/2"/>
                                          </p:val>
                                        </p:tav>
                                        <p:tav tm="100000">
                                          <p:val>
                                            <p:strVal val="#ppt_y"/>
                                          </p:val>
                                        </p:tav>
                                      </p:tavLst>
                                    </p:anim>
                                  </p:childTnLst>
                                </p:cTn>
                              </p:par>
                              <p:par>
                                <p:cTn id="41" presetID="2" presetClass="entr" presetSubtype="3"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0-#ppt_h/2"/>
                                          </p:val>
                                        </p:tav>
                                        <p:tav tm="100000">
                                          <p:val>
                                            <p:strVal val="#ppt_y"/>
                                          </p:val>
                                        </p:tav>
                                      </p:tavLst>
                                    </p:anim>
                                  </p:childTnLst>
                                </p:cTn>
                              </p:par>
                              <p:par>
                                <p:cTn id="45" presetID="2" presetClass="entr" presetSubtype="3"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0-#ppt_h/2"/>
                                          </p:val>
                                        </p:tav>
                                        <p:tav tm="100000">
                                          <p:val>
                                            <p:strVal val="#ppt_y"/>
                                          </p:val>
                                        </p:tav>
                                      </p:tavLst>
                                    </p:anim>
                                  </p:childTnLst>
                                </p:cTn>
                              </p:par>
                              <p:par>
                                <p:cTn id="49" presetID="2" presetClass="entr" presetSubtype="3"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0-#ppt_h/2"/>
                                          </p:val>
                                        </p:tav>
                                        <p:tav tm="100000">
                                          <p:val>
                                            <p:strVal val="#ppt_y"/>
                                          </p:val>
                                        </p:tav>
                                      </p:tavLst>
                                    </p:anim>
                                  </p:childTnLst>
                                </p:cTn>
                              </p:par>
                              <p:par>
                                <p:cTn id="53" presetID="2" presetClass="entr" presetSubtype="3"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0-#ppt_h/2"/>
                                          </p:val>
                                        </p:tav>
                                        <p:tav tm="100000">
                                          <p:val>
                                            <p:strVal val="#ppt_y"/>
                                          </p:val>
                                        </p:tav>
                                      </p:tavLst>
                                    </p:anim>
                                  </p:childTnLst>
                                </p:cTn>
                              </p:par>
                              <p:par>
                                <p:cTn id="57" presetID="2" presetClass="entr" presetSubtype="3" fill="hold" grpId="0"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 calcmode="lin" valueType="num">
                                      <p:cBhvr additive="base">
                                        <p:cTn id="59"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3">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88" y="1214438"/>
            <a:ext cx="8501062" cy="5214937"/>
          </a:xfrm>
        </p:spPr>
        <p:txBody>
          <a:bodyPr>
            <a:noAutofit/>
          </a:bodyPr>
          <a:lstStyle/>
          <a:p>
            <a:pPr marL="0" indent="0" eaLnBrk="1" fontAlgn="auto" hangingPunct="1">
              <a:spcAft>
                <a:spcPts val="0"/>
              </a:spcAft>
              <a:buFont typeface="Wingdings 2"/>
              <a:buNone/>
              <a:defRPr/>
            </a:pPr>
            <a:r>
              <a:rPr lang="uk-UA" sz="2000" b="1" dirty="0" smtClean="0"/>
              <a:t>ВИМОГИ ДО ЕЛЕКТРИЧНИХ АПАРАТІВ</a:t>
            </a:r>
            <a:endParaRPr lang="ru-RU" sz="2000" dirty="0" smtClean="0"/>
          </a:p>
          <a:p>
            <a:pPr marL="0" indent="0" algn="just" eaLnBrk="1" fontAlgn="auto" hangingPunct="1">
              <a:spcAft>
                <a:spcPts val="0"/>
              </a:spcAft>
              <a:buFont typeface="Wingdings 2"/>
              <a:buNone/>
              <a:defRPr/>
            </a:pPr>
            <a:r>
              <a:rPr lang="uk-UA" sz="2000" dirty="0" smtClean="0"/>
              <a:t>Вимоги до електричних апаратів дуже різні і залежать від призначення, умов експлуатації, заданого рівня надійності</a:t>
            </a:r>
          </a:p>
          <a:p>
            <a:pPr marL="0" indent="0" algn="just" eaLnBrk="1" fontAlgn="auto" hangingPunct="1">
              <a:spcAft>
                <a:spcPts val="0"/>
              </a:spcAft>
              <a:buFont typeface="Wingdings 2"/>
              <a:buNone/>
              <a:defRPr/>
            </a:pPr>
            <a:r>
              <a:rPr lang="uk-UA" sz="2000" b="1" dirty="0" smtClean="0"/>
              <a:t>Відзначимо загальні вимоги</a:t>
            </a:r>
            <a:endParaRPr lang="ru-RU" sz="2000" b="1" dirty="0" smtClean="0"/>
          </a:p>
          <a:p>
            <a:pPr marL="174625" indent="-174625" algn="just" eaLnBrk="1" fontAlgn="auto" hangingPunct="1">
              <a:spcAft>
                <a:spcPts val="0"/>
              </a:spcAft>
              <a:buFont typeface="Wingdings 2"/>
              <a:buBlip>
                <a:blip r:embed="rId2"/>
              </a:buBlip>
              <a:defRPr/>
            </a:pPr>
            <a:r>
              <a:rPr lang="uk-UA" sz="2000" dirty="0" smtClean="0"/>
              <a:t>При номінальному режимі роботи температура струмоведучих елементів апарату не повинна перевищувати значень, які рекомендує стандарт або інший нормативний документ. При струмах короткого замикання (КЗ) елементи електричних апаратів підпадають під вплив значних термічних та динамічних навантажень, які викликаються великими струмами. Ці навантаження не повинні викликати явища, що порушують нормальну роботу ЕА після усунення КЗ</a:t>
            </a:r>
            <a:endParaRPr lang="ru-RU" sz="2000" dirty="0" smtClean="0"/>
          </a:p>
          <a:p>
            <a:pPr marL="174625" indent="-174625" algn="just" eaLnBrk="1" fontAlgn="auto" hangingPunct="1">
              <a:spcAft>
                <a:spcPts val="0"/>
              </a:spcAft>
              <a:buFont typeface="Wingdings 2"/>
              <a:buBlip>
                <a:blip r:embed="rId2"/>
              </a:buBlip>
              <a:defRPr/>
            </a:pPr>
            <a:r>
              <a:rPr lang="uk-UA" sz="2000" dirty="0" smtClean="0"/>
              <a:t>Електричні апарати, які призначені для частого вмикання та вимикання, повинні мати велику зносостійкість</a:t>
            </a:r>
          </a:p>
          <a:p>
            <a:pPr marL="174625" indent="-174625" algn="just" eaLnBrk="1" fontAlgn="auto" hangingPunct="1">
              <a:spcAft>
                <a:spcPts val="0"/>
              </a:spcAft>
              <a:buFont typeface="Wingdings 2"/>
              <a:buBlip>
                <a:blip r:embed="rId2"/>
              </a:buBlip>
              <a:defRPr/>
            </a:pPr>
            <a:r>
              <a:rPr lang="uk-UA" sz="2000" dirty="0" smtClean="0"/>
              <a:t>Контакти апаратів, призначених для відключення струмів КЗ,  повинні бути розраховані на цей режим</a:t>
            </a:r>
            <a:endParaRPr lang="ru-RU" sz="2000" dirty="0" smtClean="0"/>
          </a:p>
        </p:txBody>
      </p:sp>
      <p:sp>
        <p:nvSpPr>
          <p:cNvPr id="4" name="Заголовок 1"/>
          <p:cNvSpPr>
            <a:spLocks noGrp="1"/>
          </p:cNvSpPr>
          <p:nvPr>
            <p:ph type="title"/>
          </p:nvPr>
        </p:nvSpPr>
        <p:spPr>
          <a:xfrm>
            <a:off x="357158" y="142852"/>
            <a:ext cx="8686800" cy="838200"/>
          </a:xfrm>
        </p:spPr>
        <p:txBody>
          <a:bodyPr/>
          <a:lstStyle/>
          <a:p>
            <a:pPr algn="r" eaLnBrk="1" fontAlgn="auto" hangingPunct="1">
              <a:spcAft>
                <a:spcPts val="0"/>
              </a:spcAft>
              <a:defRPr/>
            </a:pPr>
            <a:r>
              <a:rPr lang="uk-UA" dirty="0" smtClean="0"/>
              <a:t>Вступ</a:t>
            </a:r>
            <a:endParaRPr lang="ru-RU"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1196975"/>
            <a:ext cx="8686800" cy="4525963"/>
          </a:xfrm>
        </p:spPr>
        <p:txBody>
          <a:bodyPr/>
          <a:lstStyle/>
          <a:p>
            <a:pPr marL="174625" indent="-174625" algn="just" eaLnBrk="1" hangingPunct="1">
              <a:buFont typeface="Wingdings 2" panose="05020102010507070707" pitchFamily="18" charset="2"/>
              <a:buBlip>
                <a:blip r:embed="rId2"/>
              </a:buBlip>
            </a:pPr>
            <a:r>
              <a:rPr lang="uk-UA" altLang="ru-RU" sz="2000" smtClean="0"/>
              <a:t>Ізоляція ЕА повинна витримувати перенапруги, які можуть виникнути при експлуатації та мати запас міцності, що буде враховувати погіршення властивостей ізоляції внаслідок старіння, покриття пилом, брудом або наявності вологи</a:t>
            </a:r>
            <a:endParaRPr lang="ru-RU" altLang="ru-RU" sz="2000" smtClean="0"/>
          </a:p>
          <a:p>
            <a:pPr marL="174625" indent="-174625" algn="just" eaLnBrk="1" hangingPunct="1">
              <a:buFont typeface="Wingdings 2" panose="05020102010507070707" pitchFamily="18" charset="2"/>
              <a:buBlip>
                <a:blip r:embed="rId2"/>
              </a:buBlip>
            </a:pPr>
            <a:r>
              <a:rPr lang="uk-UA" altLang="ru-RU" sz="2000" smtClean="0"/>
              <a:t>Висока ступінь надійності. Вихід із ладу апарату високої напруги може призвести до значних матеріальних втрат та до людських жертв</a:t>
            </a:r>
            <a:endParaRPr lang="ru-RU" altLang="ru-RU" sz="2000" smtClean="0"/>
          </a:p>
          <a:p>
            <a:pPr marL="174625" indent="-174625" algn="just" eaLnBrk="1" hangingPunct="1">
              <a:buFont typeface="Wingdings 2" panose="05020102010507070707" pitchFamily="18" charset="2"/>
              <a:buBlip>
                <a:blip r:embed="rId2"/>
              </a:buBlip>
            </a:pPr>
            <a:r>
              <a:rPr lang="uk-UA" altLang="ru-RU" sz="2000" smtClean="0"/>
              <a:t>Вага, габаритні розміри, час, необхідний для установки і обслуговування електричних апаратів, повинні бути оптимальними</a:t>
            </a:r>
            <a:endParaRPr lang="ru-RU" altLang="ru-RU" sz="2000" smtClean="0"/>
          </a:p>
          <a:p>
            <a:pPr marL="174625" indent="-174625" algn="just" eaLnBrk="1" hangingPunct="1">
              <a:buFont typeface="Wingdings 2" panose="05020102010507070707" pitchFamily="18" charset="2"/>
              <a:buBlip>
                <a:blip r:embed="rId2"/>
              </a:buBlip>
            </a:pPr>
            <a:r>
              <a:rPr lang="uk-UA" altLang="ru-RU" sz="2000" smtClean="0"/>
              <a:t>Конструкція ЕА повинна забезпечувати можливість автоматизації у процесі їх виготовлення та експлуатації</a:t>
            </a:r>
            <a:endParaRPr lang="ru-RU" altLang="ru-RU" sz="2000" smtClean="0"/>
          </a:p>
          <a:p>
            <a:pPr marL="174625" indent="-174625" algn="just" eaLnBrk="1" hangingPunct="1">
              <a:buFont typeface="Wingdings 2" panose="05020102010507070707" pitchFamily="18" charset="2"/>
              <a:buBlip>
                <a:blip r:embed="rId2"/>
              </a:buBlip>
            </a:pPr>
            <a:r>
              <a:rPr lang="uk-UA" altLang="ru-RU" sz="2000" smtClean="0"/>
              <a:t>Різні види ЕА мають свої спеціальні вимоги, які зумовлені його призначенням. </a:t>
            </a:r>
            <a:r>
              <a:rPr lang="uk-UA" altLang="ru-RU" sz="2000" i="1" smtClean="0"/>
              <a:t>Наприклад</a:t>
            </a:r>
            <a:r>
              <a:rPr lang="uk-UA" altLang="ru-RU" sz="2000" smtClean="0"/>
              <a:t>, високовольтний вимикач повинен відключати КЗ за час </a:t>
            </a:r>
            <a:r>
              <a:rPr lang="en-US" altLang="ru-RU" sz="2000" i="1" smtClean="0"/>
              <a:t>t</a:t>
            </a:r>
            <a:r>
              <a:rPr lang="ru-RU" altLang="ru-RU" sz="2000" i="1" smtClean="0"/>
              <a:t>=0,04 – 0,06 </a:t>
            </a:r>
            <a:r>
              <a:rPr lang="en-US" altLang="ru-RU" sz="2000" i="1" smtClean="0"/>
              <a:t>c</a:t>
            </a:r>
            <a:r>
              <a:rPr lang="uk-UA" altLang="ru-RU" sz="2000" i="1" smtClean="0"/>
              <a:t>. </a:t>
            </a:r>
            <a:endParaRPr lang="ru-RU" altLang="ru-RU" sz="2000" i="1" smtClean="0"/>
          </a:p>
        </p:txBody>
      </p:sp>
      <p:sp>
        <p:nvSpPr>
          <p:cNvPr id="4" name="Заголовок 1"/>
          <p:cNvSpPr>
            <a:spLocks noGrp="1"/>
          </p:cNvSpPr>
          <p:nvPr>
            <p:ph type="title"/>
          </p:nvPr>
        </p:nvSpPr>
        <p:spPr>
          <a:xfrm>
            <a:off x="357158" y="142852"/>
            <a:ext cx="8686800" cy="838200"/>
          </a:xfrm>
        </p:spPr>
        <p:txBody>
          <a:bodyPr/>
          <a:lstStyle/>
          <a:p>
            <a:pPr algn="r" eaLnBrk="1" fontAlgn="auto" hangingPunct="1">
              <a:spcAft>
                <a:spcPts val="0"/>
              </a:spcAft>
              <a:defRPr/>
            </a:pPr>
            <a:r>
              <a:rPr lang="uk-UA" dirty="0" smtClean="0"/>
              <a:t>Вступ</a:t>
            </a:r>
            <a:endParaRPr lang="ru-RU" dirty="0"/>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640</TotalTime>
  <Words>973</Words>
  <Application>Microsoft Office PowerPoint</Application>
  <PresentationFormat>Экран (4:3)</PresentationFormat>
  <Paragraphs>125</Paragraphs>
  <Slides>18</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18</vt:i4>
      </vt:variant>
    </vt:vector>
  </HeadingPairs>
  <TitlesOfParts>
    <vt:vector size="21" baseType="lpstr">
      <vt:lpstr>Trek</vt:lpstr>
      <vt:lpstr>Рисунок</vt:lpstr>
      <vt:lpstr>Picture</vt:lpstr>
      <vt:lpstr>ЕЛЕКТРИЧНІ АПАРАТИ</vt:lpstr>
      <vt:lpstr>Вступ</vt:lpstr>
      <vt:lpstr>Вступ</vt:lpstr>
      <vt:lpstr>Вступ</vt:lpstr>
      <vt:lpstr>Вступ</vt:lpstr>
      <vt:lpstr>Вступ</vt:lpstr>
      <vt:lpstr>Вступ</vt:lpstr>
      <vt:lpstr>Вступ</vt:lpstr>
      <vt:lpstr>Вступ</vt:lpstr>
      <vt:lpstr>Вступ</vt:lpstr>
      <vt:lpstr>Вступ</vt:lpstr>
      <vt:lpstr>Слайд 12</vt:lpstr>
      <vt:lpstr>Слайд 13</vt:lpstr>
      <vt:lpstr>Слайд 14</vt:lpstr>
      <vt:lpstr>                           Запобіжники</vt:lpstr>
      <vt:lpstr>           Плавкий запобіжник</vt:lpstr>
      <vt:lpstr>      Автоматичний запобіжник</vt:lpstr>
      <vt:lpstr>          Будова автоматичного                    запобіжника</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ЕЛЕКТРИЧНІ АПАРАТИ</dc:title>
  <dc:creator>Виталий</dc:creator>
  <cp:lastModifiedBy>User</cp:lastModifiedBy>
  <cp:revision>89</cp:revision>
  <dcterms:created xsi:type="dcterms:W3CDTF">2009-02-01T15:45:58Z</dcterms:created>
  <dcterms:modified xsi:type="dcterms:W3CDTF">2020-03-14T10:49:24Z</dcterms:modified>
</cp:coreProperties>
</file>