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73" r:id="rId8"/>
    <p:sldId id="266" r:id="rId9"/>
    <p:sldId id="275" r:id="rId10"/>
    <p:sldId id="264" r:id="rId11"/>
    <p:sldId id="265" r:id="rId12"/>
    <p:sldId id="267" r:id="rId13"/>
    <p:sldId id="27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10E6-4D76-4C41-B640-0EF30184C14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813160-B370-41AA-BD3E-FC436EDF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E168-9093-4B57-A5BA-FCB10FBB310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8824-9D40-4E32-8FCF-7673E08CB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FCCF-4363-46C3-AE5A-680516A615AC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85D7-2FDA-4A96-B476-AD79D62C7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37DA-1519-463C-9998-6C6397491A4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0312-586B-4D2B-84BF-AECA0B57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A741-3FFC-4618-8205-549B2BC8A97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782C-F260-464A-98ED-E561A7D7B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F6BC-609B-4E55-800C-322EA314E6C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4B42-10CE-4325-9891-CBF10021B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9BD3C9-E5CF-47A3-821E-F9DF2D9225A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7FEC8F-6A3E-456A-AF58-7CC70CF37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5890-D3F2-4898-A9C3-85AD45651AA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E952-D6C4-4494-A7E8-D4147726A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4D74-C2CD-4920-B8FA-228988C6A81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41EC-7FEF-4117-8DB9-9F0BCE594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BA56-32F6-41DA-BA87-34654FC9B2B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D3E5-FCA6-4970-BDBB-E30F7EC8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E102-260A-4222-BB7E-3061D01D439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02C7-52ED-4CBB-A478-9CF81A4B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1ED4D-87AB-4B49-B1BF-1E69B1774AC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654F5-92FE-4AA7-8933-B202B36C8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5" r:id="rId5"/>
    <p:sldLayoutId id="2147483686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785813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4"/>
                </a:solidFill>
                <a:cs typeface="Aharoni" pitchFamily="2" charset="-79"/>
              </a:rPr>
              <a:t>Життєві форми рослин і тварин як адаптації до середовища існування</a:t>
            </a:r>
            <a:endParaRPr lang="ru-RU" dirty="0">
              <a:solidFill>
                <a:schemeClr val="accent4"/>
              </a:solidFill>
              <a:cs typeface="Aharoni" pitchFamily="2" charset="-79"/>
            </a:endParaRPr>
          </a:p>
        </p:txBody>
      </p:sp>
      <p:pic>
        <p:nvPicPr>
          <p:cNvPr id="13314" name="Picture 3" descr="C:\Users\Admin\Downloads\image126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786063"/>
            <a:ext cx="65722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Життєва форма тварин</a:t>
            </a:r>
            <a:endParaRPr lang="ru-RU" dirty="0"/>
          </a:p>
        </p:txBody>
      </p:sp>
      <p:pic>
        <p:nvPicPr>
          <p:cNvPr id="22530" name="Содержимое 4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286000"/>
            <a:ext cx="5786437" cy="41005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01037" cy="1928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За способами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руху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в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довкіллі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b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Д.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Кашкаров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(1933)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виділяє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такі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життєві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форми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3100" dirty="0" err="1" smtClean="0">
                <a:solidFill>
                  <a:schemeClr val="accent2"/>
                </a:solidFill>
                <a:latin typeface="Arial Black" pitchFamily="34" charset="0"/>
              </a:rPr>
              <a:t>тварин</a:t>
            </a:r>
            <a:r>
              <a:rPr lang="ru-RU" sz="3100" dirty="0" smtClean="0">
                <a:solidFill>
                  <a:schemeClr val="accent2"/>
                </a:solidFill>
                <a:latin typeface="Arial Black" pitchFamily="34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solidFill>
                  <a:schemeClr val="accent2"/>
                </a:solidFill>
                <a:latin typeface="Arial Black" pitchFamily="34" charset="0"/>
              </a:rPr>
              <a:t>Запам'ятайте </a:t>
            </a:r>
            <a:endParaRPr lang="ru-RU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біоценози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мають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своєму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складі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живі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організми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які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належать до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різних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життєвих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форм.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Домінуючі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життєві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форми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індикаторами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довкілля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має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важливе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значення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в: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лісівництві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луківництві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пасовищному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господарстві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Кожна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життєва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форма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виділяється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не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тільки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зовнішнім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виглядом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габітусом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), 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характерним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 ритмом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 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розвитку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cs typeface="FrankRuehl" pitchFamily="34" charset="-79"/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cs typeface="FrankRuehl" pitchFamily="34" charset="-79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549275"/>
            <a:ext cx="9036050" cy="4751388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5516563"/>
          <a:ext cx="820896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solidFill>
                  <a:schemeClr val="accent2"/>
                </a:solidFill>
                <a:latin typeface="Arial Black" pitchFamily="34" charset="0"/>
              </a:rPr>
              <a:t>Домашнє завдання </a:t>
            </a:r>
            <a:endParaRPr lang="ru-RU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smtClean="0">
                <a:cs typeface="FrankRuehl" pitchFamily="34" charset="-79"/>
              </a:rPr>
              <a:t>Скласти конпсект.</a:t>
            </a:r>
          </a:p>
          <a:p>
            <a:r>
              <a:rPr lang="uk-UA" sz="4400" smtClean="0">
                <a:cs typeface="FrankRuehl" pitchFamily="34" charset="-79"/>
              </a:rPr>
              <a:t> Виконати завдання (слайд № 13).</a:t>
            </a:r>
            <a:endParaRPr lang="ru-RU" sz="4400" smtClean="0">
              <a:cs typeface="FrankRuehl" pitchFamily="34" charset="-79"/>
            </a:endParaRPr>
          </a:p>
          <a:p>
            <a:r>
              <a:rPr lang="uk-UA" sz="4400" smtClean="0">
                <a:cs typeface="FrankRuehl" pitchFamily="34" charset="-79"/>
              </a:rPr>
              <a:t>Скласти 3 тести формату ЗНО на відповідність.</a:t>
            </a:r>
            <a:endParaRPr lang="ru-RU" sz="4400" smtClean="0">
              <a:cs typeface="FrankRuehl" pitchFamily="34" charset="-79"/>
            </a:endParaRPr>
          </a:p>
          <a:p>
            <a:pPr>
              <a:buFont typeface="Georgia" pitchFamily="18" charset="0"/>
              <a:buNone/>
            </a:pPr>
            <a:r>
              <a:rPr lang="uk-UA" sz="4400" b="1" smtClean="0">
                <a:cs typeface="FrankRuehl" pitchFamily="34" charset="-79"/>
              </a:rPr>
              <a:t> </a:t>
            </a:r>
            <a:endParaRPr lang="ru-RU" sz="4400" smtClean="0">
              <a:cs typeface="FrankRuehl" pitchFamily="34" charset="-79"/>
            </a:endParaRPr>
          </a:p>
          <a:p>
            <a:endParaRPr lang="ru-RU" sz="26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in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857250"/>
            <a:ext cx="8229600" cy="4525963"/>
          </a:xfrm>
        </p:spPr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Життєвою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є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форма, в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якій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тіло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організму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перебуває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гармонії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із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зовнішнім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середовищем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Е.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Вармінг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14338" name="Рисунок 5" descr="74226483.jpg"/>
          <p:cNvPicPr>
            <a:picLocks noChangeAspect="1"/>
          </p:cNvPicPr>
          <p:nvPr/>
        </p:nvPicPr>
        <p:blipFill>
          <a:blip r:embed="rId2"/>
          <a:srcRect l="22501" t="50000" r="23125" b="2499"/>
          <a:stretch>
            <a:fillRect/>
          </a:stretch>
        </p:blipFill>
        <p:spPr bwMode="auto">
          <a:xfrm>
            <a:off x="2071688" y="3143250"/>
            <a:ext cx="46878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cs typeface="Aharoni" pitchFamily="2" charset="-79"/>
              </a:rPr>
              <a:t>Згрупуйте подані організми за екологічною пластичністю</a:t>
            </a:r>
            <a:endParaRPr lang="ru-RU" dirty="0">
              <a:cs typeface="Aharoni" pitchFamily="2" charset="-79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2249488"/>
          <a:ext cx="4038600" cy="297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7"/>
                <a:gridCol w="2019307"/>
              </a:tblGrid>
              <a:tr h="74471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Екологічно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пластичні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46321" marR="463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Екологічно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непластичні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46321" marR="46321"/>
                </a:tc>
              </a:tr>
              <a:tr h="5042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321" marR="4632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321" marR="46321"/>
                </a:tc>
              </a:tr>
              <a:tr h="5042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321" marR="4632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321" marR="46321"/>
                </a:tc>
              </a:tr>
              <a:tr h="504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321" marR="46321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 marL="46321" marR="46321"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 smtClean="0"/>
              <a:t> </a:t>
            </a:r>
            <a:r>
              <a:rPr lang="uk-UA" sz="2800" dirty="0" smtClean="0">
                <a:latin typeface="Arial Black" pitchFamily="34" charset="0"/>
              </a:rPr>
              <a:t>форель струмкова,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 smtClean="0">
                <a:latin typeface="Arial Black" pitchFamily="34" charset="0"/>
              </a:rPr>
              <a:t>горобець польовий,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 smtClean="0">
                <a:latin typeface="Arial Black" pitchFamily="34" charset="0"/>
              </a:rPr>
              <a:t>кульбаба лікарська,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 smtClean="0">
                <a:latin typeface="Arial Black" pitchFamily="34" charset="0"/>
              </a:rPr>
              <a:t>велика панда,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 smtClean="0">
                <a:latin typeface="Arial Black" pitchFamily="34" charset="0"/>
              </a:rPr>
              <a:t>маршанція мінлива,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 smtClean="0">
                <a:latin typeface="Arial Black" pitchFamily="34" charset="0"/>
              </a:rPr>
              <a:t>бамбук.</a:t>
            </a:r>
            <a:endParaRPr lang="ru-RU" sz="2800" dirty="0" smtClean="0">
              <a:latin typeface="Arial Black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Життєва форма рослин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rcRect t="35670" r="50281"/>
          <a:stretch>
            <a:fillRect/>
          </a:stretch>
        </p:blipFill>
        <p:spPr>
          <a:xfrm>
            <a:off x="6143625" y="2071688"/>
            <a:ext cx="3000375" cy="2911475"/>
          </a:xfrm>
        </p:spPr>
      </p:pic>
      <p:sp>
        <p:nvSpPr>
          <p:cNvPr id="8" name="Прямоугольник 7"/>
          <p:cNvSpPr/>
          <p:nvPr/>
        </p:nvSpPr>
        <p:spPr>
          <a:xfrm>
            <a:off x="285750" y="1928813"/>
            <a:ext cx="492918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>
                <a:solidFill>
                  <a:srgbClr val="3E3F68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Даний термін запропонував відомий данський ботанік, один із засновників екології та морфології рослин Еугеніус Вармінг (1841 - 1924) наприкінці ХІХ ст.</a:t>
            </a:r>
          </a:p>
        </p:txBody>
      </p:sp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1285875" y="4572000"/>
            <a:ext cx="578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Aharoni" pitchFamily="2" charset="-79"/>
              </a:rPr>
              <a:t>Поняття </a:t>
            </a:r>
            <a:r>
              <a:rPr lang="ru-RU">
                <a:latin typeface="Georgia" pitchFamily="18" charset="0"/>
                <a:ea typeface="Calibri" pitchFamily="34" charset="0"/>
                <a:cs typeface="Aharoni" pitchFamily="2" charset="-79"/>
              </a:rPr>
              <a:t>“</a:t>
            </a:r>
            <a:r>
              <a:rPr lang="ru-RU">
                <a:latin typeface="Times New Roman" pitchFamily="18" charset="0"/>
                <a:ea typeface="Calibri" pitchFamily="34" charset="0"/>
                <a:cs typeface="Aharoni" pitchFamily="2" charset="-79"/>
              </a:rPr>
              <a:t>життєва форма</a:t>
            </a:r>
            <a:r>
              <a:rPr lang="ru-RU">
                <a:latin typeface="Georgia" pitchFamily="18" charset="0"/>
                <a:ea typeface="Calibri" pitchFamily="34" charset="0"/>
                <a:cs typeface="Aharoni" pitchFamily="2" charset="-79"/>
              </a:rPr>
              <a:t>”</a:t>
            </a:r>
            <a:r>
              <a:rPr lang="ru-RU">
                <a:latin typeface="Times New Roman" pitchFamily="18" charset="0"/>
                <a:ea typeface="Calibri" pitchFamily="34" charset="0"/>
                <a:cs typeface="Aharoni" pitchFamily="2" charset="-79"/>
              </a:rPr>
              <a:t>, під яким розуміють зовнішній вигляд рослини </a:t>
            </a:r>
            <a:r>
              <a:rPr lang="ru-RU">
                <a:latin typeface="Georgia" pitchFamily="18" charset="0"/>
                <a:ea typeface="Calibri" pitchFamily="34" charset="0"/>
                <a:cs typeface="Aharoni" pitchFamily="2" charset="-79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Aharoni" pitchFamily="2" charset="-79"/>
              </a:rPr>
              <a:t> габітус (лат. habitus </a:t>
            </a:r>
            <a:r>
              <a:rPr lang="ru-RU">
                <a:latin typeface="Georgia" pitchFamily="18" charset="0"/>
                <a:ea typeface="Calibri" pitchFamily="34" charset="0"/>
                <a:cs typeface="Aharoni" pitchFamily="2" charset="-79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Aharoni" pitchFamily="2" charset="-79"/>
              </a:rPr>
              <a:t> зовнішність), який склався внаслідок тривалої еволюції і відображає пристосованість до умов довкілля.</a:t>
            </a:r>
            <a:endParaRPr lang="ru-RU" sz="2400">
              <a:ea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  <a:t>Життєві форми рослин за </a:t>
            </a:r>
            <a:b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  <a:t>К. </a:t>
            </a:r>
            <a:r>
              <a:rPr lang="uk-UA" dirty="0" err="1" smtClean="0">
                <a:solidFill>
                  <a:schemeClr val="accent2"/>
                </a:solidFill>
                <a:latin typeface="Arial Black" pitchFamily="34" charset="0"/>
              </a:rPr>
              <a:t>Раункієром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9458" name="Содержимое 5" descr="c7c51ffbe378a76202d308aaa169449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7321" t="15443" r="2489" b="12488"/>
          <a:stretch>
            <a:fillRect/>
          </a:stretch>
        </p:blipFill>
        <p:spPr>
          <a:xfrm>
            <a:off x="96838" y="2500313"/>
            <a:ext cx="4194175" cy="350043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1400" dirty="0" err="1" smtClean="0">
                <a:cs typeface="FrankRuehl" pitchFamily="34" charset="-79"/>
              </a:rPr>
              <a:t>Фанерофіти</a:t>
            </a:r>
            <a:r>
              <a:rPr lang="ru-RU" sz="1400" dirty="0" smtClean="0">
                <a:cs typeface="FrankRuehl" pitchFamily="34" charset="-79"/>
              </a:rPr>
              <a:t> (</a:t>
            </a:r>
            <a:r>
              <a:rPr lang="ru-RU" sz="1400" dirty="0" err="1" smtClean="0">
                <a:cs typeface="FrankRuehl" pitchFamily="34" charset="-79"/>
              </a:rPr>
              <a:t>від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грецького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en-US" sz="1400" dirty="0" err="1" smtClean="0">
                <a:latin typeface="FrankRuehl" pitchFamily="34" charset="-79"/>
                <a:cs typeface="FrankRuehl" pitchFamily="34" charset="-79"/>
              </a:rPr>
              <a:t>phaneros</a:t>
            </a:r>
            <a:r>
              <a:rPr lang="en-US" sz="1400" dirty="0" smtClean="0">
                <a:latin typeface="FrankRuehl" pitchFamily="34" charset="-79"/>
                <a:cs typeface="FrankRuehl" pitchFamily="34" charset="-79"/>
              </a:rPr>
              <a:t> — </a:t>
            </a:r>
            <a:r>
              <a:rPr lang="ru-RU" sz="1400" dirty="0" err="1" smtClean="0">
                <a:cs typeface="FrankRuehl" pitchFamily="34" charset="-79"/>
              </a:rPr>
              <a:t>явний</a:t>
            </a:r>
            <a:r>
              <a:rPr lang="ru-RU" sz="1400" dirty="0" smtClean="0">
                <a:cs typeface="FrankRuehl" pitchFamily="34" charset="-79"/>
              </a:rPr>
              <a:t>) —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поновлення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розміщені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високо</a:t>
            </a:r>
            <a:r>
              <a:rPr lang="ru-RU" sz="1400" dirty="0" smtClean="0">
                <a:cs typeface="FrankRuehl" pitchFamily="34" charset="-79"/>
              </a:rPr>
              <a:t> над </a:t>
            </a:r>
            <a:r>
              <a:rPr lang="ru-RU" sz="1400" dirty="0" err="1" smtClean="0">
                <a:cs typeface="FrankRuehl" pitchFamily="34" charset="-79"/>
              </a:rPr>
              <a:t>поверхнею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землі</a:t>
            </a:r>
            <a:r>
              <a:rPr lang="ru-RU" sz="1400" dirty="0" smtClean="0">
                <a:cs typeface="FrankRuehl" pitchFamily="34" charset="-79"/>
              </a:rPr>
              <a:t> (дерева, </a:t>
            </a:r>
            <a:r>
              <a:rPr lang="ru-RU" sz="1400" dirty="0" err="1" smtClean="0">
                <a:cs typeface="FrankRuehl" pitchFamily="34" charset="-79"/>
              </a:rPr>
              <a:t>кущі</a:t>
            </a:r>
            <a:r>
              <a:rPr lang="ru-RU" sz="1400" dirty="0" smtClean="0">
                <a:cs typeface="FrankRuehl" pitchFamily="34" charset="-79"/>
              </a:rPr>
              <a:t>).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захищені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лусками</a:t>
            </a:r>
            <a:r>
              <a:rPr lang="ru-RU" sz="1400" dirty="0" smtClean="0">
                <a:cs typeface="FrankRuehl" pitchFamily="34" charset="-79"/>
              </a:rPr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1400" dirty="0" smtClean="0">
                <a:cs typeface="FrankRuehl" pitchFamily="34" charset="-79"/>
              </a:rPr>
              <a:t>  </a:t>
            </a:r>
            <a:r>
              <a:rPr lang="ru-RU" sz="1400" dirty="0" err="1" smtClean="0">
                <a:cs typeface="FrankRuehl" pitchFamily="34" charset="-79"/>
              </a:rPr>
              <a:t>Хамефіти</a:t>
            </a:r>
            <a:r>
              <a:rPr lang="ru-RU" sz="1400" dirty="0" smtClean="0">
                <a:cs typeface="FrankRuehl" pitchFamily="34" charset="-79"/>
              </a:rPr>
              <a:t> —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поновлення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розміщені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близько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від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поверхні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землі</a:t>
            </a:r>
            <a:r>
              <a:rPr lang="ru-RU" sz="1400" dirty="0" smtClean="0">
                <a:cs typeface="FrankRuehl" pitchFamily="34" charset="-79"/>
              </a:rPr>
              <a:t>.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захищені</a:t>
            </a:r>
            <a:r>
              <a:rPr lang="ru-RU" sz="1400" dirty="0" smtClean="0">
                <a:cs typeface="FrankRuehl" pitchFamily="34" charset="-79"/>
              </a:rPr>
              <a:t> не </a:t>
            </a:r>
            <a:r>
              <a:rPr lang="ru-RU" sz="1400" dirty="0" err="1" smtClean="0">
                <a:cs typeface="FrankRuehl" pitchFamily="34" charset="-79"/>
              </a:rPr>
              <a:t>тільки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лусками</a:t>
            </a:r>
            <a:r>
              <a:rPr lang="ru-RU" sz="1400" dirty="0" smtClean="0">
                <a:cs typeface="FrankRuehl" pitchFamily="34" charset="-79"/>
              </a:rPr>
              <a:t>, а </a:t>
            </a:r>
            <a:r>
              <a:rPr lang="ru-RU" sz="1400" dirty="0" err="1" smtClean="0">
                <a:cs typeface="FrankRuehl" pitchFamily="34" charset="-79"/>
              </a:rPr>
              <a:t>й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снігом</a:t>
            </a:r>
            <a:r>
              <a:rPr lang="ru-RU" sz="1400" dirty="0" smtClean="0">
                <a:cs typeface="FrankRuehl" pitchFamily="34" charset="-79"/>
              </a:rPr>
              <a:t> та </a:t>
            </a:r>
            <a:r>
              <a:rPr lang="ru-RU" sz="1400" dirty="0" err="1" smtClean="0">
                <a:cs typeface="FrankRuehl" pitchFamily="34" charset="-79"/>
              </a:rPr>
              <a:t>відмерлим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листям</a:t>
            </a:r>
            <a:r>
              <a:rPr lang="ru-RU" sz="1400" dirty="0" smtClean="0">
                <a:cs typeface="FrankRuehl" pitchFamily="34" charset="-79"/>
              </a:rPr>
              <a:t> (</a:t>
            </a:r>
            <a:r>
              <a:rPr lang="ru-RU" sz="1400" dirty="0" err="1" smtClean="0">
                <a:cs typeface="FrankRuehl" pitchFamily="34" charset="-79"/>
              </a:rPr>
              <a:t>журавлина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брусниця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карликова</a:t>
            </a:r>
            <a:r>
              <a:rPr lang="ru-RU" sz="1400" dirty="0" smtClean="0">
                <a:cs typeface="FrankRuehl" pitchFamily="34" charset="-79"/>
              </a:rPr>
              <a:t> береза).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Гемікриптофіти</a:t>
            </a:r>
            <a:r>
              <a:rPr lang="ru-RU" sz="1400" dirty="0" smtClean="0">
                <a:cs typeface="FrankRuehl" pitchFamily="34" charset="-79"/>
              </a:rPr>
              <a:t> —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поновлення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розміщені</a:t>
            </a:r>
            <a:r>
              <a:rPr lang="ru-RU" sz="1400" dirty="0" smtClean="0">
                <a:cs typeface="FrankRuehl" pitchFamily="34" charset="-79"/>
              </a:rPr>
              <a:t> на </a:t>
            </a:r>
            <a:r>
              <a:rPr lang="ru-RU" sz="1400" dirty="0" err="1" smtClean="0">
                <a:cs typeface="FrankRuehl" pitchFamily="34" charset="-79"/>
              </a:rPr>
              <a:t>рівні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поверхні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землі</a:t>
            </a:r>
            <a:r>
              <a:rPr lang="ru-RU" sz="1400" dirty="0" smtClean="0">
                <a:cs typeface="FrankRuehl" pitchFamily="34" charset="-79"/>
              </a:rPr>
              <a:t>. Тому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захищені</a:t>
            </a:r>
            <a:r>
              <a:rPr lang="ru-RU" sz="1400" dirty="0" smtClean="0">
                <a:cs typeface="FrankRuehl" pitchFamily="34" charset="-79"/>
              </a:rPr>
              <a:t> не </a:t>
            </a:r>
            <a:r>
              <a:rPr lang="ru-RU" sz="1400" dirty="0" err="1" smtClean="0">
                <a:cs typeface="FrankRuehl" pitchFamily="34" charset="-79"/>
              </a:rPr>
              <a:t>тільки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лусками</a:t>
            </a:r>
            <a:r>
              <a:rPr lang="ru-RU" sz="1400" dirty="0" smtClean="0">
                <a:cs typeface="FrankRuehl" pitchFamily="34" charset="-79"/>
              </a:rPr>
              <a:t>, а </a:t>
            </a:r>
            <a:r>
              <a:rPr lang="ru-RU" sz="1400" dirty="0" err="1" smtClean="0">
                <a:cs typeface="FrankRuehl" pitchFamily="34" charset="-79"/>
              </a:rPr>
              <a:t>й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снігом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відмерлим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листям</a:t>
            </a:r>
            <a:r>
              <a:rPr lang="ru-RU" sz="1400" dirty="0" smtClean="0">
                <a:cs typeface="FrankRuehl" pitchFamily="34" charset="-79"/>
              </a:rPr>
              <a:t> та грунтом (</a:t>
            </a:r>
            <a:r>
              <a:rPr lang="ru-RU" sz="1400" dirty="0" err="1" smtClean="0">
                <a:cs typeface="FrankRuehl" pitchFamily="34" charset="-79"/>
              </a:rPr>
              <a:t>кульбаба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підбіл</a:t>
            </a:r>
            <a:r>
              <a:rPr lang="ru-RU" sz="1400" dirty="0" smtClean="0">
                <a:cs typeface="FrankRuehl" pitchFamily="34" charset="-79"/>
              </a:rPr>
              <a:t>).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Криптофіти</a:t>
            </a:r>
            <a:r>
              <a:rPr lang="ru-RU" sz="1400" dirty="0" smtClean="0">
                <a:cs typeface="FrankRuehl" pitchFamily="34" charset="-79"/>
              </a:rPr>
              <a:t> — </a:t>
            </a:r>
            <a:r>
              <a:rPr lang="ru-RU" sz="1400" dirty="0" err="1" smtClean="0">
                <a:cs typeface="FrankRuehl" pitchFamily="34" charset="-79"/>
              </a:rPr>
              <a:t>бруньки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поновлення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розміщені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під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поверхнею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землі</a:t>
            </a:r>
            <a:r>
              <a:rPr lang="ru-RU" sz="1400" dirty="0" smtClean="0">
                <a:cs typeface="FrankRuehl" pitchFamily="34" charset="-79"/>
              </a:rPr>
              <a:t> (</a:t>
            </a:r>
            <a:r>
              <a:rPr lang="ru-RU" sz="1400" dirty="0" err="1" smtClean="0">
                <a:cs typeface="FrankRuehl" pitchFamily="34" charset="-79"/>
              </a:rPr>
              <a:t>рослини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що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мають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цибулини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бульби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кореневища</a:t>
            </a:r>
            <a:r>
              <a:rPr lang="ru-RU" sz="1400" dirty="0" smtClean="0">
                <a:cs typeface="FrankRuehl" pitchFamily="34" charset="-79"/>
              </a:rPr>
              <a:t>).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Терофіти</a:t>
            </a:r>
            <a:r>
              <a:rPr lang="ru-RU" sz="1400" dirty="0" smtClean="0">
                <a:cs typeface="FrankRuehl" pitchFamily="34" charset="-79"/>
              </a:rPr>
              <a:t> — </a:t>
            </a:r>
            <a:r>
              <a:rPr lang="ru-RU" sz="1400" dirty="0" err="1" smtClean="0">
                <a:cs typeface="FrankRuehl" pitchFamily="34" charset="-79"/>
              </a:rPr>
              <a:t>однорічники</a:t>
            </a:r>
            <a:r>
              <a:rPr lang="ru-RU" sz="1400" dirty="0" smtClean="0">
                <a:cs typeface="FrankRuehl" pitchFamily="34" charset="-79"/>
              </a:rPr>
              <a:t>, </a:t>
            </a:r>
            <a:r>
              <a:rPr lang="ru-RU" sz="1400" dirty="0" err="1" smtClean="0">
                <a:cs typeface="FrankRuehl" pitchFamily="34" charset="-79"/>
              </a:rPr>
              <a:t>що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перезимовують</a:t>
            </a:r>
            <a:r>
              <a:rPr lang="ru-RU" sz="1400" dirty="0" smtClean="0">
                <a:cs typeface="FrankRuehl" pitchFamily="34" charset="-79"/>
              </a:rPr>
              <a:t> у </a:t>
            </a:r>
            <a:r>
              <a:rPr lang="ru-RU" sz="1400" dirty="0" err="1" smtClean="0">
                <a:cs typeface="FrankRuehl" pitchFamily="34" charset="-79"/>
              </a:rPr>
              <a:t>вигляді</a:t>
            </a:r>
            <a:r>
              <a:rPr lang="ru-RU" sz="1400" dirty="0" smtClean="0">
                <a:cs typeface="FrankRuehl" pitchFamily="34" charset="-79"/>
              </a:rPr>
              <a:t> </a:t>
            </a:r>
            <a:r>
              <a:rPr lang="ru-RU" sz="1400" dirty="0" err="1" smtClean="0">
                <a:cs typeface="FrankRuehl" pitchFamily="34" charset="-79"/>
              </a:rPr>
              <a:t>насіння</a:t>
            </a:r>
            <a:r>
              <a:rPr lang="ru-RU" sz="1400" dirty="0" smtClean="0">
                <a:cs typeface="FrankRuehl" pitchFamily="34" charset="-79"/>
              </a:rPr>
              <a:t>.</a:t>
            </a:r>
            <a:endParaRPr lang="en-US" sz="1400" dirty="0" smtClean="0">
              <a:latin typeface="FrankRuehl" pitchFamily="34" charset="-79"/>
              <a:cs typeface="FrankRuehl" pitchFamily="34" charset="-79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400" dirty="0"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  <a:t>Життєві форми рослин за </a:t>
            </a:r>
            <a:b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  <a:t>І.Г. Серебряковим 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04336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Категорія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Приклади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Дерев'янисті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Дуб, калина, шипшина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Напівдерев'янисті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Чебрець, ефера, лаванда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Наземні трав'янисті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Лопух, пирій, бегонія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Водні трав'янисті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Очерет, латаття, стрілолист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58763" y="1711325"/>
          <a:ext cx="8713787" cy="32051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4596"/>
                <a:gridCol w="2904596"/>
                <a:gridCol w="2904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Життєві форми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Різновиди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Приклади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Дерев'янисті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2060"/>
                          </a:solidFill>
                        </a:rPr>
                        <a:t>Дерева, кущі, кущики</a:t>
                      </a:r>
                      <a:endParaRPr lang="uk-UA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B050"/>
                          </a:solidFill>
                        </a:rPr>
                        <a:t>Дуб, калина, шипшина</a:t>
                      </a:r>
                      <a:endParaRPr lang="uk-UA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err="1" smtClean="0"/>
                        <a:t>Напівдерев'янисті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2060"/>
                          </a:solidFill>
                        </a:rPr>
                        <a:t>Напівкущі, </a:t>
                      </a:r>
                      <a:r>
                        <a:rPr lang="uk-UA" b="1" i="1" dirty="0" err="1" smtClean="0">
                          <a:solidFill>
                            <a:srgbClr val="002060"/>
                          </a:solidFill>
                        </a:rPr>
                        <a:t>напівкущики</a:t>
                      </a:r>
                      <a:endParaRPr lang="uk-UA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B050"/>
                          </a:solidFill>
                        </a:rPr>
                        <a:t>Чебрець, ефедра, лаванда</a:t>
                      </a:r>
                      <a:endParaRPr lang="uk-UA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Наземні трав'янисті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err="1" smtClean="0">
                          <a:solidFill>
                            <a:srgbClr val="002060"/>
                          </a:solidFill>
                        </a:rPr>
                        <a:t>Одно-</a:t>
                      </a:r>
                      <a:r>
                        <a:rPr lang="uk-UA" b="1" i="1" dirty="0" smtClean="0">
                          <a:solidFill>
                            <a:srgbClr val="002060"/>
                          </a:solidFill>
                        </a:rPr>
                        <a:t>, багаторічні трави</a:t>
                      </a:r>
                      <a:endParaRPr lang="uk-UA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B050"/>
                          </a:solidFill>
                        </a:rPr>
                        <a:t>Лопух, пирій, бегонія</a:t>
                      </a:r>
                      <a:endParaRPr lang="uk-UA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Водні трав'янисті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2060"/>
                          </a:solidFill>
                        </a:rPr>
                        <a:t>Земноводні рослини, плаваючі трави, підводні трави</a:t>
                      </a:r>
                      <a:endParaRPr lang="uk-UA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B050"/>
                          </a:solidFill>
                        </a:rPr>
                        <a:t>Очерет, латаття, стрілолист</a:t>
                      </a:r>
                      <a:endParaRPr lang="uk-UA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0350" y="404813"/>
            <a:ext cx="871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Життєва</a:t>
            </a:r>
            <a:r>
              <a:rPr lang="ru-RU" sz="2400" b="1" dirty="0">
                <a:solidFill>
                  <a:schemeClr val="tx1"/>
                </a:solidFill>
              </a:rPr>
              <a:t> форма </a:t>
            </a:r>
            <a:r>
              <a:rPr lang="ru-RU" sz="2400" b="1" dirty="0" err="1">
                <a:solidFill>
                  <a:schemeClr val="tx1"/>
                </a:solidFill>
              </a:rPr>
              <a:t>рослин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chemeClr val="tx1"/>
                </a:solidFill>
              </a:rPr>
              <a:t>зовнішній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вигляд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рослинних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організмів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відображає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їхню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пристосованість</a:t>
            </a:r>
            <a:r>
              <a:rPr lang="ru-RU" sz="2400" i="1" dirty="0">
                <a:solidFill>
                  <a:schemeClr val="tx1"/>
                </a:solidFill>
              </a:rPr>
              <a:t> до умов </a:t>
            </a:r>
            <a:r>
              <a:rPr lang="ru-RU" sz="2400" i="1" dirty="0" err="1">
                <a:solidFill>
                  <a:schemeClr val="tx1"/>
                </a:solidFill>
              </a:rPr>
              <a:t>середовища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існування</a:t>
            </a:r>
            <a:endParaRPr lang="uk-UA" sz="2400" i="1" dirty="0">
              <a:solidFill>
                <a:schemeClr val="tx1"/>
              </a:solidFill>
            </a:endParaRPr>
          </a:p>
        </p:txBody>
      </p:sp>
      <p:pic>
        <p:nvPicPr>
          <p:cNvPr id="327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852988"/>
            <a:ext cx="25114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852988"/>
            <a:ext cx="2592387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775" y="4887913"/>
            <a:ext cx="2592388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Життєва форма тварин</a:t>
            </a:r>
            <a:endParaRPr lang="ru-RU" dirty="0"/>
          </a:p>
        </p:txBody>
      </p:sp>
      <p:pic>
        <p:nvPicPr>
          <p:cNvPr id="21506" name="Picture 2" descr="C:\Users\Admin\Download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968"/>
          <a:stretch>
            <a:fillRect/>
          </a:stretch>
        </p:blipFill>
        <p:spPr>
          <a:xfrm>
            <a:off x="1785938" y="2000250"/>
            <a:ext cx="5500687" cy="2786063"/>
          </a:xfrm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143000" y="4929188"/>
            <a:ext cx="7000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Arial Black" pitchFamily="34" charset="0"/>
              </a:rPr>
              <a:t>У подібних умовах середовища організми навіть з систематично далеких груп можуть мати подібну життєву форму.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250825" y="1773238"/>
          <a:ext cx="8713788" cy="46688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4596"/>
                <a:gridCol w="2904596"/>
                <a:gridCol w="2904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Типи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Адаптації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Приклади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Плаваючі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Обтічна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 форма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тіла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ласти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або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кінцівки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 з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плавальними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</a:rPr>
                        <a:t>перетинками</a:t>
                      </a:r>
                      <a:endParaRPr lang="uk-UA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rgbClr val="002060"/>
                          </a:solidFill>
                        </a:rPr>
                        <a:t>Тюлені, моржі, кити, видри, риби</a:t>
                      </a:r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Риючі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Мають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валькувате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тіло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,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вкорочені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 (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риючі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)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кінцівки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,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ледь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виражену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2493E"/>
                          </a:solidFill>
                        </a:rPr>
                        <a:t>шию</a:t>
                      </a:r>
                      <a:r>
                        <a:rPr lang="ru-RU" sz="1400" b="1" i="1" dirty="0" smtClean="0">
                          <a:solidFill>
                            <a:srgbClr val="72493E"/>
                          </a:solidFill>
                        </a:rPr>
                        <a:t>, тонкий слух та нюх</a:t>
                      </a:r>
                      <a:endParaRPr lang="uk-UA" sz="1400" b="1" i="1" dirty="0">
                        <a:solidFill>
                          <a:srgbClr val="7249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rgbClr val="72493E"/>
                          </a:solidFill>
                        </a:rPr>
                        <a:t>Ховрахи, кроти, сліпаки, бабаки, вовчок</a:t>
                      </a:r>
                      <a:endParaRPr lang="uk-UA" sz="1600" b="1" i="1" dirty="0">
                        <a:solidFill>
                          <a:srgbClr val="72493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Наземні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Пристосовані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до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швидкого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бігу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мають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стрункий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тулуб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видовжені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кінцівки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та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довгу</a:t>
                      </a:r>
                      <a:r>
                        <a:rPr lang="ru-RU" sz="14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7030A0"/>
                          </a:solidFill>
                        </a:rPr>
                        <a:t>шию</a:t>
                      </a:r>
                      <a:endParaRPr lang="uk-UA" sz="1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rgbClr val="7030A0"/>
                          </a:solidFill>
                        </a:rPr>
                        <a:t>Коні, зебри, олені, вовки</a:t>
                      </a:r>
                      <a:endParaRPr lang="uk-UA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Деревні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 i="1" dirty="0" smtClean="0">
                          <a:solidFill>
                            <a:srgbClr val="00B050"/>
                          </a:solidFill>
                        </a:rPr>
                        <a:t>Чіпкі кінцівки, розвинений слух</a:t>
                      </a:r>
                      <a:endParaRPr lang="uk-UA" sz="1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rgbClr val="00B050"/>
                          </a:solidFill>
                        </a:rPr>
                        <a:t>Примати, сови, дятли</a:t>
                      </a:r>
                      <a:endParaRPr lang="uk-UA" sz="16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Повітряні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Наявність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шкірних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 складок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між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кінцівками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перетворення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передніх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кінцівок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 на </a:t>
                      </a:r>
                      <a:r>
                        <a:rPr lang="ru-RU" sz="1400" b="1" i="1" dirty="0" err="1" smtClean="0">
                          <a:solidFill>
                            <a:srgbClr val="0070C0"/>
                          </a:solidFill>
                        </a:rPr>
                        <a:t>крила</a:t>
                      </a:r>
                      <a:endParaRPr lang="uk-UA" sz="14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rgbClr val="0070C0"/>
                          </a:solidFill>
                        </a:rPr>
                        <a:t>Сумчасті білки, білки-летяги, кажани, птахи, комахи</a:t>
                      </a:r>
                      <a:endParaRPr lang="uk-UA" sz="16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549275"/>
            <a:ext cx="87852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Життєва</a:t>
            </a:r>
            <a:r>
              <a:rPr lang="ru-RU" sz="2400" b="1" dirty="0">
                <a:solidFill>
                  <a:schemeClr val="tx1"/>
                </a:solidFill>
              </a:rPr>
              <a:t> форма </a:t>
            </a:r>
            <a:r>
              <a:rPr lang="ru-RU" sz="2400" b="1" dirty="0" err="1">
                <a:solidFill>
                  <a:schemeClr val="tx1"/>
                </a:solidFill>
              </a:rPr>
              <a:t>тварин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chemeClr val="tx1"/>
                </a:solidFill>
              </a:rPr>
              <a:t>група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особин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мають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подібні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морфологічні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пристосування</a:t>
            </a:r>
            <a:r>
              <a:rPr lang="ru-RU" sz="2400" i="1" dirty="0">
                <a:solidFill>
                  <a:schemeClr val="tx1"/>
                </a:solidFill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</a:rPr>
              <a:t>існування</a:t>
            </a:r>
            <a:r>
              <a:rPr lang="ru-RU" sz="2400" i="1" dirty="0">
                <a:solidFill>
                  <a:schemeClr val="tx1"/>
                </a:solidFill>
              </a:rPr>
              <a:t> в </a:t>
            </a:r>
            <a:r>
              <a:rPr lang="ru-RU" sz="2400" i="1" dirty="0" err="1">
                <a:solidFill>
                  <a:schemeClr val="tx1"/>
                </a:solidFill>
              </a:rPr>
              <a:t>однаковому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середовищі</a:t>
            </a:r>
            <a:endParaRPr lang="uk-UA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</TotalTime>
  <Words>453</Words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Georgia</vt:lpstr>
      <vt:lpstr>Arial</vt:lpstr>
      <vt:lpstr>Trebuchet MS</vt:lpstr>
      <vt:lpstr>Wingdings 2</vt:lpstr>
      <vt:lpstr>Calibri</vt:lpstr>
      <vt:lpstr>Aharoni</vt:lpstr>
      <vt:lpstr>Arial Black</vt:lpstr>
      <vt:lpstr>Times New Roman</vt:lpstr>
      <vt:lpstr>FrankRuehl</vt:lpstr>
      <vt:lpstr>Городская</vt:lpstr>
      <vt:lpstr>Городская</vt:lpstr>
      <vt:lpstr>Городская</vt:lpstr>
      <vt:lpstr>Городская</vt:lpstr>
      <vt:lpstr>Життєві форми рослин і тварин як адаптації до середовища існування</vt:lpstr>
      <vt:lpstr>Слайд 2</vt:lpstr>
      <vt:lpstr>Згрупуйте подані організми за екологічною пластичністю</vt:lpstr>
      <vt:lpstr>Життєва форма рослин</vt:lpstr>
      <vt:lpstr>Життєві форми рослин за  К. Раункієром</vt:lpstr>
      <vt:lpstr>Життєві форми рослин за  І.Г. Серебряковим </vt:lpstr>
      <vt:lpstr>Слайд 7</vt:lpstr>
      <vt:lpstr>Життєва форма тварин</vt:lpstr>
      <vt:lpstr>Слайд 9</vt:lpstr>
      <vt:lpstr>Життєва форма тварин</vt:lpstr>
      <vt:lpstr>За способами руху в довкіллі  Д. Кашкаров (1933) виділяє такі життєві форми тварин: </vt:lpstr>
      <vt:lpstr>Запам'ятайте </vt:lpstr>
      <vt:lpstr>Слайд 13</vt:lpstr>
      <vt:lpstr>Домашнє завдання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Життєві форми рослин і тварин як адаптації до середовища існування</dc:title>
  <dc:creator>Admin</dc:creator>
  <cp:lastModifiedBy>Natali</cp:lastModifiedBy>
  <cp:revision>9</cp:revision>
  <dcterms:created xsi:type="dcterms:W3CDTF">2019-09-14T16:11:17Z</dcterms:created>
  <dcterms:modified xsi:type="dcterms:W3CDTF">2020-03-26T13:17:39Z</dcterms:modified>
</cp:coreProperties>
</file>