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FF9933"/>
    <a:srgbClr val="FF3300"/>
    <a:srgbClr val="FF6600"/>
    <a:srgbClr val="FF0000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2549525"/>
            <a:ext cx="784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7FEB-FEAA-4C90-86C4-7CE45EBC2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4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E0C40-09C3-4275-8C15-91F928DA0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5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9A7F4-0327-4539-85D2-DDF0E23F5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70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fld id="{52693679-1C36-41C7-A0DC-E4A263762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5EC1-0F54-4948-82EE-697B0C45E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97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34496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8335-7229-4E43-BAA9-BDBDA9778A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97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1034-5176-4D24-8D3C-3D18C0AC0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806700" y="3033713"/>
            <a:ext cx="353218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3402-9E9A-4ADD-9B4B-D84ED497C8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90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867E-EE77-4BBC-83BE-61BC9B3F4F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3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7FE5-FBDF-4382-B82C-31C9C537A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8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684212" y="2684463"/>
            <a:ext cx="4183063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9671-CCEB-442E-9E51-5E11D1E51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63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55DBF-377D-48CE-8867-DDB27002D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10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4288"/>
            <a:ext cx="28956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4288"/>
            <a:ext cx="41148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4288"/>
            <a:ext cx="10668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50627C87-EC97-41FB-8B0A-96B91C391A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5" r:id="rId2"/>
    <p:sldLayoutId id="2147483713" r:id="rId3"/>
    <p:sldLayoutId id="2147483706" r:id="rId4"/>
    <p:sldLayoutId id="2147483714" r:id="rId5"/>
    <p:sldLayoutId id="2147483707" r:id="rId6"/>
    <p:sldLayoutId id="2147483708" r:id="rId7"/>
    <p:sldLayoutId id="2147483715" r:id="rId8"/>
    <p:sldLayoutId id="2147483709" r:id="rId9"/>
    <p:sldLayoutId id="2147483710" r:id="rId10"/>
    <p:sldLayoutId id="2147483711" r:id="rId11"/>
    <p:sldLayoutId id="214748371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4334" y="2650066"/>
            <a:ext cx="813646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cap="small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рух зарядженої частинки в однорідному магнітному полі. </a:t>
            </a:r>
            <a:r>
              <a:rPr lang="ru-RU" sz="4000" b="1" i="1" cap="small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СИЛА ЛОРЕНЦА </a:t>
            </a:r>
            <a:endParaRPr lang="uk-UA" sz="4000" b="1" i="1" cap="smal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6616700" cy="617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>
                <a:solidFill>
                  <a:schemeClr val="accent2"/>
                </a:solidFill>
              </a:rPr>
              <a:t>Поміркуй ! </a:t>
            </a:r>
            <a:endParaRPr lang="ru-RU" sz="6000" b="1">
              <a:solidFill>
                <a:schemeClr val="accent2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5425" y="1089025"/>
            <a:ext cx="83931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uk-UA" b="1">
                <a:latin typeface="+mn-lt"/>
              </a:rPr>
              <a:t>На кордонні між Швейцарією та Францією на глибині 10 м під землею знаходиться Великий адронний колайдер. Довжина його основного кільця близько 27 км. Його основне завдання - розганяти адрони (протони) та іони до швидкостей наближених до швидкості світла і зіштовхувати їх.</a:t>
            </a:r>
          </a:p>
        </p:txBody>
      </p:sp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293688" y="2854325"/>
            <a:ext cx="38608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FF3300"/>
                </a:solidFill>
              </a:rPr>
              <a:t>Як прискорити заряджені частинки?</a:t>
            </a:r>
          </a:p>
          <a:p>
            <a:pPr algn="ctr" eaLnBrk="1" hangingPunct="1"/>
            <a:r>
              <a:rPr lang="uk-UA" altLang="ru-RU" b="1">
                <a:solidFill>
                  <a:srgbClr val="FF3300"/>
                </a:solidFill>
              </a:rPr>
              <a:t>Чому прискорювач має форму кільця?</a:t>
            </a:r>
          </a:p>
          <a:p>
            <a:pPr algn="ctr" eaLnBrk="1" hangingPunct="1"/>
            <a:r>
              <a:rPr lang="uk-UA" altLang="ru-RU" b="1">
                <a:solidFill>
                  <a:srgbClr val="FF3300"/>
                </a:solidFill>
              </a:rPr>
              <a:t>До чого тут магнітне поле?</a:t>
            </a:r>
          </a:p>
        </p:txBody>
      </p:sp>
      <p:pic>
        <p:nvPicPr>
          <p:cNvPr id="8197" name="Picture 43" descr="0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3599" r="65451" b="70395"/>
          <a:stretch>
            <a:fillRect/>
          </a:stretch>
        </p:blipFill>
        <p:spPr bwMode="auto">
          <a:xfrm>
            <a:off x="4935538" y="2532063"/>
            <a:ext cx="32099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963" y="144463"/>
            <a:ext cx="7385050" cy="5540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>
                <a:solidFill>
                  <a:schemeClr val="accent2"/>
                </a:solidFill>
              </a:rPr>
              <a:t>Сила Лоренца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290513" y="665163"/>
            <a:ext cx="8058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uk-UA">
                <a:latin typeface="+mn-lt"/>
              </a:rPr>
              <a:t>Магнітне поле діє на провідник зі струмом з силою Ампера. Її виникнення є результатом дії МП на окремі заряджені частинки, що рухаються в провіднику (електричний струм).</a:t>
            </a:r>
          </a:p>
        </p:txBody>
      </p:sp>
      <p:sp>
        <p:nvSpPr>
          <p:cNvPr id="9220" name="Rectangle 66"/>
          <p:cNvSpPr>
            <a:spLocks noChangeArrowheads="1"/>
          </p:cNvSpPr>
          <p:nvPr/>
        </p:nvSpPr>
        <p:spPr bwMode="auto">
          <a:xfrm>
            <a:off x="5792788" y="4210050"/>
            <a:ext cx="32702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200" b="1" i="1"/>
              <a:t>Генрік Антон Лоренц</a:t>
            </a:r>
          </a:p>
          <a:p>
            <a:pPr algn="ctr" eaLnBrk="1" hangingPunct="1"/>
            <a:r>
              <a:rPr lang="uk-UA" altLang="ru-RU" sz="2200"/>
              <a:t>(1853 - 1928)</a:t>
            </a: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366713" y="1682750"/>
            <a:ext cx="5454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uk-UA" i="1">
                <a:latin typeface="+mn-lt"/>
              </a:rPr>
              <a:t>Силу, з якою магнітне поле діє на рухому заряджену частинку, називають </a:t>
            </a:r>
            <a:r>
              <a:rPr lang="uk-UA" b="1" i="1">
                <a:solidFill>
                  <a:srgbClr val="FF0000"/>
                </a:solidFill>
                <a:latin typeface="Arial" charset="0"/>
              </a:rPr>
              <a:t>силою Лоренца</a:t>
            </a:r>
            <a:r>
              <a:rPr lang="uk-UA">
                <a:latin typeface="Arial" charset="0"/>
              </a:rPr>
              <a:t>.</a:t>
            </a:r>
          </a:p>
        </p:txBody>
      </p:sp>
      <p:pic>
        <p:nvPicPr>
          <p:cNvPr id="9222" name="Picture 71" descr="0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2" t="31198" r="8330" b="55196"/>
          <a:stretch>
            <a:fillRect/>
          </a:stretch>
        </p:blipFill>
        <p:spPr bwMode="auto">
          <a:xfrm>
            <a:off x="1765300" y="3043238"/>
            <a:ext cx="23066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5" descr="Гендрік Антон Лорен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712913"/>
            <a:ext cx="1911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281238"/>
            <a:ext cx="239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00038"/>
            <a:ext cx="738505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>
                <a:solidFill>
                  <a:schemeClr val="accent2"/>
                </a:solidFill>
              </a:rPr>
              <a:t>Напрямок сили Лоренца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195388" y="854075"/>
            <a:ext cx="35147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sz="2600" b="1" i="1">
                <a:solidFill>
                  <a:srgbClr val="FF0000"/>
                </a:solidFill>
                <a:latin typeface="+mn-lt"/>
              </a:rPr>
              <a:t>Правило лівої руки</a:t>
            </a:r>
            <a:r>
              <a:rPr lang="uk-UA" sz="2600" b="1">
                <a:latin typeface="Arial" charset="0"/>
              </a:rPr>
              <a:t>:</a:t>
            </a:r>
            <a:endParaRPr lang="uk-UA" sz="2600">
              <a:latin typeface="Arial" charset="0"/>
            </a:endParaRPr>
          </a:p>
        </p:txBody>
      </p:sp>
      <p:pic>
        <p:nvPicPr>
          <p:cNvPr id="10244" name="Picture 9" descr="0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2" t="62395" r="10591" b="14398"/>
          <a:stretch>
            <a:fillRect/>
          </a:stretch>
        </p:blipFill>
        <p:spPr bwMode="auto">
          <a:xfrm>
            <a:off x="6230938" y="855663"/>
            <a:ext cx="24812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22263" y="1346200"/>
            <a:ext cx="51228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uk-UA" sz="2400">
                <a:latin typeface="+mn-lt"/>
              </a:rPr>
              <a:t>Лінії магнітної індукції “ловимо” в долоню, чотири відігнуті пальці спрямовуємо за напрямком руху позитивно зарядженої частинки (або протилежно до руху негативно зарядженої), і тоді відігнутий на 90</a:t>
            </a:r>
            <a:r>
              <a:rPr lang="uk-UA" sz="2400" baseline="30000">
                <a:latin typeface="+mn-lt"/>
              </a:rPr>
              <a:t>о</a:t>
            </a:r>
            <a:r>
              <a:rPr lang="uk-UA" sz="2400">
                <a:latin typeface="+mn-lt"/>
              </a:rPr>
              <a:t> великий палець вкаже напрямок сили Лоренца.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296863"/>
            <a:ext cx="8901113" cy="88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>
                <a:solidFill>
                  <a:schemeClr val="accent2"/>
                </a:solidFill>
              </a:rPr>
              <a:t>Рух заряджених частинок під дією сили Лоренца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60350" y="1674813"/>
            <a:ext cx="855345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uk-UA" sz="2400" b="1" i="1">
                <a:latin typeface="+mn-lt"/>
              </a:rPr>
              <a:t>Сила Лоренца</a:t>
            </a:r>
            <a:r>
              <a:rPr lang="uk-UA" sz="2400" i="1">
                <a:latin typeface="+mn-lt"/>
              </a:rPr>
              <a:t> </a:t>
            </a:r>
            <a:r>
              <a:rPr lang="uk-UA" sz="2400">
                <a:latin typeface="+mn-lt"/>
              </a:rPr>
              <a:t>завжди </a:t>
            </a:r>
            <a:r>
              <a:rPr lang="uk-UA" sz="2400" u="sng">
                <a:latin typeface="+mn-lt"/>
              </a:rPr>
              <a:t>перпендикулярна</a:t>
            </a:r>
            <a:r>
              <a:rPr lang="uk-UA" sz="2400">
                <a:latin typeface="+mn-lt"/>
              </a:rPr>
              <a:t> до швидкості руху частинки, вона </a:t>
            </a:r>
            <a:r>
              <a:rPr lang="uk-UA" sz="2400" i="1" u="sng">
                <a:latin typeface="+mn-lt"/>
              </a:rPr>
              <a:t>НЕ виконує роботу</a:t>
            </a:r>
            <a:r>
              <a:rPr lang="uk-UA" sz="2400" i="1">
                <a:latin typeface="+mn-lt"/>
              </a:rPr>
              <a:t> і </a:t>
            </a:r>
            <a:r>
              <a:rPr lang="uk-UA" sz="2400" i="1" u="sng">
                <a:latin typeface="+mn-lt"/>
              </a:rPr>
              <a:t>НЕ змінює кінетичну енергію</a:t>
            </a:r>
            <a:r>
              <a:rPr lang="uk-UA" sz="2400">
                <a:latin typeface="+mn-lt"/>
              </a:rPr>
              <a:t> частинки.</a:t>
            </a:r>
          </a:p>
          <a:p>
            <a:pPr indent="450850" algn="just">
              <a:defRPr/>
            </a:pPr>
            <a:r>
              <a:rPr lang="uk-UA" sz="2400">
                <a:latin typeface="+mn-lt"/>
              </a:rPr>
              <a:t>Під дією сили Лоренца заряджена частинка рухається </a:t>
            </a:r>
            <a:r>
              <a:rPr lang="uk-UA" sz="2400" i="1" u="sng">
                <a:latin typeface="+mn-lt"/>
              </a:rPr>
              <a:t>рівномірно</a:t>
            </a:r>
            <a:r>
              <a:rPr lang="uk-UA" sz="2400" i="1">
                <a:latin typeface="+mn-lt"/>
              </a:rPr>
              <a:t>.</a:t>
            </a:r>
          </a:p>
          <a:p>
            <a:pPr indent="450850" algn="just">
              <a:defRPr/>
            </a:pPr>
            <a:r>
              <a:rPr lang="uk-UA" sz="2400">
                <a:latin typeface="+mn-lt"/>
              </a:rPr>
              <a:t>Траєкторія частинки різна – залежно від того, під яким кутом частинка влетіла в магнітне поле і чи є магнітне поле однорідним.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0325"/>
            <a:ext cx="8331200" cy="116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b="1">
                <a:solidFill>
                  <a:schemeClr val="accent2"/>
                </a:solidFill>
              </a:rPr>
              <a:t>Рух заряджених частинок під дією сили Лоренца</a:t>
            </a:r>
            <a:endParaRPr lang="ru-RU" sz="2400">
              <a:solidFill>
                <a:schemeClr val="accent2"/>
              </a:solidFill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06463"/>
            <a:ext cx="7588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0325"/>
            <a:ext cx="8331200" cy="116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smtClean="0">
                <a:solidFill>
                  <a:schemeClr val="accent2"/>
                </a:solidFill>
              </a:rPr>
              <a:t>Застосування сили Лоренца</a:t>
            </a:r>
            <a:endParaRPr lang="ru-RU" sz="2400">
              <a:solidFill>
                <a:schemeClr val="accent2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57288"/>
            <a:ext cx="7978775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1538" y="0"/>
            <a:ext cx="3073400" cy="12287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sz="2400" b="1"/>
              <a:t>Учимося розв’язувати задачі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3363" y="2833688"/>
            <a:ext cx="3525837" cy="219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>
                <a:latin typeface="Arial" charset="0"/>
              </a:rPr>
              <a:t>Задача 1. </a:t>
            </a:r>
            <a:r>
              <a:rPr lang="ru-RU" sz="1050">
                <a:latin typeface="Arial" charset="0"/>
              </a:rPr>
              <a:t>Вузький пучок позитивно заряджених частинок потрапляє в </a:t>
            </a:r>
            <a:r>
              <a:rPr lang="ru-RU" sz="1050" i="1">
                <a:latin typeface="Arial" charset="0"/>
              </a:rPr>
              <a:t>селектор швидкостей</a:t>
            </a:r>
            <a:r>
              <a:rPr lang="ru-RU" sz="1050">
                <a:latin typeface="Arial" charset="0"/>
              </a:rPr>
              <a:t>, в якому створені взаємно перпендикулярні електричне і магнітне поля (див. рисунок). Напруженість електричного поля — 10 кН/Кл, магнітна індукція магнітного поля — 40 мТл.</a:t>
            </a:r>
          </a:p>
          <a:p>
            <a:pPr>
              <a:defRPr/>
            </a:pPr>
            <a:r>
              <a:rPr lang="ru-RU" sz="1050">
                <a:latin typeface="Arial" charset="0"/>
              </a:rPr>
              <a:t>1) З якою незмінною швидкістю повинна рухатися частинка, щоб вийти із селектора через отвір </a:t>
            </a:r>
            <a:r>
              <a:rPr lang="ru-RU" sz="1050" i="1">
                <a:latin typeface="Arial" charset="0"/>
              </a:rPr>
              <a:t>О</a:t>
            </a:r>
            <a:r>
              <a:rPr lang="ru-RU" sz="1050">
                <a:latin typeface="Arial" charset="0"/>
              </a:rPr>
              <a:t>? Для чого, на вашу думку, призначений </a:t>
            </a:r>
            <a:r>
              <a:rPr lang="uk-UA" sz="1050">
                <a:latin typeface="Arial" charset="0"/>
              </a:rPr>
              <a:t>селектор швидкостей?</a:t>
            </a:r>
          </a:p>
          <a:p>
            <a:pPr>
              <a:defRPr/>
            </a:pPr>
            <a:r>
              <a:rPr lang="ru-RU" sz="1050">
                <a:latin typeface="Arial" charset="0"/>
              </a:rPr>
              <a:t>2) Потрапивши в магнітне поле </a:t>
            </a:r>
            <a:r>
              <a:rPr lang="ru-RU" sz="1050" i="1">
                <a:latin typeface="Arial" charset="0"/>
              </a:rPr>
              <a:t>масспектрометра </a:t>
            </a:r>
            <a:r>
              <a:rPr lang="ru-RU" sz="1050">
                <a:latin typeface="Arial" charset="0"/>
              </a:rPr>
              <a:t>і ндукцією 0 ,1 Т л, ч астинка описала коло радіусом 52 мм. Яка </a:t>
            </a:r>
            <a:r>
              <a:rPr lang="uk-UA" sz="1050">
                <a:latin typeface="Arial" charset="0"/>
              </a:rPr>
              <a:t>це частинка?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598488"/>
            <a:ext cx="1481138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30200"/>
            <a:ext cx="51181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09728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Фізика </a:t>
            </a:r>
            <a:r>
              <a:rPr lang="uk-UA" sz="2800" b="1" u="sng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11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С.О. Довгого:   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Опрацювати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: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12  </a:t>
            </a:r>
            <a:endParaRPr lang="uk-UA" b="1" dirty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uk-UA" b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Розв'язати: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Вправа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12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1 - 4</a:t>
            </a:r>
            <a:endParaRPr lang="uk-UA" b="1" dirty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3200" y="338138"/>
            <a:ext cx="7042150" cy="72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14035"/>
                </a:solidFill>
              </a:rPr>
              <a:t>Домашнє завдання</a:t>
            </a:r>
            <a:endParaRPr lang="uk-UA" dirty="0">
              <a:solidFill>
                <a:srgbClr val="014035"/>
              </a:solidFill>
            </a:endParaRPr>
          </a:p>
        </p:txBody>
      </p:sp>
      <p:pic>
        <p:nvPicPr>
          <p:cNvPr id="1536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84438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3113</TotalTime>
  <Words>393</Words>
  <Application>Microsoft Office PowerPoint</Application>
  <PresentationFormat>Экран (16:9)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Book Antiqua</vt:lpstr>
      <vt:lpstr>Ясность</vt:lpstr>
      <vt:lpstr>Презентация PowerPoint</vt:lpstr>
      <vt:lpstr>Поміркуй ! </vt:lpstr>
      <vt:lpstr>Сила Лоренца</vt:lpstr>
      <vt:lpstr>Напрямок сили Лоренца</vt:lpstr>
      <vt:lpstr>Рух заряджених частинок під дією сили Лоренца</vt:lpstr>
      <vt:lpstr>Рух заряджених частинок під дією сили Лоренца</vt:lpstr>
      <vt:lpstr>Застосування сили Лоренца</vt:lpstr>
      <vt:lpstr>Учимося розв’язувати задачі</vt:lpstr>
      <vt:lpstr>Домашнє завдання</vt:lpstr>
    </vt:vector>
  </TitlesOfParts>
  <Company>WareZ Provider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Постійні магніти. Магнітне поле Землі. Взаємодія магнітів</dc:title>
  <dc:creator>Marico</dc:creator>
  <cp:lastModifiedBy>1</cp:lastModifiedBy>
  <cp:revision>130</cp:revision>
  <dcterms:created xsi:type="dcterms:W3CDTF">2010-02-03T19:01:10Z</dcterms:created>
  <dcterms:modified xsi:type="dcterms:W3CDTF">2020-04-02T19:44:31Z</dcterms:modified>
</cp:coreProperties>
</file>