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93" r:id="rId3"/>
    <p:sldId id="294" r:id="rId4"/>
    <p:sldId id="298" r:id="rId5"/>
    <p:sldId id="297" r:id="rId6"/>
    <p:sldId id="295" r:id="rId7"/>
    <p:sldId id="296" r:id="rId8"/>
    <p:sldId id="299" r:id="rId9"/>
  </p:sldIdLst>
  <p:sldSz cx="9144000" cy="5143500" type="screen16x9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2" autoAdjust="0"/>
    <p:restoredTop sz="94705" autoAdjust="0"/>
  </p:normalViewPr>
  <p:slideViewPr>
    <p:cSldViewPr>
      <p:cViewPr>
        <p:scale>
          <a:sx n="80" d="100"/>
          <a:sy n="80" d="100"/>
        </p:scale>
        <p:origin x="-1445" y="-514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1597819"/>
            <a:ext cx="7772400" cy="110251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2914650"/>
            <a:ext cx="6400800" cy="131445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05979"/>
            <a:ext cx="2057400" cy="4388644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05979"/>
            <a:ext cx="6019800" cy="4388644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3305176"/>
            <a:ext cx="7772400" cy="1021556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180035"/>
            <a:ext cx="7772400" cy="1125140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200151"/>
            <a:ext cx="4038600" cy="3394472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151335"/>
            <a:ext cx="4040188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1631156"/>
            <a:ext cx="4040188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6" y="1151335"/>
            <a:ext cx="4041775" cy="47982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6" y="1631156"/>
            <a:ext cx="4041775" cy="2963466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1" y="204787"/>
            <a:ext cx="3008313" cy="8715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04788"/>
            <a:ext cx="5111750" cy="438983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1" y="1076326"/>
            <a:ext cx="3008313" cy="351829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3600450"/>
            <a:ext cx="5486400" cy="425054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459581"/>
            <a:ext cx="5486400" cy="30861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4025503"/>
            <a:ext cx="5486400" cy="6036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05979"/>
            <a:ext cx="8229600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200151"/>
            <a:ext cx="8229600" cy="339447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03.04.2020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4767263"/>
            <a:ext cx="2895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4767263"/>
            <a:ext cx="2133600" cy="27384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.png"/><Relationship Id="rId3" Type="http://schemas.openxmlformats.org/officeDocument/2006/relationships/image" Target="../media/image8.png"/><Relationship Id="rId7" Type="http://schemas.openxmlformats.org/officeDocument/2006/relationships/image" Target="../media/image12.png"/><Relationship Id="rId12" Type="http://schemas.openxmlformats.org/officeDocument/2006/relationships/image" Target="../media/image17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1.png"/><Relationship Id="rId11" Type="http://schemas.openxmlformats.org/officeDocument/2006/relationships/image" Target="../media/image16.png"/><Relationship Id="rId5" Type="http://schemas.openxmlformats.org/officeDocument/2006/relationships/image" Target="../media/image10.png"/><Relationship Id="rId10" Type="http://schemas.openxmlformats.org/officeDocument/2006/relationships/image" Target="../media/image15.png"/><Relationship Id="rId4" Type="http://schemas.openxmlformats.org/officeDocument/2006/relationships/image" Target="../media/image9.png"/><Relationship Id="rId9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png"/><Relationship Id="rId13" Type="http://schemas.openxmlformats.org/officeDocument/2006/relationships/image" Target="../media/image37.png"/><Relationship Id="rId3" Type="http://schemas.openxmlformats.org/officeDocument/2006/relationships/image" Target="../media/image18.png"/><Relationship Id="rId7" Type="http://schemas.openxmlformats.org/officeDocument/2006/relationships/image" Target="../media/image22.png"/><Relationship Id="rId12" Type="http://schemas.openxmlformats.org/officeDocument/2006/relationships/image" Target="../media/image36.png"/><Relationship Id="rId2" Type="http://schemas.openxmlformats.org/officeDocument/2006/relationships/image" Target="../media/image7.png"/><Relationship Id="rId16" Type="http://schemas.openxmlformats.org/officeDocument/2006/relationships/image" Target="../media/image27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openxmlformats.org/officeDocument/2006/relationships/image" Target="../media/image20.png"/><Relationship Id="rId15" Type="http://schemas.openxmlformats.org/officeDocument/2006/relationships/image" Target="../media/image26.png"/><Relationship Id="rId10" Type="http://schemas.openxmlformats.org/officeDocument/2006/relationships/image" Target="../media/image25.png"/><Relationship Id="rId4" Type="http://schemas.openxmlformats.org/officeDocument/2006/relationships/image" Target="../media/image19.png"/><Relationship Id="rId9" Type="http://schemas.openxmlformats.org/officeDocument/2006/relationships/image" Target="../media/image24.png"/><Relationship Id="rId14" Type="http://schemas.openxmlformats.org/officeDocument/2006/relationships/image" Target="../media/image38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jpeg"/><Relationship Id="rId4" Type="http://schemas.openxmlformats.org/officeDocument/2006/relationships/image" Target="../media/image30.pn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ctrTitle"/>
          </p:nvPr>
        </p:nvSpPr>
        <p:spPr>
          <a:xfrm>
            <a:off x="307975" y="2787774"/>
            <a:ext cx="8052792" cy="2054051"/>
          </a:xfrm>
        </p:spPr>
        <p:txBody>
          <a:bodyPr>
            <a:noAutofit/>
          </a:bodyPr>
          <a:lstStyle/>
          <a:p>
            <a:r>
              <a:rPr lang="ru-RU" b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Е</a:t>
            </a:r>
            <a:r>
              <a:rPr lang="uk-UA" b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лектричний струм. Електричне </a:t>
            </a:r>
            <a:r>
              <a:rPr lang="uk-UA" b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коло</a:t>
            </a:r>
            <a:br>
              <a:rPr lang="uk-UA" b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</a:br>
            <a:r>
              <a:rPr lang="uk-UA" sz="2800" b="1" spc="5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</a:rPr>
              <a:t>Частина 1</a:t>
            </a:r>
            <a:r>
              <a:rPr lang="uk-UA" b="1" smtClean="0">
                <a:ln w="17780" cmpd="sng">
                  <a:solidFill>
                    <a:schemeClr val="accent1">
                      <a:tint val="3000"/>
                    </a:schemeClr>
                  </a:solidFill>
                  <a:prstDash val="solid"/>
                  <a:miter lim="800000"/>
                </a:ln>
                <a:gradFill>
                  <a:gsLst>
                    <a:gs pos="10000">
                      <a:schemeClr val="accent1">
                        <a:tint val="63000"/>
                        <a:sat val="105000"/>
                      </a:schemeClr>
                    </a:gs>
                    <a:gs pos="90000">
                      <a:schemeClr val="accent1">
                        <a:shade val="50000"/>
                        <a:satMod val="100000"/>
                      </a:schemeClr>
                    </a:gs>
                  </a:gsLst>
                  <a:lin ang="5400000"/>
                </a:gradFill>
                <a:effectLst>
                  <a:outerShdw blurRad="55000" dist="50800" dir="5400000" algn="tl">
                    <a:srgbClr val="000000">
                      <a:alpha val="33000"/>
                    </a:srgbClr>
                  </a:outerShdw>
                </a:effectLst>
              </a:rPr>
              <a:t>  </a:t>
            </a:r>
            <a:endParaRPr lang="uk-UA" b="1" dirty="0">
              <a:ln w="17780" cmpd="sng">
                <a:solidFill>
                  <a:schemeClr val="accent1">
                    <a:tint val="3000"/>
                  </a:schemeClr>
                </a:solidFill>
                <a:prstDash val="solid"/>
                <a:miter lim="800000"/>
              </a:ln>
              <a:gradFill>
                <a:gsLst>
                  <a:gs pos="10000">
                    <a:schemeClr val="accent1">
                      <a:tint val="63000"/>
                      <a:sat val="105000"/>
                    </a:schemeClr>
                  </a:gs>
                  <a:gs pos="90000">
                    <a:schemeClr val="accent1">
                      <a:shade val="50000"/>
                      <a:satMod val="100000"/>
                    </a:schemeClr>
                  </a:gs>
                </a:gsLst>
                <a:lin ang="5400000"/>
              </a:gradFill>
              <a:effectLst>
                <a:outerShdw blurRad="55000" dist="50800" dir="5400000" algn="tl">
                  <a:srgbClr val="000000">
                    <a:alpha val="33000"/>
                  </a:srgbClr>
                </a:outerShdw>
              </a:effectLst>
            </a:endParaRPr>
          </a:p>
        </p:txBody>
      </p:sp>
      <p:sp>
        <p:nvSpPr>
          <p:cNvPr id="4" name="AutoShape 2" descr="Tesla Ð¾ÑÐµÐ½ÑÑ Ð½Ð°ÑÐ½ÐµÑ Ð²ÑÐ¿ÑÑÐº ÑÐ»ÐµÐºÑÑÐ¾ÐºÐ°ÑÐ¾Ð² Ð½Ð¾Ð²Ð¾Ð³Ð¾ Ð¿Ð¾ÐºÐ¾Ð»ÐµÐ½Ð¸Ñ (ÐÐÐÐÐ ..."/>
          <p:cNvSpPr>
            <a:spLocks noChangeAspect="1" noChangeArrowheads="1"/>
          </p:cNvSpPr>
          <p:nvPr/>
        </p:nvSpPr>
        <p:spPr bwMode="auto">
          <a:xfrm>
            <a:off x="155575" y="-108347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sp>
        <p:nvSpPr>
          <p:cNvPr id="5" name="AutoShape 4" descr="Tesla Ð¾ÑÐµÐ½ÑÑ Ð½Ð°ÑÐ½ÐµÑ Ð²ÑÐ¿ÑÑÐº ÑÐ»ÐµÐºÑÑÐ¾ÐºÐ°ÑÐ¾Ð² Ð½Ð¾Ð²Ð¾Ð³Ð¾ Ð¿Ð¾ÐºÐ¾Ð»ÐµÐ½Ð¸Ñ (ÐÐÐÐÐ ..."/>
          <p:cNvSpPr>
            <a:spLocks noChangeAspect="1" noChangeArrowheads="1"/>
          </p:cNvSpPr>
          <p:nvPr/>
        </p:nvSpPr>
        <p:spPr bwMode="auto">
          <a:xfrm>
            <a:off x="307975" y="5953"/>
            <a:ext cx="304800" cy="2286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</p:spTree>
    <p:extLst>
      <p:ext uri="{BB962C8B-B14F-4D97-AF65-F5344CB8AC3E}">
        <p14:creationId xmlns:p14="http://schemas.microsoft.com/office/powerpoint/2010/main" val="2429415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Електричний струм</a:t>
            </a:r>
            <a:endParaRPr lang="uk-UA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37518"/>
            <a:ext cx="3898776" cy="3301836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uk-UA" sz="1800" b="1" i="1">
                <a:solidFill>
                  <a:srgbClr val="FF0000"/>
                </a:solidFill>
              </a:rPr>
              <a:t>Електричний струм </a:t>
            </a:r>
            <a:r>
              <a:rPr lang="uk-UA" sz="1800"/>
              <a:t>— </a:t>
            </a:r>
            <a:r>
              <a:rPr lang="uk-UA" sz="1800" smtClean="0"/>
              <a:t>це напрямлений</a:t>
            </a:r>
            <a:r>
              <a:rPr lang="ru-RU" sz="1800" smtClean="0"/>
              <a:t>(упорядкований</a:t>
            </a:r>
            <a:r>
              <a:rPr lang="ru-RU" sz="1800"/>
              <a:t>) рух частинок, </a:t>
            </a:r>
            <a:r>
              <a:rPr lang="ru-RU" sz="1800" smtClean="0"/>
              <a:t>які мають </a:t>
            </a:r>
            <a:r>
              <a:rPr lang="uk-UA" sz="1800" smtClean="0"/>
              <a:t>електричний </a:t>
            </a:r>
            <a:r>
              <a:rPr lang="uk-UA" sz="1800"/>
              <a:t>заряд</a:t>
            </a:r>
            <a:r>
              <a:rPr lang="uk-UA" sz="1800" smtClean="0"/>
              <a:t>.</a:t>
            </a:r>
          </a:p>
          <a:p>
            <a:pPr marL="0" indent="0" algn="just">
              <a:buNone/>
            </a:pPr>
            <a:r>
              <a:rPr lang="uk-UA" sz="1800" smtClean="0"/>
              <a:t>Створювати електричний </a:t>
            </a:r>
            <a:r>
              <a:rPr lang="ru-RU" sz="1800" smtClean="0"/>
              <a:t>струм </a:t>
            </a:r>
            <a:r>
              <a:rPr lang="ru-RU" sz="1800"/>
              <a:t>можуть не тільки електрони. Так, в </a:t>
            </a:r>
            <a:r>
              <a:rPr lang="ru-RU" sz="1800" smtClean="0"/>
              <a:t>електролітах </a:t>
            </a:r>
            <a:r>
              <a:rPr lang="ru-RU" sz="1800"/>
              <a:t>унаслідок дії електричного поля </a:t>
            </a:r>
            <a:r>
              <a:rPr lang="ru-RU" sz="1800" smtClean="0"/>
              <a:t>зміщуються </a:t>
            </a:r>
            <a:r>
              <a:rPr lang="ru-RU" sz="1800"/>
              <a:t>позитивні й негативні йони, а в </a:t>
            </a:r>
            <a:r>
              <a:rPr lang="ru-RU" sz="1800" smtClean="0"/>
              <a:t>газах </a:t>
            </a:r>
            <a:r>
              <a:rPr lang="ru-RU" sz="1800"/>
              <a:t>— електрони та позитивні й негативні йони.</a:t>
            </a:r>
            <a:endParaRPr lang="uk-UA" sz="1800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8" name="Групувати 5">
            <a:extLst>
              <a:ext uri="{FF2B5EF4-FFF2-40B4-BE49-F238E27FC236}">
                <a16:creationId xmlns="" xmlns:a16="http://schemas.microsoft.com/office/drawing/2014/main" id="{0E6A660F-E4CB-4181-B615-D5669055F70B}"/>
              </a:ext>
            </a:extLst>
          </p:cNvPr>
          <p:cNvGrpSpPr/>
          <p:nvPr/>
        </p:nvGrpSpPr>
        <p:grpSpPr>
          <a:xfrm>
            <a:off x="4682507" y="1468486"/>
            <a:ext cx="3993949" cy="3335511"/>
            <a:chOff x="8050662" y="964446"/>
            <a:chExt cx="6349551" cy="6349551"/>
          </a:xfrm>
        </p:grpSpPr>
        <p:pic>
          <p:nvPicPr>
            <p:cNvPr id="9" name="Рисунок 8">
              <a:extLst>
                <a:ext uri="{FF2B5EF4-FFF2-40B4-BE49-F238E27FC236}">
                  <a16:creationId xmlns="" xmlns:a16="http://schemas.microsoft.com/office/drawing/2014/main" id="{1BBA50C9-D66F-4395-B256-6DAB899FB2F6}"/>
                </a:ext>
              </a:extLst>
            </p:cNvPr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8050662" y="964446"/>
              <a:ext cx="6349551" cy="6349551"/>
            </a:xfrm>
            <a:prstGeom prst="rect">
              <a:avLst/>
            </a:prstGeom>
          </p:spPr>
        </p:pic>
        <p:pic>
          <p:nvPicPr>
            <p:cNvPr id="10" name="Рисунок 9">
              <a:extLst>
                <a:ext uri="{FF2B5EF4-FFF2-40B4-BE49-F238E27FC236}">
                  <a16:creationId xmlns="" xmlns:a16="http://schemas.microsoft.com/office/drawing/2014/main" id="{D6540E97-5D4C-4437-9C79-7824FF879DE0}"/>
                </a:ext>
              </a:extLst>
            </p:cNvPr>
            <p:cNvPicPr>
              <a:picLocks noChangeAspect="1"/>
            </p:cNvPicPr>
            <p:nvPr/>
          </p:nvPicPr>
          <p:blipFill>
            <a:blip r:embed="rId3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  <a:duotone>
                <a:schemeClr val="bg2">
                  <a:shade val="45000"/>
                  <a:satMod val="135000"/>
                </a:schemeClr>
                <a:prstClr val="white"/>
              </a:duotone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0512986" y="1251737"/>
              <a:ext cx="1798257" cy="2134952"/>
            </a:xfrm>
            <a:prstGeom prst="rect">
              <a:avLst/>
            </a:prstGeom>
          </p:spPr>
        </p:pic>
        <p:sp>
          <p:nvSpPr>
            <p:cNvPr id="11" name="Полилиния 11">
              <a:extLst>
                <a:ext uri="{FF2B5EF4-FFF2-40B4-BE49-F238E27FC236}">
                  <a16:creationId xmlns="" xmlns:a16="http://schemas.microsoft.com/office/drawing/2014/main" id="{2DE95464-CE9B-4433-975C-C94608C17D53}"/>
                </a:ext>
              </a:extLst>
            </p:cNvPr>
            <p:cNvSpPr/>
            <p:nvPr/>
          </p:nvSpPr>
          <p:spPr>
            <a:xfrm>
              <a:off x="9216389" y="4664111"/>
              <a:ext cx="1589076" cy="464811"/>
            </a:xfrm>
            <a:custGeom>
              <a:avLst/>
              <a:gdLst>
                <a:gd name="connsiteX0" fmla="*/ 1003022 w 1003022"/>
                <a:gd name="connsiteY0" fmla="*/ 245227 h 297021"/>
                <a:gd name="connsiteX1" fmla="*/ 745847 w 1003022"/>
                <a:gd name="connsiteY1" fmla="*/ 276183 h 297021"/>
                <a:gd name="connsiteX2" fmla="*/ 179109 w 1003022"/>
                <a:gd name="connsiteY2" fmla="*/ 283327 h 297021"/>
                <a:gd name="connsiteX3" fmla="*/ 515 w 1003022"/>
                <a:gd name="connsiteY3" fmla="*/ 85683 h 297021"/>
                <a:gd name="connsiteX4" fmla="*/ 129103 w 1003022"/>
                <a:gd name="connsiteY4" fmla="*/ 4721 h 297021"/>
                <a:gd name="connsiteX5" fmla="*/ 252928 w 1003022"/>
                <a:gd name="connsiteY5" fmla="*/ 16627 h 297021"/>
                <a:gd name="connsiteX0" fmla="*/ 1006118 w 1006118"/>
                <a:gd name="connsiteY0" fmla="*/ 245227 h 297021"/>
                <a:gd name="connsiteX1" fmla="*/ 748943 w 1006118"/>
                <a:gd name="connsiteY1" fmla="*/ 276183 h 297021"/>
                <a:gd name="connsiteX2" fmla="*/ 182205 w 1006118"/>
                <a:gd name="connsiteY2" fmla="*/ 283327 h 297021"/>
                <a:gd name="connsiteX3" fmla="*/ 3611 w 1006118"/>
                <a:gd name="connsiteY3" fmla="*/ 85683 h 297021"/>
                <a:gd name="connsiteX4" fmla="*/ 132199 w 1006118"/>
                <a:gd name="connsiteY4" fmla="*/ 4721 h 297021"/>
                <a:gd name="connsiteX5" fmla="*/ 256024 w 1006118"/>
                <a:gd name="connsiteY5" fmla="*/ 16627 h 297021"/>
                <a:gd name="connsiteX0" fmla="*/ 1006317 w 1006317"/>
                <a:gd name="connsiteY0" fmla="*/ 242594 h 294388"/>
                <a:gd name="connsiteX1" fmla="*/ 749142 w 1006317"/>
                <a:gd name="connsiteY1" fmla="*/ 273550 h 294388"/>
                <a:gd name="connsiteX2" fmla="*/ 182404 w 1006317"/>
                <a:gd name="connsiteY2" fmla="*/ 280694 h 294388"/>
                <a:gd name="connsiteX3" fmla="*/ 3810 w 1006317"/>
                <a:gd name="connsiteY3" fmla="*/ 83050 h 294388"/>
                <a:gd name="connsiteX4" fmla="*/ 132398 w 1006317"/>
                <a:gd name="connsiteY4" fmla="*/ 2088 h 294388"/>
                <a:gd name="connsiteX5" fmla="*/ 256223 w 1006317"/>
                <a:gd name="connsiteY5" fmla="*/ 13994 h 294388"/>
                <a:gd name="connsiteX0" fmla="*/ 1006088 w 1006088"/>
                <a:gd name="connsiteY0" fmla="*/ 245227 h 297021"/>
                <a:gd name="connsiteX1" fmla="*/ 748913 w 1006088"/>
                <a:gd name="connsiteY1" fmla="*/ 276183 h 297021"/>
                <a:gd name="connsiteX2" fmla="*/ 182175 w 1006088"/>
                <a:gd name="connsiteY2" fmla="*/ 283327 h 297021"/>
                <a:gd name="connsiteX3" fmla="*/ 3581 w 1006088"/>
                <a:gd name="connsiteY3" fmla="*/ 85683 h 297021"/>
                <a:gd name="connsiteX4" fmla="*/ 132169 w 1006088"/>
                <a:gd name="connsiteY4" fmla="*/ 4721 h 297021"/>
                <a:gd name="connsiteX5" fmla="*/ 248850 w 1006088"/>
                <a:gd name="connsiteY5" fmla="*/ 16627 h 297021"/>
                <a:gd name="connsiteX0" fmla="*/ 1003531 w 1003531"/>
                <a:gd name="connsiteY0" fmla="*/ 255491 h 307285"/>
                <a:gd name="connsiteX1" fmla="*/ 746356 w 1003531"/>
                <a:gd name="connsiteY1" fmla="*/ 286447 h 307285"/>
                <a:gd name="connsiteX2" fmla="*/ 179618 w 1003531"/>
                <a:gd name="connsiteY2" fmla="*/ 293591 h 307285"/>
                <a:gd name="connsiteX3" fmla="*/ 1024 w 1003531"/>
                <a:gd name="connsiteY3" fmla="*/ 95947 h 307285"/>
                <a:gd name="connsiteX4" fmla="*/ 112943 w 1003531"/>
                <a:gd name="connsiteY4" fmla="*/ 3079 h 307285"/>
                <a:gd name="connsiteX5" fmla="*/ 246293 w 1003531"/>
                <a:gd name="connsiteY5" fmla="*/ 26891 h 307285"/>
                <a:gd name="connsiteX0" fmla="*/ 1004645 w 1004645"/>
                <a:gd name="connsiteY0" fmla="*/ 268848 h 320642"/>
                <a:gd name="connsiteX1" fmla="*/ 747470 w 1004645"/>
                <a:gd name="connsiteY1" fmla="*/ 299804 h 320642"/>
                <a:gd name="connsiteX2" fmla="*/ 180732 w 1004645"/>
                <a:gd name="connsiteY2" fmla="*/ 306948 h 320642"/>
                <a:gd name="connsiteX3" fmla="*/ 2138 w 1004645"/>
                <a:gd name="connsiteY3" fmla="*/ 109304 h 320642"/>
                <a:gd name="connsiteX4" fmla="*/ 92626 w 1004645"/>
                <a:gd name="connsiteY4" fmla="*/ 2149 h 320642"/>
                <a:gd name="connsiteX5" fmla="*/ 247407 w 1004645"/>
                <a:gd name="connsiteY5" fmla="*/ 40248 h 320642"/>
                <a:gd name="connsiteX0" fmla="*/ 1004812 w 1004812"/>
                <a:gd name="connsiteY0" fmla="*/ 232933 h 284727"/>
                <a:gd name="connsiteX1" fmla="*/ 747637 w 1004812"/>
                <a:gd name="connsiteY1" fmla="*/ 263889 h 284727"/>
                <a:gd name="connsiteX2" fmla="*/ 180899 w 1004812"/>
                <a:gd name="connsiteY2" fmla="*/ 271033 h 284727"/>
                <a:gd name="connsiteX3" fmla="*/ 2305 w 1004812"/>
                <a:gd name="connsiteY3" fmla="*/ 73389 h 284727"/>
                <a:gd name="connsiteX4" fmla="*/ 90411 w 1004812"/>
                <a:gd name="connsiteY4" fmla="*/ 18621 h 284727"/>
                <a:gd name="connsiteX5" fmla="*/ 247574 w 1004812"/>
                <a:gd name="connsiteY5" fmla="*/ 4333 h 284727"/>
                <a:gd name="connsiteX0" fmla="*/ 1005379 w 1005379"/>
                <a:gd name="connsiteY0" fmla="*/ 243377 h 295171"/>
                <a:gd name="connsiteX1" fmla="*/ 748204 w 1005379"/>
                <a:gd name="connsiteY1" fmla="*/ 274333 h 295171"/>
                <a:gd name="connsiteX2" fmla="*/ 181466 w 1005379"/>
                <a:gd name="connsiteY2" fmla="*/ 281477 h 295171"/>
                <a:gd name="connsiteX3" fmla="*/ 2872 w 1005379"/>
                <a:gd name="connsiteY3" fmla="*/ 83833 h 295171"/>
                <a:gd name="connsiteX4" fmla="*/ 83834 w 1005379"/>
                <a:gd name="connsiteY4" fmla="*/ 5253 h 295171"/>
                <a:gd name="connsiteX5" fmla="*/ 248141 w 1005379"/>
                <a:gd name="connsiteY5" fmla="*/ 14777 h 295171"/>
                <a:gd name="connsiteX0" fmla="*/ 1005379 w 1005379"/>
                <a:gd name="connsiteY0" fmla="*/ 246903 h 295176"/>
                <a:gd name="connsiteX1" fmla="*/ 748204 w 1005379"/>
                <a:gd name="connsiteY1" fmla="*/ 277859 h 295176"/>
                <a:gd name="connsiteX2" fmla="*/ 181466 w 1005379"/>
                <a:gd name="connsiteY2" fmla="*/ 285003 h 295176"/>
                <a:gd name="connsiteX3" fmla="*/ 2872 w 1005379"/>
                <a:gd name="connsiteY3" fmla="*/ 134984 h 295176"/>
                <a:gd name="connsiteX4" fmla="*/ 83834 w 1005379"/>
                <a:gd name="connsiteY4" fmla="*/ 8779 h 295176"/>
                <a:gd name="connsiteX5" fmla="*/ 248141 w 1005379"/>
                <a:gd name="connsiteY5" fmla="*/ 18303 h 295176"/>
                <a:gd name="connsiteX0" fmla="*/ 1009135 w 1009135"/>
                <a:gd name="connsiteY0" fmla="*/ 246903 h 295176"/>
                <a:gd name="connsiteX1" fmla="*/ 751960 w 1009135"/>
                <a:gd name="connsiteY1" fmla="*/ 277859 h 295176"/>
                <a:gd name="connsiteX2" fmla="*/ 185222 w 1009135"/>
                <a:gd name="connsiteY2" fmla="*/ 285003 h 295176"/>
                <a:gd name="connsiteX3" fmla="*/ 6628 w 1009135"/>
                <a:gd name="connsiteY3" fmla="*/ 134984 h 295176"/>
                <a:gd name="connsiteX4" fmla="*/ 87590 w 1009135"/>
                <a:gd name="connsiteY4" fmla="*/ 8779 h 295176"/>
                <a:gd name="connsiteX5" fmla="*/ 251897 w 1009135"/>
                <a:gd name="connsiteY5" fmla="*/ 18303 h 29517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009135" h="295176">
                  <a:moveTo>
                    <a:pt x="1009135" y="246903"/>
                  </a:moveTo>
                  <a:cubicBezTo>
                    <a:pt x="949207" y="259206"/>
                    <a:pt x="889279" y="271509"/>
                    <a:pt x="751960" y="277859"/>
                  </a:cubicBezTo>
                  <a:cubicBezTo>
                    <a:pt x="614641" y="284209"/>
                    <a:pt x="309444" y="308815"/>
                    <a:pt x="185222" y="285003"/>
                  </a:cubicBezTo>
                  <a:cubicBezTo>
                    <a:pt x="61000" y="261191"/>
                    <a:pt x="34806" y="200071"/>
                    <a:pt x="6628" y="134984"/>
                  </a:cubicBezTo>
                  <a:cubicBezTo>
                    <a:pt x="-21550" y="69897"/>
                    <a:pt x="46712" y="28226"/>
                    <a:pt x="87590" y="8779"/>
                  </a:cubicBezTo>
                  <a:cubicBezTo>
                    <a:pt x="128468" y="-10668"/>
                    <a:pt x="211019" y="6595"/>
                    <a:pt x="251897" y="18303"/>
                  </a:cubicBez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348"/>
            </a:p>
          </p:txBody>
        </p:sp>
        <p:sp>
          <p:nvSpPr>
            <p:cNvPr id="12" name="Полилиния 12">
              <a:extLst>
                <a:ext uri="{FF2B5EF4-FFF2-40B4-BE49-F238E27FC236}">
                  <a16:creationId xmlns="" xmlns:a16="http://schemas.microsoft.com/office/drawing/2014/main" id="{D87FB382-8794-4CB9-AC4C-CB4BF9897770}"/>
                </a:ext>
              </a:extLst>
            </p:cNvPr>
            <p:cNvSpPr/>
            <p:nvPr/>
          </p:nvSpPr>
          <p:spPr>
            <a:xfrm>
              <a:off x="10512986" y="4524146"/>
              <a:ext cx="1991109" cy="469242"/>
            </a:xfrm>
            <a:custGeom>
              <a:avLst/>
              <a:gdLst>
                <a:gd name="connsiteX0" fmla="*/ 0 w 1264444"/>
                <a:gd name="connsiteY0" fmla="*/ 104806 h 297990"/>
                <a:gd name="connsiteX1" fmla="*/ 216694 w 1264444"/>
                <a:gd name="connsiteY1" fmla="*/ 78612 h 297990"/>
                <a:gd name="connsiteX2" fmla="*/ 478631 w 1264444"/>
                <a:gd name="connsiteY2" fmla="*/ 138143 h 297990"/>
                <a:gd name="connsiteX3" fmla="*/ 728663 w 1264444"/>
                <a:gd name="connsiteY3" fmla="*/ 100043 h 297990"/>
                <a:gd name="connsiteX4" fmla="*/ 942975 w 1264444"/>
                <a:gd name="connsiteY4" fmla="*/ 214343 h 297990"/>
                <a:gd name="connsiteX5" fmla="*/ 1092994 w 1264444"/>
                <a:gd name="connsiteY5" fmla="*/ 290543 h 297990"/>
                <a:gd name="connsiteX6" fmla="*/ 1147763 w 1264444"/>
                <a:gd name="connsiteY6" fmla="*/ 26224 h 297990"/>
                <a:gd name="connsiteX7" fmla="*/ 1264444 w 1264444"/>
                <a:gd name="connsiteY7" fmla="*/ 23843 h 297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264444" h="297990">
                  <a:moveTo>
                    <a:pt x="0" y="104806"/>
                  </a:moveTo>
                  <a:cubicBezTo>
                    <a:pt x="68461" y="88931"/>
                    <a:pt x="136922" y="73056"/>
                    <a:pt x="216694" y="78612"/>
                  </a:cubicBezTo>
                  <a:cubicBezTo>
                    <a:pt x="296466" y="84168"/>
                    <a:pt x="393303" y="134571"/>
                    <a:pt x="478631" y="138143"/>
                  </a:cubicBezTo>
                  <a:cubicBezTo>
                    <a:pt x="563959" y="141715"/>
                    <a:pt x="651272" y="87343"/>
                    <a:pt x="728663" y="100043"/>
                  </a:cubicBezTo>
                  <a:cubicBezTo>
                    <a:pt x="806054" y="112743"/>
                    <a:pt x="882253" y="182593"/>
                    <a:pt x="942975" y="214343"/>
                  </a:cubicBezTo>
                  <a:cubicBezTo>
                    <a:pt x="1003697" y="246093"/>
                    <a:pt x="1058863" y="321896"/>
                    <a:pt x="1092994" y="290543"/>
                  </a:cubicBezTo>
                  <a:cubicBezTo>
                    <a:pt x="1127125" y="259190"/>
                    <a:pt x="1119188" y="70674"/>
                    <a:pt x="1147763" y="26224"/>
                  </a:cubicBezTo>
                  <a:cubicBezTo>
                    <a:pt x="1176338" y="-18226"/>
                    <a:pt x="1220391" y="2808"/>
                    <a:pt x="1264444" y="23843"/>
                  </a:cubicBez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348"/>
            </a:p>
          </p:txBody>
        </p:sp>
        <p:sp>
          <p:nvSpPr>
            <p:cNvPr id="13" name="Полилиния 13">
              <a:extLst>
                <a:ext uri="{FF2B5EF4-FFF2-40B4-BE49-F238E27FC236}">
                  <a16:creationId xmlns="" xmlns:a16="http://schemas.microsoft.com/office/drawing/2014/main" id="{8C4ADC9A-623C-4305-A020-460818B0BB4F}"/>
                </a:ext>
              </a:extLst>
            </p:cNvPr>
            <p:cNvSpPr/>
            <p:nvPr/>
          </p:nvSpPr>
          <p:spPr>
            <a:xfrm>
              <a:off x="11667905" y="4550442"/>
              <a:ext cx="1804881" cy="701227"/>
            </a:xfrm>
            <a:custGeom>
              <a:avLst/>
              <a:gdLst>
                <a:gd name="connsiteX0" fmla="*/ 1004888 w 1146181"/>
                <a:gd name="connsiteY0" fmla="*/ 0 h 445311"/>
                <a:gd name="connsiteX1" fmla="*/ 1109663 w 1146181"/>
                <a:gd name="connsiteY1" fmla="*/ 69057 h 445311"/>
                <a:gd name="connsiteX2" fmla="*/ 1145381 w 1146181"/>
                <a:gd name="connsiteY2" fmla="*/ 230982 h 445311"/>
                <a:gd name="connsiteX3" fmla="*/ 1081088 w 1146181"/>
                <a:gd name="connsiteY3" fmla="*/ 395288 h 445311"/>
                <a:gd name="connsiteX4" fmla="*/ 731044 w 1146181"/>
                <a:gd name="connsiteY4" fmla="*/ 378619 h 445311"/>
                <a:gd name="connsiteX5" fmla="*/ 476250 w 1146181"/>
                <a:gd name="connsiteY5" fmla="*/ 445294 h 445311"/>
                <a:gd name="connsiteX6" fmla="*/ 226219 w 1146181"/>
                <a:gd name="connsiteY6" fmla="*/ 371475 h 445311"/>
                <a:gd name="connsiteX7" fmla="*/ 116681 w 1146181"/>
                <a:gd name="connsiteY7" fmla="*/ 321469 h 445311"/>
                <a:gd name="connsiteX8" fmla="*/ 0 w 1146181"/>
                <a:gd name="connsiteY8" fmla="*/ 316707 h 44531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1146181" h="445311">
                  <a:moveTo>
                    <a:pt x="1004888" y="0"/>
                  </a:moveTo>
                  <a:cubicBezTo>
                    <a:pt x="1045568" y="15280"/>
                    <a:pt x="1086248" y="30560"/>
                    <a:pt x="1109663" y="69057"/>
                  </a:cubicBezTo>
                  <a:cubicBezTo>
                    <a:pt x="1133078" y="107554"/>
                    <a:pt x="1150143" y="176610"/>
                    <a:pt x="1145381" y="230982"/>
                  </a:cubicBezTo>
                  <a:cubicBezTo>
                    <a:pt x="1140619" y="285354"/>
                    <a:pt x="1150144" y="370682"/>
                    <a:pt x="1081088" y="395288"/>
                  </a:cubicBezTo>
                  <a:cubicBezTo>
                    <a:pt x="1012032" y="419894"/>
                    <a:pt x="831850" y="370285"/>
                    <a:pt x="731044" y="378619"/>
                  </a:cubicBezTo>
                  <a:cubicBezTo>
                    <a:pt x="630238" y="386953"/>
                    <a:pt x="560387" y="446485"/>
                    <a:pt x="476250" y="445294"/>
                  </a:cubicBezTo>
                  <a:cubicBezTo>
                    <a:pt x="392113" y="444103"/>
                    <a:pt x="286147" y="392112"/>
                    <a:pt x="226219" y="371475"/>
                  </a:cubicBezTo>
                  <a:cubicBezTo>
                    <a:pt x="166291" y="350838"/>
                    <a:pt x="154384" y="330597"/>
                    <a:pt x="116681" y="321469"/>
                  </a:cubicBezTo>
                  <a:cubicBezTo>
                    <a:pt x="78978" y="312341"/>
                    <a:pt x="39489" y="314524"/>
                    <a:pt x="0" y="316707"/>
                  </a:cubicBezTo>
                </a:path>
              </a:pathLst>
            </a:custGeom>
            <a:noFill/>
            <a:ln>
              <a:solidFill>
                <a:schemeClr val="accent2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3348"/>
            </a:p>
          </p:txBody>
        </p:sp>
        <p:pic>
          <p:nvPicPr>
            <p:cNvPr id="14" name="Рисунок 13">
              <a:extLst>
                <a:ext uri="{FF2B5EF4-FFF2-40B4-BE49-F238E27FC236}">
                  <a16:creationId xmlns="" xmlns:a16="http://schemas.microsoft.com/office/drawing/2014/main" id="{0E1CF66D-B1BF-4E46-A301-CADC07C876BD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51684" t="7209" b="6409"/>
            <a:stretch/>
          </p:blipFill>
          <p:spPr>
            <a:xfrm rot="16200000">
              <a:off x="10944948" y="4561186"/>
              <a:ext cx="563477" cy="1007426"/>
            </a:xfrm>
            <a:prstGeom prst="rect">
              <a:avLst/>
            </a:prstGeom>
          </p:spPr>
        </p:pic>
        <p:pic>
          <p:nvPicPr>
            <p:cNvPr id="15" name="Рисунок 14">
              <a:extLst>
                <a:ext uri="{FF2B5EF4-FFF2-40B4-BE49-F238E27FC236}">
                  <a16:creationId xmlns="" xmlns:a16="http://schemas.microsoft.com/office/drawing/2014/main" id="{EF83890C-D6FA-4409-AFF1-A8403A9DA5F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1972883" y="2910723"/>
              <a:ext cx="1771748" cy="2163749"/>
            </a:xfrm>
            <a:prstGeom prst="rect">
              <a:avLst/>
            </a:prstGeom>
          </p:spPr>
        </p:pic>
        <p:pic>
          <p:nvPicPr>
            <p:cNvPr id="16" name="Рисунок 15">
              <a:extLst>
                <a:ext uri="{FF2B5EF4-FFF2-40B4-BE49-F238E27FC236}">
                  <a16:creationId xmlns="" xmlns:a16="http://schemas.microsoft.com/office/drawing/2014/main" id="{36684B4F-5A95-4722-9258-2EBCF5517A51}"/>
                </a:ext>
              </a:extLst>
            </p:cNvPr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44455" y="4043223"/>
              <a:ext cx="1247226" cy="808448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47816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3568" y="205979"/>
            <a:ext cx="8003232" cy="857250"/>
          </a:xfrm>
        </p:spPr>
        <p:txBody>
          <a:bodyPr/>
          <a:lstStyle/>
          <a:p>
            <a:r>
              <a:rPr lang="uk-UA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Умови виникнення струму</a:t>
            </a:r>
            <a:endParaRPr lang="uk-UA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41" name="Button Color - Down"/>
          <p:cNvSpPr/>
          <p:nvPr/>
        </p:nvSpPr>
        <p:spPr>
          <a:xfrm>
            <a:off x="453802" y="1131590"/>
            <a:ext cx="8280920" cy="1242123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b="1" kern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Виникнення та </a:t>
            </a:r>
            <a:r>
              <a:rPr lang="uk-UA" b="1" ker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існування електричного </a:t>
            </a:r>
            <a:r>
              <a:rPr lang="uk-UA" b="1" kern="0" smtClea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струму можливе, коли є:</a:t>
            </a:r>
            <a:endParaRPr lang="uk-UA" b="1" kern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42" name="Button Color - Down">
            <a:extLst>
              <a:ext uri="{FF2B5EF4-FFF2-40B4-BE49-F238E27FC236}">
                <a16:creationId xmlns="" xmlns:a16="http://schemas.microsoft.com/office/drawing/2014/main" id="{5BD59BE6-E95B-44D3-922B-F92C8E89570D}"/>
              </a:ext>
            </a:extLst>
          </p:cNvPr>
          <p:cNvSpPr/>
          <p:nvPr/>
        </p:nvSpPr>
        <p:spPr>
          <a:xfrm>
            <a:off x="467544" y="3423045"/>
            <a:ext cx="2901475" cy="1092921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000" b="1" ker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1) </a:t>
            </a:r>
            <a:r>
              <a:rPr lang="uk-UA" sz="2000" b="1" kern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наявність вільних заряджених частинок</a:t>
            </a:r>
          </a:p>
        </p:txBody>
      </p:sp>
      <p:sp>
        <p:nvSpPr>
          <p:cNvPr id="43" name="Button Color - Down">
            <a:extLst>
              <a:ext uri="{FF2B5EF4-FFF2-40B4-BE49-F238E27FC236}">
                <a16:creationId xmlns="" xmlns:a16="http://schemas.microsoft.com/office/drawing/2014/main" id="{038029F5-9393-4428-8C70-B3F5E21D4E3F}"/>
              </a:ext>
            </a:extLst>
          </p:cNvPr>
          <p:cNvSpPr/>
          <p:nvPr/>
        </p:nvSpPr>
        <p:spPr>
          <a:xfrm>
            <a:off x="5854402" y="3423045"/>
            <a:ext cx="2880320" cy="1092921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2000" b="1" ker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2)</a:t>
            </a:r>
            <a:r>
              <a:rPr lang="uk-UA" sz="2800" b="1" ker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 </a:t>
            </a:r>
            <a:r>
              <a:rPr lang="uk-UA" sz="2000" b="1" kern="0">
                <a:solidFill>
                  <a:srgbClr val="FFFF00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наявність електричного поля</a:t>
            </a:r>
          </a:p>
        </p:txBody>
      </p:sp>
      <p:cxnSp>
        <p:nvCxnSpPr>
          <p:cNvPr id="4" name="Прямая со стрелкой 3"/>
          <p:cNvCxnSpPr/>
          <p:nvPr/>
        </p:nvCxnSpPr>
        <p:spPr>
          <a:xfrm flipH="1">
            <a:off x="1475656" y="2373713"/>
            <a:ext cx="792088" cy="918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Прямая со стрелкой 5"/>
          <p:cNvCxnSpPr/>
          <p:nvPr/>
        </p:nvCxnSpPr>
        <p:spPr>
          <a:xfrm>
            <a:off x="6444208" y="2373713"/>
            <a:ext cx="850354" cy="918117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4042776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1" grpId="0" animBg="1"/>
      <p:bldP spid="42" grpId="0" animBg="1"/>
      <p:bldP spid="4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EADC2E76-92E1-47AB-AFF1-0BE961574DEE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859837"/>
            <a:ext cx="4283295" cy="4283663"/>
          </a:xfrm>
          <a:prstGeom prst="rect">
            <a:avLst/>
          </a:prstGeom>
        </p:spPr>
      </p:pic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096FFB1A-7F2C-4B37-B67F-AA119F13013C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264" y="814090"/>
            <a:ext cx="4330712" cy="4331083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268683" y="172421"/>
            <a:ext cx="7886023" cy="455263"/>
          </a:xfrm>
        </p:spPr>
        <p:txBody>
          <a:bodyPr>
            <a:noAutofit/>
          </a:bodyPr>
          <a:lstStyle/>
          <a:p>
            <a:r>
              <a:rPr lang="uk-UA" sz="3000">
                <a:solidFill>
                  <a:schemeClr val="bg1"/>
                </a:solidFill>
                <a:latin typeface="Arial" panose="020B0604020202020204" pitchFamily="34" charset="0"/>
                <a:ea typeface="Roboto" panose="02000000000000000000" pitchFamily="2" charset="0"/>
                <a:cs typeface="Arial" panose="020B0604020202020204" pitchFamily="34" charset="0"/>
              </a:rPr>
              <a:t>Електричний струм</a:t>
            </a:r>
          </a:p>
        </p:txBody>
      </p:sp>
      <p:pic>
        <p:nvPicPr>
          <p:cNvPr id="43" name="Рисунок 42" descr="Изображение выглядит как внутренний, электроника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0F77E23B-E856-4308-8E9A-B4FF7CC890D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5903" t="35034" r="3924" b="17037"/>
          <a:stretch/>
        </p:blipFill>
        <p:spPr>
          <a:xfrm>
            <a:off x="5004920" y="2142367"/>
            <a:ext cx="3673162" cy="2465232"/>
          </a:xfrm>
          <a:prstGeom prst="rect">
            <a:avLst/>
          </a:prstGeom>
        </p:spPr>
      </p:pic>
      <p:pic>
        <p:nvPicPr>
          <p:cNvPr id="44" name="Рисунок 43" descr="Изображение выглядит как внутренний, электроника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26A2E097-D414-4CB7-BB88-73C70464534B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57187" t="35034" r="2639" b="17037"/>
          <a:stretch/>
        </p:blipFill>
        <p:spPr>
          <a:xfrm>
            <a:off x="5122386" y="2142367"/>
            <a:ext cx="3673162" cy="2465232"/>
          </a:xfrm>
          <a:prstGeom prst="rect">
            <a:avLst/>
          </a:prstGeom>
        </p:spPr>
      </p:pic>
      <p:pic>
        <p:nvPicPr>
          <p:cNvPr id="45" name="Рисунок 44" descr="Изображение выглядит как внутренний, электроника&#10;&#10;Описание создано с высокой степенью достоверности">
            <a:extLst>
              <a:ext uri="{FF2B5EF4-FFF2-40B4-BE49-F238E27FC236}">
                <a16:creationId xmlns="" xmlns:a16="http://schemas.microsoft.com/office/drawing/2014/main" id="{9ABC430C-CDED-405F-BD3F-9C31BD3995E0}"/>
              </a:ext>
            </a:extLst>
          </p:cNvPr>
          <p:cNvPicPr>
            <a:picLocks noChangeAspect="1"/>
          </p:cNvPicPr>
          <p:nvPr/>
        </p:nvPicPr>
        <p:blipFill rotWithShape="1">
          <a:blip r:embed="rId5"/>
          <a:srcRect l="57187" t="35034" r="3924" b="17037"/>
          <a:stretch/>
        </p:blipFill>
        <p:spPr>
          <a:xfrm>
            <a:off x="5122386" y="2142367"/>
            <a:ext cx="3555696" cy="2465232"/>
          </a:xfrm>
          <a:prstGeom prst="rect">
            <a:avLst/>
          </a:prstGeom>
        </p:spPr>
      </p:pic>
      <p:pic>
        <p:nvPicPr>
          <p:cNvPr id="30" name="Рисунок 29">
            <a:extLst>
              <a:ext uri="{FF2B5EF4-FFF2-40B4-BE49-F238E27FC236}">
                <a16:creationId xmlns="" xmlns:a16="http://schemas.microsoft.com/office/drawing/2014/main" id="{FB85BD6F-628A-4E95-8BF6-50F8F54FAA2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7797" y="1245678"/>
            <a:ext cx="834063" cy="1083348"/>
          </a:xfrm>
          <a:prstGeom prst="rect">
            <a:avLst/>
          </a:prstGeom>
        </p:spPr>
      </p:pic>
      <p:pic>
        <p:nvPicPr>
          <p:cNvPr id="34" name="Рисунок 33">
            <a:extLst>
              <a:ext uri="{FF2B5EF4-FFF2-40B4-BE49-F238E27FC236}">
                <a16:creationId xmlns="" xmlns:a16="http://schemas.microsoft.com/office/drawing/2014/main" id="{BFE07767-ECBA-4DAE-87C2-BDD659A219F1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27769" y="1257403"/>
            <a:ext cx="904831" cy="941531"/>
          </a:xfrm>
          <a:prstGeom prst="rect">
            <a:avLst/>
          </a:prstGeom>
        </p:spPr>
      </p:pic>
      <p:pic>
        <p:nvPicPr>
          <p:cNvPr id="35" name="Рисунок 34">
            <a:extLst>
              <a:ext uri="{FF2B5EF4-FFF2-40B4-BE49-F238E27FC236}">
                <a16:creationId xmlns="" xmlns:a16="http://schemas.microsoft.com/office/drawing/2014/main" id="{24DB978D-AEB9-48F4-B640-9F7FF021B12B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60589" y="2119557"/>
            <a:ext cx="1300914" cy="793075"/>
          </a:xfrm>
          <a:prstGeom prst="rect">
            <a:avLst/>
          </a:prstGeom>
        </p:spPr>
      </p:pic>
      <p:grpSp>
        <p:nvGrpSpPr>
          <p:cNvPr id="36" name="Группа 13">
            <a:extLst>
              <a:ext uri="{FF2B5EF4-FFF2-40B4-BE49-F238E27FC236}">
                <a16:creationId xmlns="" xmlns:a16="http://schemas.microsoft.com/office/drawing/2014/main" id="{BCE44DB5-34A4-4FA2-9C22-1F5BA1C3AF40}"/>
              </a:ext>
            </a:extLst>
          </p:cNvPr>
          <p:cNvGrpSpPr/>
          <p:nvPr/>
        </p:nvGrpSpPr>
        <p:grpSpPr>
          <a:xfrm>
            <a:off x="1990807" y="1167058"/>
            <a:ext cx="683943" cy="880502"/>
            <a:chOff x="6476417" y="1181100"/>
            <a:chExt cx="684002" cy="880502"/>
          </a:xfrm>
        </p:grpSpPr>
        <p:pic>
          <p:nvPicPr>
            <p:cNvPr id="46" name="Рисунок 45">
              <a:extLst>
                <a:ext uri="{FF2B5EF4-FFF2-40B4-BE49-F238E27FC236}">
                  <a16:creationId xmlns="" xmlns:a16="http://schemas.microsoft.com/office/drawing/2014/main" id="{9B0E4FB2-F05C-4F5C-BF06-855646A7C003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b="4827"/>
            <a:stretch/>
          </p:blipFill>
          <p:spPr>
            <a:xfrm rot="10800000">
              <a:off x="6476417" y="1331118"/>
              <a:ext cx="684002" cy="730484"/>
            </a:xfrm>
            <a:prstGeom prst="rect">
              <a:avLst/>
            </a:prstGeom>
          </p:spPr>
        </p:pic>
        <p:pic>
          <p:nvPicPr>
            <p:cNvPr id="47" name="Рисунок 46">
              <a:extLst>
                <a:ext uri="{FF2B5EF4-FFF2-40B4-BE49-F238E27FC236}">
                  <a16:creationId xmlns="" xmlns:a16="http://schemas.microsoft.com/office/drawing/2014/main" id="{E297A880-DA82-4826-A81E-66050F66E70F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10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/>
          </p:blipFill>
          <p:spPr>
            <a:xfrm>
              <a:off x="6601215" y="1181100"/>
              <a:ext cx="448858" cy="173832"/>
            </a:xfrm>
            <a:prstGeom prst="rect">
              <a:avLst/>
            </a:prstGeom>
          </p:spPr>
        </p:pic>
      </p:grpSp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8DD65186-BAA9-416F-9551-F1D4652D4F81}"/>
              </a:ext>
            </a:extLst>
          </p:cNvPr>
          <p:cNvPicPr>
            <a:picLocks noChangeAspect="1"/>
          </p:cNvPicPr>
          <p:nvPr/>
        </p:nvPicPr>
        <p:blipFill rotWithShape="1">
          <a:blip r:embed="rId11"/>
          <a:srcRect l="54390" t="38179" r="5239" b="17037"/>
          <a:stretch/>
        </p:blipFill>
        <p:spPr>
          <a:xfrm>
            <a:off x="542474" y="2226048"/>
            <a:ext cx="3691225" cy="2303464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00447D9F-EAE4-40A9-8D9A-F5C9F857C864}"/>
              </a:ext>
            </a:extLst>
          </p:cNvPr>
          <p:cNvPicPr>
            <a:picLocks noChangeAspect="1"/>
          </p:cNvPicPr>
          <p:nvPr/>
        </p:nvPicPr>
        <p:blipFill rotWithShape="1">
          <a:blip r:embed="rId12"/>
          <a:srcRect l="55903" t="38331" r="7396" b="16885"/>
          <a:stretch/>
        </p:blipFill>
        <p:spPr>
          <a:xfrm>
            <a:off x="680723" y="2233897"/>
            <a:ext cx="3355689" cy="2303464"/>
          </a:xfrm>
          <a:prstGeom prst="rect">
            <a:avLst/>
          </a:prstGeom>
        </p:spPr>
      </p:pic>
      <p:sp>
        <p:nvSpPr>
          <p:cNvPr id="50" name="Button Color - Down">
            <a:extLst>
              <a:ext uri="{FF2B5EF4-FFF2-40B4-BE49-F238E27FC236}">
                <a16:creationId xmlns="" xmlns:a16="http://schemas.microsoft.com/office/drawing/2014/main" id="{81BD4BD3-0F96-4296-97B3-EC425DDD8A85}"/>
              </a:ext>
            </a:extLst>
          </p:cNvPr>
          <p:cNvSpPr/>
          <p:nvPr/>
        </p:nvSpPr>
        <p:spPr>
          <a:xfrm>
            <a:off x="1525267" y="4751473"/>
            <a:ext cx="1180655" cy="279022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064" tIns="29032" rIns="58064" bIns="29032" rtlCol="0" anchor="ctr"/>
          <a:lstStyle/>
          <a:p>
            <a:pPr algn="ctr" defTabSz="685740"/>
            <a:r>
              <a:rPr lang="uk-UA" b="1" ker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Теплова</a:t>
            </a:r>
          </a:p>
        </p:txBody>
      </p:sp>
      <p:sp>
        <p:nvSpPr>
          <p:cNvPr id="51" name="Button Color - Down">
            <a:extLst>
              <a:ext uri="{FF2B5EF4-FFF2-40B4-BE49-F238E27FC236}">
                <a16:creationId xmlns="" xmlns:a16="http://schemas.microsoft.com/office/drawing/2014/main" id="{E49490B4-CC4F-4EDF-9B34-AECBCC52B26D}"/>
              </a:ext>
            </a:extLst>
          </p:cNvPr>
          <p:cNvSpPr/>
          <p:nvPr/>
        </p:nvSpPr>
        <p:spPr>
          <a:xfrm>
            <a:off x="6368639" y="4751473"/>
            <a:ext cx="1180655" cy="279022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064" tIns="29032" rIns="58064" bIns="29032" rtlCol="0" anchor="ctr"/>
          <a:lstStyle/>
          <a:p>
            <a:pPr algn="ctr" defTabSz="685740"/>
            <a:r>
              <a:rPr lang="uk-UA" b="1" ker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Хімічна</a:t>
            </a:r>
          </a:p>
        </p:txBody>
      </p:sp>
      <p:sp>
        <p:nvSpPr>
          <p:cNvPr id="37" name="Заголовок 1"/>
          <p:cNvSpPr txBox="1">
            <a:spLocks/>
          </p:cNvSpPr>
          <p:nvPr/>
        </p:nvSpPr>
        <p:spPr>
          <a:xfrm>
            <a:off x="683568" y="51470"/>
            <a:ext cx="8003232" cy="85725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Дія струму</a:t>
            </a:r>
            <a:endParaRPr lang="uk-UA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189096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12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24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0" dur="75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4" presetClass="entr" presetSubtype="5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vertical)">
                                      <p:cBhvr>
                                        <p:cTn id="24" dur="75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8" dur="75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250"/>
                            </p:stCondLst>
                            <p:childTnLst>
                              <p:par>
                                <p:cTn id="30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75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750"/>
                            </p:stCondLst>
                            <p:childTnLst>
                              <p:par>
                                <p:cTn id="3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5" dur="75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3" dur="75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75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0" grpId="0" animBg="1"/>
      <p:bldP spid="51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" name="Рисунок 28">
            <a:extLst>
              <a:ext uri="{FF2B5EF4-FFF2-40B4-BE49-F238E27FC236}">
                <a16:creationId xmlns="" xmlns:a16="http://schemas.microsoft.com/office/drawing/2014/main" id="{1F1892EB-0ABD-4E69-BE84-4D643C8CC447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2716" y="712509"/>
            <a:ext cx="4430611" cy="4430992"/>
          </a:xfrm>
          <a:prstGeom prst="rect">
            <a:avLst/>
          </a:prstGeom>
        </p:spPr>
      </p:pic>
      <p:pic>
        <p:nvPicPr>
          <p:cNvPr id="26" name="Рисунок 25">
            <a:extLst>
              <a:ext uri="{FF2B5EF4-FFF2-40B4-BE49-F238E27FC236}">
                <a16:creationId xmlns="" xmlns:a16="http://schemas.microsoft.com/office/drawing/2014/main" id="{37913737-49AE-450D-8B5B-44B1A8776FD2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879" y="712508"/>
            <a:ext cx="4430611" cy="4430990"/>
          </a:xfrm>
          <a:prstGeom prst="rect">
            <a:avLst/>
          </a:prstGeom>
        </p:spPr>
      </p:pic>
      <p:pic>
        <p:nvPicPr>
          <p:cNvPr id="27" name="Рисунок 26">
            <a:extLst>
              <a:ext uri="{FF2B5EF4-FFF2-40B4-BE49-F238E27FC236}">
                <a16:creationId xmlns="" xmlns:a16="http://schemas.microsoft.com/office/drawing/2014/main" id="{D5FE99BB-FB44-4CA7-B814-68FBA66D76EC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62222" t="54180" r="7937" b="19012"/>
          <a:stretch/>
        </p:blipFill>
        <p:spPr>
          <a:xfrm>
            <a:off x="861438" y="2945118"/>
            <a:ext cx="3096494" cy="1564853"/>
          </a:xfrm>
          <a:prstGeom prst="rect">
            <a:avLst/>
          </a:prstGeom>
        </p:spPr>
      </p:pic>
      <p:pic>
        <p:nvPicPr>
          <p:cNvPr id="28" name="Рисунок 27">
            <a:extLst>
              <a:ext uri="{FF2B5EF4-FFF2-40B4-BE49-F238E27FC236}">
                <a16:creationId xmlns="" xmlns:a16="http://schemas.microsoft.com/office/drawing/2014/main" id="{8A4849E6-EF22-4769-AAB8-4A00ACC4F37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62222" t="54180" r="7937" b="19012"/>
          <a:stretch/>
        </p:blipFill>
        <p:spPr>
          <a:xfrm>
            <a:off x="861438" y="2945117"/>
            <a:ext cx="3096494" cy="1564854"/>
          </a:xfrm>
          <a:prstGeom prst="rect">
            <a:avLst/>
          </a:prstGeom>
        </p:spPr>
      </p:pic>
      <p:sp>
        <p:nvSpPr>
          <p:cNvPr id="30" name="Полилиния 7">
            <a:extLst>
              <a:ext uri="{FF2B5EF4-FFF2-40B4-BE49-F238E27FC236}">
                <a16:creationId xmlns="" xmlns:a16="http://schemas.microsoft.com/office/drawing/2014/main" id="{C5DDC779-1D3A-4A02-9569-EA982F47E4D0}"/>
              </a:ext>
            </a:extLst>
          </p:cNvPr>
          <p:cNvSpPr/>
          <p:nvPr/>
        </p:nvSpPr>
        <p:spPr>
          <a:xfrm>
            <a:off x="5402936" y="3825851"/>
            <a:ext cx="1009048" cy="295176"/>
          </a:xfrm>
          <a:custGeom>
            <a:avLst/>
            <a:gdLst>
              <a:gd name="connsiteX0" fmla="*/ 1003022 w 1003022"/>
              <a:gd name="connsiteY0" fmla="*/ 245227 h 297021"/>
              <a:gd name="connsiteX1" fmla="*/ 745847 w 1003022"/>
              <a:gd name="connsiteY1" fmla="*/ 276183 h 297021"/>
              <a:gd name="connsiteX2" fmla="*/ 179109 w 1003022"/>
              <a:gd name="connsiteY2" fmla="*/ 283327 h 297021"/>
              <a:gd name="connsiteX3" fmla="*/ 515 w 1003022"/>
              <a:gd name="connsiteY3" fmla="*/ 85683 h 297021"/>
              <a:gd name="connsiteX4" fmla="*/ 129103 w 1003022"/>
              <a:gd name="connsiteY4" fmla="*/ 4721 h 297021"/>
              <a:gd name="connsiteX5" fmla="*/ 252928 w 1003022"/>
              <a:gd name="connsiteY5" fmla="*/ 16627 h 297021"/>
              <a:gd name="connsiteX0" fmla="*/ 1006118 w 1006118"/>
              <a:gd name="connsiteY0" fmla="*/ 245227 h 297021"/>
              <a:gd name="connsiteX1" fmla="*/ 748943 w 1006118"/>
              <a:gd name="connsiteY1" fmla="*/ 276183 h 297021"/>
              <a:gd name="connsiteX2" fmla="*/ 182205 w 1006118"/>
              <a:gd name="connsiteY2" fmla="*/ 283327 h 297021"/>
              <a:gd name="connsiteX3" fmla="*/ 3611 w 1006118"/>
              <a:gd name="connsiteY3" fmla="*/ 85683 h 297021"/>
              <a:gd name="connsiteX4" fmla="*/ 132199 w 1006118"/>
              <a:gd name="connsiteY4" fmla="*/ 4721 h 297021"/>
              <a:gd name="connsiteX5" fmla="*/ 256024 w 1006118"/>
              <a:gd name="connsiteY5" fmla="*/ 16627 h 297021"/>
              <a:gd name="connsiteX0" fmla="*/ 1006317 w 1006317"/>
              <a:gd name="connsiteY0" fmla="*/ 242594 h 294388"/>
              <a:gd name="connsiteX1" fmla="*/ 749142 w 1006317"/>
              <a:gd name="connsiteY1" fmla="*/ 273550 h 294388"/>
              <a:gd name="connsiteX2" fmla="*/ 182404 w 1006317"/>
              <a:gd name="connsiteY2" fmla="*/ 280694 h 294388"/>
              <a:gd name="connsiteX3" fmla="*/ 3810 w 1006317"/>
              <a:gd name="connsiteY3" fmla="*/ 83050 h 294388"/>
              <a:gd name="connsiteX4" fmla="*/ 132398 w 1006317"/>
              <a:gd name="connsiteY4" fmla="*/ 2088 h 294388"/>
              <a:gd name="connsiteX5" fmla="*/ 256223 w 1006317"/>
              <a:gd name="connsiteY5" fmla="*/ 13994 h 294388"/>
              <a:gd name="connsiteX0" fmla="*/ 1006088 w 1006088"/>
              <a:gd name="connsiteY0" fmla="*/ 245227 h 297021"/>
              <a:gd name="connsiteX1" fmla="*/ 748913 w 1006088"/>
              <a:gd name="connsiteY1" fmla="*/ 276183 h 297021"/>
              <a:gd name="connsiteX2" fmla="*/ 182175 w 1006088"/>
              <a:gd name="connsiteY2" fmla="*/ 283327 h 297021"/>
              <a:gd name="connsiteX3" fmla="*/ 3581 w 1006088"/>
              <a:gd name="connsiteY3" fmla="*/ 85683 h 297021"/>
              <a:gd name="connsiteX4" fmla="*/ 132169 w 1006088"/>
              <a:gd name="connsiteY4" fmla="*/ 4721 h 297021"/>
              <a:gd name="connsiteX5" fmla="*/ 248850 w 1006088"/>
              <a:gd name="connsiteY5" fmla="*/ 16627 h 297021"/>
              <a:gd name="connsiteX0" fmla="*/ 1003531 w 1003531"/>
              <a:gd name="connsiteY0" fmla="*/ 255491 h 307285"/>
              <a:gd name="connsiteX1" fmla="*/ 746356 w 1003531"/>
              <a:gd name="connsiteY1" fmla="*/ 286447 h 307285"/>
              <a:gd name="connsiteX2" fmla="*/ 179618 w 1003531"/>
              <a:gd name="connsiteY2" fmla="*/ 293591 h 307285"/>
              <a:gd name="connsiteX3" fmla="*/ 1024 w 1003531"/>
              <a:gd name="connsiteY3" fmla="*/ 95947 h 307285"/>
              <a:gd name="connsiteX4" fmla="*/ 112943 w 1003531"/>
              <a:gd name="connsiteY4" fmla="*/ 3079 h 307285"/>
              <a:gd name="connsiteX5" fmla="*/ 246293 w 1003531"/>
              <a:gd name="connsiteY5" fmla="*/ 26891 h 307285"/>
              <a:gd name="connsiteX0" fmla="*/ 1004645 w 1004645"/>
              <a:gd name="connsiteY0" fmla="*/ 268848 h 320642"/>
              <a:gd name="connsiteX1" fmla="*/ 747470 w 1004645"/>
              <a:gd name="connsiteY1" fmla="*/ 299804 h 320642"/>
              <a:gd name="connsiteX2" fmla="*/ 180732 w 1004645"/>
              <a:gd name="connsiteY2" fmla="*/ 306948 h 320642"/>
              <a:gd name="connsiteX3" fmla="*/ 2138 w 1004645"/>
              <a:gd name="connsiteY3" fmla="*/ 109304 h 320642"/>
              <a:gd name="connsiteX4" fmla="*/ 92626 w 1004645"/>
              <a:gd name="connsiteY4" fmla="*/ 2149 h 320642"/>
              <a:gd name="connsiteX5" fmla="*/ 247407 w 1004645"/>
              <a:gd name="connsiteY5" fmla="*/ 40248 h 320642"/>
              <a:gd name="connsiteX0" fmla="*/ 1004812 w 1004812"/>
              <a:gd name="connsiteY0" fmla="*/ 232933 h 284727"/>
              <a:gd name="connsiteX1" fmla="*/ 747637 w 1004812"/>
              <a:gd name="connsiteY1" fmla="*/ 263889 h 284727"/>
              <a:gd name="connsiteX2" fmla="*/ 180899 w 1004812"/>
              <a:gd name="connsiteY2" fmla="*/ 271033 h 284727"/>
              <a:gd name="connsiteX3" fmla="*/ 2305 w 1004812"/>
              <a:gd name="connsiteY3" fmla="*/ 73389 h 284727"/>
              <a:gd name="connsiteX4" fmla="*/ 90411 w 1004812"/>
              <a:gd name="connsiteY4" fmla="*/ 18621 h 284727"/>
              <a:gd name="connsiteX5" fmla="*/ 247574 w 1004812"/>
              <a:gd name="connsiteY5" fmla="*/ 4333 h 284727"/>
              <a:gd name="connsiteX0" fmla="*/ 1005379 w 1005379"/>
              <a:gd name="connsiteY0" fmla="*/ 243377 h 295171"/>
              <a:gd name="connsiteX1" fmla="*/ 748204 w 1005379"/>
              <a:gd name="connsiteY1" fmla="*/ 274333 h 295171"/>
              <a:gd name="connsiteX2" fmla="*/ 181466 w 1005379"/>
              <a:gd name="connsiteY2" fmla="*/ 281477 h 295171"/>
              <a:gd name="connsiteX3" fmla="*/ 2872 w 1005379"/>
              <a:gd name="connsiteY3" fmla="*/ 83833 h 295171"/>
              <a:gd name="connsiteX4" fmla="*/ 83834 w 1005379"/>
              <a:gd name="connsiteY4" fmla="*/ 5253 h 295171"/>
              <a:gd name="connsiteX5" fmla="*/ 248141 w 1005379"/>
              <a:gd name="connsiteY5" fmla="*/ 14777 h 295171"/>
              <a:gd name="connsiteX0" fmla="*/ 1005379 w 1005379"/>
              <a:gd name="connsiteY0" fmla="*/ 246903 h 295176"/>
              <a:gd name="connsiteX1" fmla="*/ 748204 w 1005379"/>
              <a:gd name="connsiteY1" fmla="*/ 277859 h 295176"/>
              <a:gd name="connsiteX2" fmla="*/ 181466 w 1005379"/>
              <a:gd name="connsiteY2" fmla="*/ 285003 h 295176"/>
              <a:gd name="connsiteX3" fmla="*/ 2872 w 1005379"/>
              <a:gd name="connsiteY3" fmla="*/ 134984 h 295176"/>
              <a:gd name="connsiteX4" fmla="*/ 83834 w 1005379"/>
              <a:gd name="connsiteY4" fmla="*/ 8779 h 295176"/>
              <a:gd name="connsiteX5" fmla="*/ 248141 w 1005379"/>
              <a:gd name="connsiteY5" fmla="*/ 18303 h 295176"/>
              <a:gd name="connsiteX0" fmla="*/ 1009135 w 1009135"/>
              <a:gd name="connsiteY0" fmla="*/ 246903 h 295176"/>
              <a:gd name="connsiteX1" fmla="*/ 751960 w 1009135"/>
              <a:gd name="connsiteY1" fmla="*/ 277859 h 295176"/>
              <a:gd name="connsiteX2" fmla="*/ 185222 w 1009135"/>
              <a:gd name="connsiteY2" fmla="*/ 285003 h 295176"/>
              <a:gd name="connsiteX3" fmla="*/ 6628 w 1009135"/>
              <a:gd name="connsiteY3" fmla="*/ 134984 h 295176"/>
              <a:gd name="connsiteX4" fmla="*/ 87590 w 1009135"/>
              <a:gd name="connsiteY4" fmla="*/ 8779 h 295176"/>
              <a:gd name="connsiteX5" fmla="*/ 251897 w 1009135"/>
              <a:gd name="connsiteY5" fmla="*/ 18303 h 29517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09135" h="295176">
                <a:moveTo>
                  <a:pt x="1009135" y="246903"/>
                </a:moveTo>
                <a:cubicBezTo>
                  <a:pt x="949207" y="259206"/>
                  <a:pt x="889279" y="271509"/>
                  <a:pt x="751960" y="277859"/>
                </a:cubicBezTo>
                <a:cubicBezTo>
                  <a:pt x="614641" y="284209"/>
                  <a:pt x="309444" y="308815"/>
                  <a:pt x="185222" y="285003"/>
                </a:cubicBezTo>
                <a:cubicBezTo>
                  <a:pt x="61000" y="261191"/>
                  <a:pt x="34806" y="200071"/>
                  <a:pt x="6628" y="134984"/>
                </a:cubicBezTo>
                <a:cubicBezTo>
                  <a:pt x="-21550" y="69897"/>
                  <a:pt x="46712" y="28226"/>
                  <a:pt x="87590" y="8779"/>
                </a:cubicBezTo>
                <a:cubicBezTo>
                  <a:pt x="128468" y="-10668"/>
                  <a:pt x="211019" y="6595"/>
                  <a:pt x="251897" y="18303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064" tIns="29032" rIns="58064" bIns="29032" rtlCol="0" anchor="ctr"/>
          <a:lstStyle/>
          <a:p>
            <a:pPr algn="ctr"/>
            <a:endParaRPr lang="ru-RU" sz="2100"/>
          </a:p>
        </p:txBody>
      </p:sp>
      <p:sp>
        <p:nvSpPr>
          <p:cNvPr id="34" name="Полилиния 10">
            <a:extLst>
              <a:ext uri="{FF2B5EF4-FFF2-40B4-BE49-F238E27FC236}">
                <a16:creationId xmlns="" xmlns:a16="http://schemas.microsoft.com/office/drawing/2014/main" id="{92836622-8C32-48D7-B0C7-17B54ABD364B}"/>
              </a:ext>
            </a:extLst>
          </p:cNvPr>
          <p:cNvSpPr/>
          <p:nvPr/>
        </p:nvSpPr>
        <p:spPr>
          <a:xfrm>
            <a:off x="6226263" y="3736967"/>
            <a:ext cx="1264336" cy="297990"/>
          </a:xfrm>
          <a:custGeom>
            <a:avLst/>
            <a:gdLst>
              <a:gd name="connsiteX0" fmla="*/ 0 w 1264444"/>
              <a:gd name="connsiteY0" fmla="*/ 104806 h 297990"/>
              <a:gd name="connsiteX1" fmla="*/ 216694 w 1264444"/>
              <a:gd name="connsiteY1" fmla="*/ 78612 h 297990"/>
              <a:gd name="connsiteX2" fmla="*/ 478631 w 1264444"/>
              <a:gd name="connsiteY2" fmla="*/ 138143 h 297990"/>
              <a:gd name="connsiteX3" fmla="*/ 728663 w 1264444"/>
              <a:gd name="connsiteY3" fmla="*/ 100043 h 297990"/>
              <a:gd name="connsiteX4" fmla="*/ 942975 w 1264444"/>
              <a:gd name="connsiteY4" fmla="*/ 214343 h 297990"/>
              <a:gd name="connsiteX5" fmla="*/ 1092994 w 1264444"/>
              <a:gd name="connsiteY5" fmla="*/ 290543 h 297990"/>
              <a:gd name="connsiteX6" fmla="*/ 1147763 w 1264444"/>
              <a:gd name="connsiteY6" fmla="*/ 26224 h 297990"/>
              <a:gd name="connsiteX7" fmla="*/ 1264444 w 1264444"/>
              <a:gd name="connsiteY7" fmla="*/ 23843 h 29799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1264444" h="297990">
                <a:moveTo>
                  <a:pt x="0" y="104806"/>
                </a:moveTo>
                <a:cubicBezTo>
                  <a:pt x="68461" y="88931"/>
                  <a:pt x="136922" y="73056"/>
                  <a:pt x="216694" y="78612"/>
                </a:cubicBezTo>
                <a:cubicBezTo>
                  <a:pt x="296466" y="84168"/>
                  <a:pt x="393303" y="134571"/>
                  <a:pt x="478631" y="138143"/>
                </a:cubicBezTo>
                <a:cubicBezTo>
                  <a:pt x="563959" y="141715"/>
                  <a:pt x="651272" y="87343"/>
                  <a:pt x="728663" y="100043"/>
                </a:cubicBezTo>
                <a:cubicBezTo>
                  <a:pt x="806054" y="112743"/>
                  <a:pt x="882253" y="182593"/>
                  <a:pt x="942975" y="214343"/>
                </a:cubicBezTo>
                <a:cubicBezTo>
                  <a:pt x="1003697" y="246093"/>
                  <a:pt x="1058863" y="321896"/>
                  <a:pt x="1092994" y="290543"/>
                </a:cubicBezTo>
                <a:cubicBezTo>
                  <a:pt x="1127125" y="259190"/>
                  <a:pt x="1119188" y="70674"/>
                  <a:pt x="1147763" y="26224"/>
                </a:cubicBezTo>
                <a:cubicBezTo>
                  <a:pt x="1176338" y="-18226"/>
                  <a:pt x="1220391" y="2808"/>
                  <a:pt x="1264444" y="23843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064" tIns="29032" rIns="58064" bIns="29032" rtlCol="0" anchor="ctr"/>
          <a:lstStyle/>
          <a:p>
            <a:pPr algn="ctr"/>
            <a:endParaRPr lang="ru-RU" sz="2100"/>
          </a:p>
        </p:txBody>
      </p:sp>
      <p:sp>
        <p:nvSpPr>
          <p:cNvPr id="35" name="Полилиния 12">
            <a:extLst>
              <a:ext uri="{FF2B5EF4-FFF2-40B4-BE49-F238E27FC236}">
                <a16:creationId xmlns="" xmlns:a16="http://schemas.microsoft.com/office/drawing/2014/main" id="{7D622AF2-4DE4-4242-9A29-81A14B25F5F4}"/>
              </a:ext>
            </a:extLst>
          </p:cNvPr>
          <p:cNvSpPr/>
          <p:nvPr/>
        </p:nvSpPr>
        <p:spPr>
          <a:xfrm>
            <a:off x="6959625" y="3708740"/>
            <a:ext cx="1304813" cy="490237"/>
          </a:xfrm>
          <a:custGeom>
            <a:avLst/>
            <a:gdLst>
              <a:gd name="connsiteX0" fmla="*/ 1004888 w 1146181"/>
              <a:gd name="connsiteY0" fmla="*/ 0 h 445311"/>
              <a:gd name="connsiteX1" fmla="*/ 1109663 w 1146181"/>
              <a:gd name="connsiteY1" fmla="*/ 69057 h 445311"/>
              <a:gd name="connsiteX2" fmla="*/ 1145381 w 1146181"/>
              <a:gd name="connsiteY2" fmla="*/ 230982 h 445311"/>
              <a:gd name="connsiteX3" fmla="*/ 1081088 w 1146181"/>
              <a:gd name="connsiteY3" fmla="*/ 395288 h 445311"/>
              <a:gd name="connsiteX4" fmla="*/ 731044 w 1146181"/>
              <a:gd name="connsiteY4" fmla="*/ 378619 h 445311"/>
              <a:gd name="connsiteX5" fmla="*/ 476250 w 1146181"/>
              <a:gd name="connsiteY5" fmla="*/ 445294 h 445311"/>
              <a:gd name="connsiteX6" fmla="*/ 226219 w 1146181"/>
              <a:gd name="connsiteY6" fmla="*/ 371475 h 445311"/>
              <a:gd name="connsiteX7" fmla="*/ 116681 w 1146181"/>
              <a:gd name="connsiteY7" fmla="*/ 321469 h 445311"/>
              <a:gd name="connsiteX8" fmla="*/ 0 w 1146181"/>
              <a:gd name="connsiteY8" fmla="*/ 316707 h 4453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1146181" h="445311">
                <a:moveTo>
                  <a:pt x="1004888" y="0"/>
                </a:moveTo>
                <a:cubicBezTo>
                  <a:pt x="1045568" y="15280"/>
                  <a:pt x="1086248" y="30560"/>
                  <a:pt x="1109663" y="69057"/>
                </a:cubicBezTo>
                <a:cubicBezTo>
                  <a:pt x="1133078" y="107554"/>
                  <a:pt x="1150143" y="176610"/>
                  <a:pt x="1145381" y="230982"/>
                </a:cubicBezTo>
                <a:cubicBezTo>
                  <a:pt x="1140619" y="285354"/>
                  <a:pt x="1150144" y="370682"/>
                  <a:pt x="1081088" y="395288"/>
                </a:cubicBezTo>
                <a:cubicBezTo>
                  <a:pt x="1012032" y="419894"/>
                  <a:pt x="831850" y="370285"/>
                  <a:pt x="731044" y="378619"/>
                </a:cubicBezTo>
                <a:cubicBezTo>
                  <a:pt x="630238" y="386953"/>
                  <a:pt x="560387" y="446485"/>
                  <a:pt x="476250" y="445294"/>
                </a:cubicBezTo>
                <a:cubicBezTo>
                  <a:pt x="392113" y="444103"/>
                  <a:pt x="286147" y="392112"/>
                  <a:pt x="226219" y="371475"/>
                </a:cubicBezTo>
                <a:cubicBezTo>
                  <a:pt x="166291" y="350838"/>
                  <a:pt x="154384" y="330597"/>
                  <a:pt x="116681" y="321469"/>
                </a:cubicBezTo>
                <a:cubicBezTo>
                  <a:pt x="78978" y="312341"/>
                  <a:pt x="39489" y="314524"/>
                  <a:pt x="0" y="316707"/>
                </a:cubicBezTo>
              </a:path>
            </a:pathLst>
          </a:custGeom>
          <a:noFill/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064" tIns="29032" rIns="58064" bIns="29032" rtlCol="0" anchor="ctr"/>
          <a:lstStyle/>
          <a:p>
            <a:pPr algn="ctr"/>
            <a:endParaRPr lang="ru-RU" sz="2100"/>
          </a:p>
        </p:txBody>
      </p:sp>
      <p:pic>
        <p:nvPicPr>
          <p:cNvPr id="36" name="Рисунок 35">
            <a:extLst>
              <a:ext uri="{FF2B5EF4-FFF2-40B4-BE49-F238E27FC236}">
                <a16:creationId xmlns="" xmlns:a16="http://schemas.microsoft.com/office/drawing/2014/main" id="{2F94ADA9-4C65-48B2-A875-783442C76906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1684" t="7209" b="6409"/>
          <a:stretch/>
        </p:blipFill>
        <p:spPr>
          <a:xfrm rot="16200000">
            <a:off x="6500540" y="3760517"/>
            <a:ext cx="357833" cy="639706"/>
          </a:xfrm>
          <a:prstGeom prst="rect">
            <a:avLst/>
          </a:prstGeom>
        </p:spPr>
      </p:pic>
      <p:pic>
        <p:nvPicPr>
          <p:cNvPr id="46" name="Рисунок 45">
            <a:extLst>
              <a:ext uri="{FF2B5EF4-FFF2-40B4-BE49-F238E27FC236}">
                <a16:creationId xmlns="" xmlns:a16="http://schemas.microsoft.com/office/drawing/2014/main" id="{FA715C6F-4FE6-432A-89EA-147D192C6461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54787" y="2372844"/>
            <a:ext cx="1443946" cy="1763572"/>
          </a:xfrm>
          <a:prstGeom prst="rect">
            <a:avLst/>
          </a:prstGeom>
        </p:spPr>
      </p:pic>
      <p:pic>
        <p:nvPicPr>
          <p:cNvPr id="47" name="Рисунок 46">
            <a:extLst>
              <a:ext uri="{FF2B5EF4-FFF2-40B4-BE49-F238E27FC236}">
                <a16:creationId xmlns="" xmlns:a16="http://schemas.microsoft.com/office/drawing/2014/main" id="{F82BE5A9-6630-454F-ABA7-1AF85FEFF7D9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47755" y="3431559"/>
            <a:ext cx="791977" cy="513401"/>
          </a:xfrm>
          <a:prstGeom prst="rect">
            <a:avLst/>
          </a:prstGeom>
        </p:spPr>
      </p:pic>
      <p:pic>
        <p:nvPicPr>
          <p:cNvPr id="48" name="Рисунок 47">
            <a:extLst>
              <a:ext uri="{FF2B5EF4-FFF2-40B4-BE49-F238E27FC236}">
                <a16:creationId xmlns="" xmlns:a16="http://schemas.microsoft.com/office/drawing/2014/main" id="{E5042681-0EDA-4C60-B207-4FC1BBCAA7FC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10800000">
            <a:off x="5257351" y="1391681"/>
            <a:ext cx="988912" cy="1068888"/>
          </a:xfrm>
          <a:prstGeom prst="rect">
            <a:avLst/>
          </a:prstGeom>
        </p:spPr>
      </p:pic>
      <p:pic>
        <p:nvPicPr>
          <p:cNvPr id="49" name="Рисунок 48">
            <a:extLst>
              <a:ext uri="{FF2B5EF4-FFF2-40B4-BE49-F238E27FC236}">
                <a16:creationId xmlns="" xmlns:a16="http://schemas.microsoft.com/office/drawing/2014/main" id="{7518F18E-4B5F-4444-875E-DA4A8B62659C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09425" y="1297962"/>
            <a:ext cx="1496884" cy="1497013"/>
          </a:xfrm>
          <a:prstGeom prst="rect">
            <a:avLst/>
          </a:prstGeom>
        </p:spPr>
      </p:pic>
      <p:pic>
        <p:nvPicPr>
          <p:cNvPr id="50" name="Рисунок 49">
            <a:extLst>
              <a:ext uri="{FF2B5EF4-FFF2-40B4-BE49-F238E27FC236}">
                <a16:creationId xmlns="" xmlns:a16="http://schemas.microsoft.com/office/drawing/2014/main" id="{3BE1FF02-32D9-4776-AD26-293401D3C08D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98"/>
          <a:stretch/>
        </p:blipFill>
        <p:spPr>
          <a:xfrm rot="10800000">
            <a:off x="6923690" y="1333664"/>
            <a:ext cx="1334692" cy="1578468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id="{B08B9886-CFC4-4D63-AEFF-9D2472509F45}"/>
                  </a:ext>
                </a:extLst>
              </p:cNvPr>
              <p:cNvSpPr txBox="1"/>
              <p:nvPr/>
            </p:nvSpPr>
            <p:spPr>
              <a:xfrm>
                <a:off x="5344076" y="2410653"/>
                <a:ext cx="789232" cy="274122"/>
              </a:xfrm>
              <a:prstGeom prst="rect">
                <a:avLst/>
              </a:prstGeom>
              <a:noFill/>
            </p:spPr>
            <p:txBody>
              <a:bodyPr wrap="square" lIns="58064" tIns="29032" rIns="58064" bIns="29032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1400">
                          <a:solidFill>
                            <a:srgbClr val="00838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η</m:t>
                      </m:r>
                      <m:r>
                        <a:rPr lang="ru-RU" sz="1400" i="1">
                          <a:solidFill>
                            <a:srgbClr val="00838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≈5 %</m:t>
                      </m:r>
                    </m:oMath>
                  </m:oMathPara>
                </a14:m>
                <a:endParaRPr lang="ru-RU" sz="1400">
                  <a:solidFill>
                    <a:srgbClr val="00838F"/>
                  </a:solidFill>
                </a:endParaRPr>
              </a:p>
            </p:txBody>
          </p:sp>
        </mc:Choice>
        <mc:Fallback xmlns="">
          <p:sp>
            <p:nvSpPr>
              <p:cNvPr id="51" name="TextBox 50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08B9886-CFC4-4D63-AEFF-9D2472509F4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8415992" y="3796035"/>
                <a:ext cx="1242904" cy="431657"/>
              </a:xfrm>
              <a:prstGeom prst="rect">
                <a:avLst/>
              </a:prstGeom>
              <a:blipFill>
                <a:blip r:embed="rId12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id="{B32734DB-2318-4BA4-9CE1-E0AECAF3B38E}"/>
                  </a:ext>
                </a:extLst>
              </p:cNvPr>
              <p:cNvSpPr txBox="1"/>
              <p:nvPr/>
            </p:nvSpPr>
            <p:spPr>
              <a:xfrm>
                <a:off x="6297546" y="2410653"/>
                <a:ext cx="888986" cy="274122"/>
              </a:xfrm>
              <a:prstGeom prst="rect">
                <a:avLst/>
              </a:prstGeom>
              <a:noFill/>
            </p:spPr>
            <p:txBody>
              <a:bodyPr wrap="square" lIns="58064" tIns="29032" rIns="58064" bIns="29032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1400">
                          <a:solidFill>
                            <a:srgbClr val="00838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η</m:t>
                      </m:r>
                      <m:r>
                        <a:rPr lang="ru-RU" sz="1400" i="1">
                          <a:solidFill>
                            <a:srgbClr val="00838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≈20 %</m:t>
                      </m:r>
                    </m:oMath>
                  </m:oMathPara>
                </a14:m>
                <a:endParaRPr lang="ru-RU" sz="1400">
                  <a:solidFill>
                    <a:srgbClr val="00838F"/>
                  </a:solidFill>
                </a:endParaRPr>
              </a:p>
            </p:txBody>
          </p:sp>
        </mc:Choice>
        <mc:Fallback xmlns="">
          <p:sp>
            <p:nvSpPr>
              <p:cNvPr id="52" name="TextBox 51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B32734DB-2318-4BA4-9CE1-E0AECAF3B38E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917542" y="3796035"/>
                <a:ext cx="1399999" cy="431657"/>
              </a:xfrm>
              <a:prstGeom prst="rect">
                <a:avLst/>
              </a:prstGeom>
              <a:blipFill>
                <a:blip r:embed="rId13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id="{7E37F1EA-7632-48F7-BB8E-5BCCA1409620}"/>
                  </a:ext>
                </a:extLst>
              </p:cNvPr>
              <p:cNvSpPr txBox="1"/>
              <p:nvPr/>
            </p:nvSpPr>
            <p:spPr>
              <a:xfrm>
                <a:off x="7360344" y="2410653"/>
                <a:ext cx="888986" cy="274122"/>
              </a:xfrm>
              <a:prstGeom prst="rect">
                <a:avLst/>
              </a:prstGeom>
              <a:noFill/>
            </p:spPr>
            <p:txBody>
              <a:bodyPr wrap="square" lIns="58064" tIns="29032" rIns="58064" bIns="29032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m:rPr>
                          <m:sty m:val="p"/>
                        </m:rPr>
                        <a:rPr lang="ru-RU" sz="1400">
                          <a:solidFill>
                            <a:srgbClr val="00838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η</m:t>
                      </m:r>
                      <m:r>
                        <a:rPr lang="ru-RU" sz="1400" i="1">
                          <a:solidFill>
                            <a:srgbClr val="00838F"/>
                          </a:solidFill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≈50 %</m:t>
                      </m:r>
                    </m:oMath>
                  </m:oMathPara>
                </a14:m>
                <a:endParaRPr lang="ru-RU" sz="1400">
                  <a:solidFill>
                    <a:srgbClr val="00838F"/>
                  </a:solidFill>
                </a:endParaRPr>
              </a:p>
            </p:txBody>
          </p:sp>
        </mc:Choice>
        <mc:Fallback xmlns="">
          <p:sp>
            <p:nvSpPr>
              <p:cNvPr id="53" name="TextBox 52">
                <a:extLst>
                  <a:ext uri="{FF2B5EF4-FFF2-40B4-BE49-F238E27FC236}">
                    <a16:creationId xmlns:a16="http://schemas.microsoft.com/office/drawing/2014/main" xmlns="" xmlns:a14="http://schemas.microsoft.com/office/drawing/2010/main" id="{7E37F1EA-7632-48F7-BB8E-5BCCA140962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1591264" y="3796035"/>
                <a:ext cx="1399999" cy="431657"/>
              </a:xfrm>
              <a:prstGeom prst="rect">
                <a:avLst/>
              </a:prstGeom>
              <a:blipFill>
                <a:blip r:embed="rId14"/>
                <a:stretch>
                  <a:fillRect b="-8451"/>
                </a:stretch>
              </a:blipFill>
            </p:spPr>
            <p:txBody>
              <a:bodyPr/>
              <a:lstStyle/>
              <a:p>
                <a:r>
                  <a:rPr lang="uk-UA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37" name="Рисунок 36">
            <a:extLst>
              <a:ext uri="{FF2B5EF4-FFF2-40B4-BE49-F238E27FC236}">
                <a16:creationId xmlns="" xmlns:a16="http://schemas.microsoft.com/office/drawing/2014/main" id="{1D65D7E7-043A-43D1-9414-3CD9D18F1E06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7554" y="1048020"/>
            <a:ext cx="1046612" cy="1756211"/>
          </a:xfrm>
          <a:prstGeom prst="rect">
            <a:avLst/>
          </a:prstGeom>
        </p:spPr>
      </p:pic>
      <p:sp>
        <p:nvSpPr>
          <p:cNvPr id="39" name="Button Color - Down">
            <a:extLst>
              <a:ext uri="{FF2B5EF4-FFF2-40B4-BE49-F238E27FC236}">
                <a16:creationId xmlns="" xmlns:a16="http://schemas.microsoft.com/office/drawing/2014/main" id="{700DA15F-3293-4852-AFA2-4CF019E52E2F}"/>
              </a:ext>
            </a:extLst>
          </p:cNvPr>
          <p:cNvSpPr/>
          <p:nvPr/>
        </p:nvSpPr>
        <p:spPr>
          <a:xfrm>
            <a:off x="1525267" y="4751473"/>
            <a:ext cx="1180655" cy="279022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064" tIns="29032" rIns="58064" bIns="29032" rtlCol="0" anchor="ctr"/>
          <a:lstStyle/>
          <a:p>
            <a:pPr algn="ctr" defTabSz="685740"/>
            <a:r>
              <a:rPr lang="uk-UA" b="1" ker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Магнітна</a:t>
            </a:r>
          </a:p>
        </p:txBody>
      </p:sp>
      <p:sp>
        <p:nvSpPr>
          <p:cNvPr id="40" name="Button Color - Down">
            <a:extLst>
              <a:ext uri="{FF2B5EF4-FFF2-40B4-BE49-F238E27FC236}">
                <a16:creationId xmlns="" xmlns:a16="http://schemas.microsoft.com/office/drawing/2014/main" id="{87BD1AD2-CB1B-48CD-9BBE-73D1FC61ECF0}"/>
              </a:ext>
            </a:extLst>
          </p:cNvPr>
          <p:cNvSpPr/>
          <p:nvPr/>
        </p:nvSpPr>
        <p:spPr>
          <a:xfrm>
            <a:off x="6368639" y="4751473"/>
            <a:ext cx="1180655" cy="279022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064" tIns="29032" rIns="58064" bIns="29032" rtlCol="0" anchor="ctr"/>
          <a:lstStyle/>
          <a:p>
            <a:pPr algn="ctr" defTabSz="685740"/>
            <a:r>
              <a:rPr lang="uk-UA" b="1" ker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Світлова</a:t>
            </a:r>
          </a:p>
        </p:txBody>
      </p:sp>
      <p:pic>
        <p:nvPicPr>
          <p:cNvPr id="1026" name="Picture 2" descr="Ð ÐµÐ·ÑÐ»ÑÑÐ°Ñ Ð¿Ð¾ÑÑÐºÑ Ð·Ð¾Ð±ÑÐ°Ð¶ÐµÐ½Ñ Ð·Ð° Ð·Ð°Ð¿Ð¸ÑÐ¾Ð¼ &quot;electric motor&quot;">
            <a:extLst>
              <a:ext uri="{FF2B5EF4-FFF2-40B4-BE49-F238E27FC236}">
                <a16:creationId xmlns="" xmlns:a16="http://schemas.microsoft.com/office/drawing/2014/main" id="{0E747934-7B58-41BE-BAE9-C0232CE0178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6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28403" y="1162003"/>
            <a:ext cx="1689712" cy="168985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4" name="Заголовок 1"/>
          <p:cNvSpPr>
            <a:spLocks noGrp="1"/>
          </p:cNvSpPr>
          <p:nvPr>
            <p:ph type="title"/>
          </p:nvPr>
        </p:nvSpPr>
        <p:spPr>
          <a:xfrm>
            <a:off x="630940" y="2779"/>
            <a:ext cx="8003232" cy="857250"/>
          </a:xfrm>
        </p:spPr>
        <p:txBody>
          <a:bodyPr/>
          <a:lstStyle/>
          <a:p>
            <a:r>
              <a:rPr lang="uk-UA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Дія струму</a:t>
            </a:r>
            <a:endParaRPr lang="uk-UA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497756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75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74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75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75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75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5" fill="hold">
                            <p:stCondLst>
                              <p:cond delay="500"/>
                            </p:stCondLst>
                            <p:childTnLst>
                              <p:par>
                                <p:cTn id="4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48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750"/>
                                        <p:tgtEl>
                                          <p:spTgt spid="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54" dur="75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750"/>
                            </p:stCondLst>
                            <p:childTnLst>
                              <p:par>
                                <p:cTn id="56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8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9" fill="hold">
                            <p:stCondLst>
                              <p:cond delay="1250"/>
                            </p:stCondLst>
                            <p:childTnLst>
                              <p:par>
                                <p:cTn id="60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5" dur="500" fill="hold"/>
                                        <p:tgtEl>
                                          <p:spTgt spid="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6" fill="hold">
                            <p:stCondLst>
                              <p:cond delay="1750"/>
                            </p:stCondLst>
                            <p:childTnLst>
                              <p:par>
                                <p:cTn id="67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9" dur="750"/>
                                        <p:tgtEl>
                                          <p:spTgt spid="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70" dur="75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1" fill="hold">
                            <p:stCondLst>
                              <p:cond delay="2500"/>
                            </p:stCondLst>
                            <p:childTnLst>
                              <p:par>
                                <p:cTn id="7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5" fill="hold">
                            <p:stCondLst>
                              <p:cond delay="3000"/>
                            </p:stCondLst>
                            <p:childTnLst>
                              <p:par>
                                <p:cTn id="76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9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2" fill="hold">
                            <p:stCondLst>
                              <p:cond delay="3500"/>
                            </p:stCondLst>
                            <p:childTnLst>
                              <p:par>
                                <p:cTn id="83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5" dur="750"/>
                                        <p:tgtEl>
                                          <p:spTgt spid="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6" dur="75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7" fill="hold">
                            <p:stCondLst>
                              <p:cond delay="4250"/>
                            </p:stCondLst>
                            <p:childTnLst>
                              <p:par>
                                <p:cTn id="8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0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4750"/>
                            </p:stCondLst>
                            <p:childTnLst>
                              <p:par>
                                <p:cTn id="92" presetID="17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500" fill="hold"/>
                                        <p:tgtEl>
                                          <p:spTgt spid="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 animBg="1"/>
      <p:bldP spid="34" grpId="0" animBg="1"/>
      <p:bldP spid="35" grpId="0" animBg="1"/>
      <p:bldP spid="51" grpId="0" animBg="1"/>
      <p:bldP spid="52" grpId="0" animBg="1"/>
      <p:bldP spid="53" grpId="0" animBg="1"/>
      <p:bldP spid="39" grpId="0" animBg="1"/>
      <p:bldP spid="40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Джерела струму</a:t>
            </a:r>
            <a:endParaRPr lang="uk-UA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079480"/>
            <a:ext cx="3898776" cy="1276246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uk-UA" sz="2000" b="1" smtClean="0">
                <a:solidFill>
                  <a:srgbClr val="FF0000"/>
                </a:solidFill>
              </a:rPr>
              <a:t>Джерела </a:t>
            </a:r>
            <a:r>
              <a:rPr lang="uk-UA" sz="2000" b="1">
                <a:solidFill>
                  <a:srgbClr val="FF0000"/>
                </a:solidFill>
              </a:rPr>
              <a:t>струму </a:t>
            </a:r>
            <a:r>
              <a:rPr lang="uk-UA" sz="2000"/>
              <a:t>— </a:t>
            </a:r>
            <a:r>
              <a:rPr lang="uk-UA" sz="2000" i="1"/>
              <a:t>пристрої, </a:t>
            </a:r>
            <a:r>
              <a:rPr lang="uk-UA" sz="2000" i="1" smtClean="0"/>
              <a:t>які </a:t>
            </a:r>
            <a:r>
              <a:rPr lang="ru-RU" sz="2000" i="1" smtClean="0"/>
              <a:t>перетворюють </a:t>
            </a:r>
            <a:r>
              <a:rPr lang="ru-RU" sz="2000" i="1"/>
              <a:t>різні види енергії на </a:t>
            </a:r>
            <a:r>
              <a:rPr lang="ru-RU" sz="2000" i="1" smtClean="0"/>
              <a:t>електричну </a:t>
            </a:r>
            <a:r>
              <a:rPr lang="uk-UA" sz="2000" i="1" smtClean="0"/>
              <a:t>енергію</a:t>
            </a:r>
            <a:endParaRPr lang="uk-UA" sz="2000" smtClean="0"/>
          </a:p>
        </p:txBody>
      </p:sp>
      <p:pic>
        <p:nvPicPr>
          <p:cNvPr id="18" name="Рисунок 17">
            <a:extLst>
              <a:ext uri="{FF2B5EF4-FFF2-40B4-BE49-F238E27FC236}">
                <a16:creationId xmlns="" xmlns:a16="http://schemas.microsoft.com/office/drawing/2014/main" id="{88FF7498-0B72-4B02-90D5-46198F24505C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7543" y="2404550"/>
            <a:ext cx="2922829" cy="1757497"/>
          </a:xfrm>
          <a:prstGeom prst="rect">
            <a:avLst/>
          </a:prstGeom>
        </p:spPr>
      </p:pic>
      <p:sp>
        <p:nvSpPr>
          <p:cNvPr id="19" name="Button Color - Down">
            <a:extLst>
              <a:ext uri="{FF2B5EF4-FFF2-40B4-BE49-F238E27FC236}">
                <a16:creationId xmlns="" xmlns:a16="http://schemas.microsoft.com/office/drawing/2014/main" id="{457A1E3C-3B81-4A71-B7DC-0048A1E4B6A4}"/>
              </a:ext>
            </a:extLst>
          </p:cNvPr>
          <p:cNvSpPr/>
          <p:nvPr/>
        </p:nvSpPr>
        <p:spPr>
          <a:xfrm>
            <a:off x="467544" y="4309336"/>
            <a:ext cx="2558304" cy="663222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1400" b="1" ker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Виконується робота з розділення різнойменних електричних зарядів</a:t>
            </a:r>
            <a:endParaRPr lang="uk-UA" sz="1400" b="1" kern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pic>
        <p:nvPicPr>
          <p:cNvPr id="20" name="Рисунок 19" descr="Пов’язане зображення">
            <a:extLst>
              <a:ext uri="{FF2B5EF4-FFF2-40B4-BE49-F238E27FC236}">
                <a16:creationId xmlns="" xmlns:a16="http://schemas.microsoft.com/office/drawing/2014/main" id="{C9F3B050-7E16-4537-B3C1-3CEE1BC99144}"/>
              </a:ext>
            </a:extLst>
          </p:cNvPr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275606"/>
            <a:ext cx="1951548" cy="1662460"/>
          </a:xfrm>
          <a:prstGeom prst="rect">
            <a:avLst/>
          </a:prstGeom>
          <a:noFill/>
          <a:ln>
            <a:noFill/>
          </a:ln>
        </p:spPr>
      </p:pic>
      <p:sp>
        <p:nvSpPr>
          <p:cNvPr id="21" name="Button Color - Down">
            <a:extLst>
              <a:ext uri="{FF2B5EF4-FFF2-40B4-BE49-F238E27FC236}">
                <a16:creationId xmlns="" xmlns:a16="http://schemas.microsoft.com/office/drawing/2014/main" id="{D33C4D63-AEDD-4DBB-B366-2E96E47B51C3}"/>
              </a:ext>
            </a:extLst>
          </p:cNvPr>
          <p:cNvSpPr/>
          <p:nvPr/>
        </p:nvSpPr>
        <p:spPr>
          <a:xfrm>
            <a:off x="3390373" y="2060478"/>
            <a:ext cx="1380718" cy="772562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1400" b="1" ker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Акумулятори</a:t>
            </a:r>
          </a:p>
        </p:txBody>
      </p:sp>
      <p:pic>
        <p:nvPicPr>
          <p:cNvPr id="22" name="Picture 2" descr="Ð ÐµÐ·ÑÐ»ÑÑÐ°Ñ Ð¿Ð¾ÑÑÐºÑ Ð·Ð¾Ð±ÑÐ°Ð¶ÐµÐ½Ñ Ð·Ð° Ð·Ð°Ð¿Ð¸ÑÐ¾Ð¼ &quot;Ð±Ð°ÑÐ°ÑÐµÐ¹ÐºÐ°&quot;">
            <a:extLst>
              <a:ext uri="{FF2B5EF4-FFF2-40B4-BE49-F238E27FC236}">
                <a16:creationId xmlns="" xmlns:a16="http://schemas.microsoft.com/office/drawing/2014/main" id="{F9D80F6D-4699-4C16-99C4-CB6354B0014C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942" r="31968" b="10514"/>
          <a:stretch/>
        </p:blipFill>
        <p:spPr bwMode="auto">
          <a:xfrm rot="17086502">
            <a:off x="7057192" y="3082002"/>
            <a:ext cx="815147" cy="191576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3" name="Button Color - Down">
            <a:extLst>
              <a:ext uri="{FF2B5EF4-FFF2-40B4-BE49-F238E27FC236}">
                <a16:creationId xmlns="" xmlns:a16="http://schemas.microsoft.com/office/drawing/2014/main" id="{166D4A1F-D2D4-4DCE-979E-A7F900B1BC7B}"/>
              </a:ext>
            </a:extLst>
          </p:cNvPr>
          <p:cNvSpPr/>
          <p:nvPr/>
        </p:nvSpPr>
        <p:spPr>
          <a:xfrm>
            <a:off x="6758241" y="4485373"/>
            <a:ext cx="1413053" cy="456592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1400" b="1" ker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Гальванічні елементи</a:t>
            </a:r>
          </a:p>
        </p:txBody>
      </p:sp>
      <p:sp>
        <p:nvSpPr>
          <p:cNvPr id="25" name="Button Color - Down">
            <a:extLst>
              <a:ext uri="{FF2B5EF4-FFF2-40B4-BE49-F238E27FC236}">
                <a16:creationId xmlns="" xmlns:a16="http://schemas.microsoft.com/office/drawing/2014/main" id="{AD2C0D8F-3D1E-4849-8DA8-9FB437000BF9}"/>
              </a:ext>
            </a:extLst>
          </p:cNvPr>
          <p:cNvSpPr/>
          <p:nvPr/>
        </p:nvSpPr>
        <p:spPr>
          <a:xfrm>
            <a:off x="4195836" y="4544916"/>
            <a:ext cx="1850561" cy="397049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1400" b="1" ker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Сонячні батареї</a:t>
            </a:r>
          </a:p>
        </p:txBody>
      </p:sp>
      <p:sp>
        <p:nvSpPr>
          <p:cNvPr id="26" name="Button Color - Down">
            <a:extLst>
              <a:ext uri="{FF2B5EF4-FFF2-40B4-BE49-F238E27FC236}">
                <a16:creationId xmlns="" xmlns:a16="http://schemas.microsoft.com/office/drawing/2014/main" id="{498A606D-68F8-4504-A103-366A6EB1A25A}"/>
              </a:ext>
            </a:extLst>
          </p:cNvPr>
          <p:cNvSpPr/>
          <p:nvPr/>
        </p:nvSpPr>
        <p:spPr>
          <a:xfrm>
            <a:off x="7005820" y="2821081"/>
            <a:ext cx="1937021" cy="397049"/>
          </a:xfrm>
          <a:prstGeom prst="rect">
            <a:avLst/>
          </a:prstGeom>
          <a:solidFill>
            <a:srgbClr val="689F38"/>
          </a:solidFill>
          <a:ln w="38100">
            <a:solidFill>
              <a:srgbClr val="689F38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defTabSz="1079906"/>
            <a:r>
              <a:rPr lang="uk-UA" sz="1400" b="1" ker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Генератори</a:t>
            </a:r>
          </a:p>
        </p:txBody>
      </p:sp>
      <p:sp>
        <p:nvSpPr>
          <p:cNvPr id="5" name="AutoShape 2" descr="Ð­Ð»ÐµÐºÑÑÐ¸ÑÐµÑÐºÐ¸Ð¹ Ð³ÐµÐ½ÐµÑÐ°ÑÐ¾Ñ â ÐÐ¸ÐºÐ¸Ð¿ÐµÐ´Ð¸Ñ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uk-UA"/>
          </a:p>
        </p:txBody>
      </p:sp>
      <p:pic>
        <p:nvPicPr>
          <p:cNvPr id="1027" name="Picture 3" descr="C:\Users\Флора\Desktop\Все для презентаций\Картинки\200px-Gorskii_04414u.jpg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75036" y="1260417"/>
            <a:ext cx="1598588" cy="14467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1306" y="3102841"/>
            <a:ext cx="1559620" cy="13610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43901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500"/>
                            </p:stCondLst>
                            <p:childTnLst>
                              <p:par>
                                <p:cTn id="18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500"/>
                            </p:stCondLst>
                            <p:childTnLst>
                              <p:par>
                                <p:cTn id="26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2000"/>
                            </p:stCondLst>
                            <p:childTnLst>
                              <p:par>
                                <p:cTn id="30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2500"/>
                            </p:stCondLst>
                            <p:childTnLst>
                              <p:par>
                                <p:cTn id="34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" grpId="0" animBg="1"/>
      <p:bldP spid="21" grpId="0" animBg="1"/>
      <p:bldP spid="23" grpId="0" animBg="1"/>
      <p:bldP spid="25" grpId="0" animBg="1"/>
      <p:bldP spid="26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05979"/>
            <a:ext cx="7931224" cy="857250"/>
          </a:xfrm>
        </p:spPr>
        <p:txBody>
          <a:bodyPr/>
          <a:lstStyle/>
          <a:p>
            <a:r>
              <a:rPr lang="uk-UA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Електричне коло</a:t>
            </a:r>
            <a:endParaRPr lang="uk-UA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337518"/>
            <a:ext cx="3898776" cy="3301836"/>
          </a:xfrm>
        </p:spPr>
        <p:txBody>
          <a:bodyPr>
            <a:normAutofit fontScale="85000" lnSpcReduction="10000"/>
          </a:bodyPr>
          <a:lstStyle/>
          <a:p>
            <a:pPr marL="0" indent="0" algn="just">
              <a:buNone/>
            </a:pPr>
            <a:r>
              <a:rPr lang="uk-UA" sz="1800" b="1" i="1">
                <a:solidFill>
                  <a:srgbClr val="FF0000"/>
                </a:solidFill>
              </a:rPr>
              <a:t>Е</a:t>
            </a:r>
            <a:r>
              <a:rPr lang="uk-UA" sz="1800" b="1" i="1" smtClean="0">
                <a:solidFill>
                  <a:srgbClr val="FF0000"/>
                </a:solidFill>
              </a:rPr>
              <a:t>лектричне </a:t>
            </a:r>
            <a:r>
              <a:rPr lang="uk-UA" sz="1800" b="1" i="1">
                <a:solidFill>
                  <a:srgbClr val="FF0000"/>
                </a:solidFill>
              </a:rPr>
              <a:t>коло </a:t>
            </a:r>
            <a:r>
              <a:rPr lang="uk-UA" sz="1800"/>
              <a:t>являє </a:t>
            </a:r>
            <a:r>
              <a:rPr lang="uk-UA" sz="1800" smtClean="0"/>
              <a:t>со</a:t>
            </a:r>
            <a:r>
              <a:rPr lang="ru-RU" sz="1800" smtClean="0"/>
              <a:t>бою </a:t>
            </a:r>
            <a:r>
              <a:rPr lang="ru-RU" sz="1800" i="1"/>
              <a:t>з’єднані провідниками в певному </a:t>
            </a:r>
            <a:r>
              <a:rPr lang="ru-RU" sz="1800" i="1" smtClean="0"/>
              <a:t>порядку джерело </a:t>
            </a:r>
            <a:r>
              <a:rPr lang="ru-RU" sz="1800" i="1"/>
              <a:t>струму, </a:t>
            </a:r>
            <a:r>
              <a:rPr lang="ru-RU" sz="1800" i="1" smtClean="0"/>
              <a:t>споживач електричної </a:t>
            </a:r>
            <a:r>
              <a:rPr lang="ru-RU" sz="1800" i="1"/>
              <a:t>енергії</a:t>
            </a:r>
            <a:r>
              <a:rPr lang="ru-RU" sz="1800" i="1" smtClean="0"/>
              <a:t>, </a:t>
            </a:r>
            <a:r>
              <a:rPr lang="uk-UA" sz="1800" i="1" smtClean="0"/>
              <a:t>замикальний </a:t>
            </a:r>
            <a:r>
              <a:rPr lang="uk-UA" sz="1800" i="1"/>
              <a:t>(розмикальний) пристрій</a:t>
            </a:r>
            <a:r>
              <a:rPr lang="uk-UA" sz="1800" smtClean="0"/>
              <a:t>. </a:t>
            </a:r>
          </a:p>
          <a:p>
            <a:pPr marL="0" indent="0">
              <a:buNone/>
            </a:pPr>
            <a:endParaRPr lang="ru-RU" sz="1800" smtClean="0"/>
          </a:p>
          <a:p>
            <a:pPr algn="just">
              <a:buFont typeface="Wingdings" pitchFamily="2" charset="2"/>
              <a:buChar char="Ø"/>
            </a:pPr>
            <a:r>
              <a:rPr lang="ru-RU" sz="1600" smtClean="0"/>
              <a:t>За </a:t>
            </a:r>
            <a:r>
              <a:rPr lang="ru-RU" sz="1600" i="1"/>
              <a:t>напрямок струму </a:t>
            </a:r>
            <a:r>
              <a:rPr lang="ru-RU" sz="1600"/>
              <a:t>в </a:t>
            </a:r>
            <a:r>
              <a:rPr lang="ru-RU" sz="1600" smtClean="0"/>
              <a:t>електричному колі </a:t>
            </a:r>
            <a:r>
              <a:rPr lang="ru-RU" sz="1600"/>
              <a:t>прийнято напрямок, у якому </a:t>
            </a:r>
            <a:r>
              <a:rPr lang="ru-RU" sz="1600" smtClean="0"/>
              <a:t>рухалися </a:t>
            </a:r>
            <a:r>
              <a:rPr lang="ru-RU" sz="1600"/>
              <a:t>б по цьому колу позитивно </a:t>
            </a:r>
            <a:r>
              <a:rPr lang="ru-RU" sz="1600" smtClean="0"/>
              <a:t>заряджені частинки</a:t>
            </a:r>
            <a:r>
              <a:rPr lang="ru-RU" sz="1600"/>
              <a:t>, тобто напрямок </a:t>
            </a:r>
            <a:r>
              <a:rPr lang="ru-RU" sz="1600" i="1"/>
              <a:t>від </a:t>
            </a:r>
            <a:r>
              <a:rPr lang="ru-RU" sz="1600" i="1" smtClean="0"/>
              <a:t>позитивного полюса </a:t>
            </a:r>
            <a:r>
              <a:rPr lang="ru-RU" sz="1600" i="1"/>
              <a:t>джерела струму до негативного</a:t>
            </a:r>
            <a:r>
              <a:rPr lang="ru-RU" sz="1600" smtClean="0"/>
              <a:t>;</a:t>
            </a:r>
          </a:p>
          <a:p>
            <a:pPr algn="just">
              <a:buFont typeface="Wingdings" pitchFamily="2" charset="2"/>
              <a:buChar char="Ø"/>
            </a:pPr>
            <a:endParaRPr lang="ru-RU" sz="1600"/>
          </a:p>
          <a:p>
            <a:pPr algn="just">
              <a:buFont typeface="Wingdings" pitchFamily="2" charset="2"/>
              <a:buChar char="Ø"/>
            </a:pPr>
            <a:r>
              <a:rPr lang="uk-UA" sz="1600"/>
              <a:t>В</a:t>
            </a:r>
            <a:r>
              <a:rPr lang="uk-UA" sz="1600" smtClean="0"/>
              <a:t> </a:t>
            </a:r>
            <a:r>
              <a:rPr lang="uk-UA" sz="1600"/>
              <a:t>умовному позначенні </a:t>
            </a:r>
            <a:r>
              <a:rPr lang="uk-UA" sz="1600" smtClean="0"/>
              <a:t>гальванічного </a:t>
            </a:r>
            <a:r>
              <a:rPr lang="ru-RU" sz="1600" smtClean="0"/>
              <a:t>елемента </a:t>
            </a:r>
            <a:r>
              <a:rPr lang="ru-RU" sz="1600" i="1"/>
              <a:t>довга риска позначає </a:t>
            </a:r>
            <a:r>
              <a:rPr lang="ru-RU" sz="1600" i="1" smtClean="0"/>
              <a:t>позитивний полюс </a:t>
            </a:r>
            <a:r>
              <a:rPr lang="ru-RU" sz="1600" i="1"/>
              <a:t>джерела, а коротка — </a:t>
            </a:r>
            <a:r>
              <a:rPr lang="ru-RU" sz="1600" i="1" smtClean="0"/>
              <a:t>негативний</a:t>
            </a:r>
            <a:r>
              <a:rPr lang="ru-RU" sz="1600" smtClean="0"/>
              <a:t>.</a:t>
            </a:r>
            <a:endParaRPr lang="uk-UA" sz="16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Флора\Desktop\Все для презентаций\Картинки\Безымянный12342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1707654"/>
            <a:ext cx="3878797" cy="280831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034246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" name="Прямоугольник 12">
            <a:extLst>
              <a:ext uri="{FF2B5EF4-FFF2-40B4-BE49-F238E27FC236}">
                <a16:creationId xmlns="" xmlns:a16="http://schemas.microsoft.com/office/drawing/2014/main" id="{50053336-DB3D-496D-BEA2-5320666D50FE}"/>
              </a:ext>
            </a:extLst>
          </p:cNvPr>
          <p:cNvSpPr/>
          <p:nvPr/>
        </p:nvSpPr>
        <p:spPr>
          <a:xfrm>
            <a:off x="392" y="4372148"/>
            <a:ext cx="9143216" cy="766800"/>
          </a:xfrm>
          <a:prstGeom prst="rect">
            <a:avLst/>
          </a:prstGeom>
          <a:solidFill>
            <a:srgbClr val="00838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064" tIns="29032" rIns="58064" bIns="29032" rtlCol="0" anchor="ctr"/>
          <a:lstStyle/>
          <a:p>
            <a:pPr algn="ctr"/>
            <a:endParaRPr lang="ru-RU" sz="2100"/>
          </a:p>
        </p:txBody>
      </p:sp>
      <p:grpSp>
        <p:nvGrpSpPr>
          <p:cNvPr id="132" name="Группа 42">
            <a:extLst>
              <a:ext uri="{FF2B5EF4-FFF2-40B4-BE49-F238E27FC236}">
                <a16:creationId xmlns="" xmlns:a16="http://schemas.microsoft.com/office/drawing/2014/main" id="{36E1D4FE-D9CB-4201-BE4D-66F73DCA0E97}"/>
              </a:ext>
            </a:extLst>
          </p:cNvPr>
          <p:cNvGrpSpPr/>
          <p:nvPr/>
        </p:nvGrpSpPr>
        <p:grpSpPr>
          <a:xfrm>
            <a:off x="365575" y="4521708"/>
            <a:ext cx="1503045" cy="478524"/>
            <a:chOff x="1066012" y="2210158"/>
            <a:chExt cx="1538418" cy="489743"/>
          </a:xfrm>
          <a:effectLst/>
        </p:grpSpPr>
        <p:sp>
          <p:nvSpPr>
            <p:cNvPr id="133" name="Овал 132">
              <a:extLst>
                <a:ext uri="{FF2B5EF4-FFF2-40B4-BE49-F238E27FC236}">
                  <a16:creationId xmlns="" xmlns:a16="http://schemas.microsoft.com/office/drawing/2014/main" id="{CD6E2A05-8D2B-4413-9957-8DD8E33C5552}"/>
                </a:ext>
              </a:extLst>
            </p:cNvPr>
            <p:cNvSpPr/>
            <p:nvPr/>
          </p:nvSpPr>
          <p:spPr>
            <a:xfrm rot="2700000">
              <a:off x="1593224" y="2210158"/>
              <a:ext cx="489743" cy="489744"/>
            </a:xfrm>
            <a:prstGeom prst="ellipse">
              <a:avLst/>
            </a:prstGeom>
            <a:noFill/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prstClr val="black"/>
                </a:solidFill>
              </a:endParaRPr>
            </a:p>
          </p:txBody>
        </p:sp>
        <p:grpSp>
          <p:nvGrpSpPr>
            <p:cNvPr id="134" name="Группа 44">
              <a:extLst>
                <a:ext uri="{FF2B5EF4-FFF2-40B4-BE49-F238E27FC236}">
                  <a16:creationId xmlns="" xmlns:a16="http://schemas.microsoft.com/office/drawing/2014/main" id="{B811D19B-E2E9-4795-B979-0EFD2CEABFEE}"/>
                </a:ext>
              </a:extLst>
            </p:cNvPr>
            <p:cNvGrpSpPr/>
            <p:nvPr/>
          </p:nvGrpSpPr>
          <p:grpSpPr>
            <a:xfrm>
              <a:off x="1066012" y="2281879"/>
              <a:ext cx="1538418" cy="346301"/>
              <a:chOff x="1066012" y="2281879"/>
              <a:chExt cx="1538418" cy="346301"/>
            </a:xfrm>
          </p:grpSpPr>
          <p:cxnSp>
            <p:nvCxnSpPr>
              <p:cNvPr id="135" name="Прямая соединительная линия 45">
                <a:extLst>
                  <a:ext uri="{FF2B5EF4-FFF2-40B4-BE49-F238E27FC236}">
                    <a16:creationId xmlns="" xmlns:a16="http://schemas.microsoft.com/office/drawing/2014/main" id="{56C53C9D-1B55-40F4-A1C5-478AF2B6A344}"/>
                  </a:ext>
                </a:extLst>
              </p:cNvPr>
              <p:cNvCxnSpPr>
                <a:stCxn id="133" idx="0"/>
                <a:endCxn id="133" idx="4"/>
              </p:cNvCxnSpPr>
              <p:nvPr/>
            </p:nvCxnSpPr>
            <p:spPr>
              <a:xfrm flipH="1">
                <a:off x="1664945" y="2281879"/>
                <a:ext cx="346301" cy="34630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6" name="Прямая соединительная линия 46">
                <a:extLst>
                  <a:ext uri="{FF2B5EF4-FFF2-40B4-BE49-F238E27FC236}">
                    <a16:creationId xmlns="" xmlns:a16="http://schemas.microsoft.com/office/drawing/2014/main" id="{1E2867BF-A8B0-4A34-8202-F07B0419425D}"/>
                  </a:ext>
                </a:extLst>
              </p:cNvPr>
              <p:cNvCxnSpPr>
                <a:stCxn id="133" idx="2"/>
                <a:endCxn id="133" idx="6"/>
              </p:cNvCxnSpPr>
              <p:nvPr/>
            </p:nvCxnSpPr>
            <p:spPr>
              <a:xfrm>
                <a:off x="1664945" y="2281879"/>
                <a:ext cx="346301" cy="34630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7" name="Прямая соединительная линия 47">
                <a:extLst>
                  <a:ext uri="{FF2B5EF4-FFF2-40B4-BE49-F238E27FC236}">
                    <a16:creationId xmlns="" xmlns:a16="http://schemas.microsoft.com/office/drawing/2014/main" id="{1DA63509-F5DA-4FEC-8DCE-CF5811D9452D}"/>
                  </a:ext>
                </a:extLst>
              </p:cNvPr>
              <p:cNvCxnSpPr>
                <a:stCxn id="133" idx="7"/>
              </p:cNvCxnSpPr>
              <p:nvPr/>
            </p:nvCxnSpPr>
            <p:spPr>
              <a:xfrm flipV="1">
                <a:off x="2082967" y="2455027"/>
                <a:ext cx="521463" cy="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38" name="Прямая соединительная линия 48">
                <a:extLst>
                  <a:ext uri="{FF2B5EF4-FFF2-40B4-BE49-F238E27FC236}">
                    <a16:creationId xmlns="" xmlns:a16="http://schemas.microsoft.com/office/drawing/2014/main" id="{961F3B89-C227-4E49-B245-D86ACE623E86}"/>
                  </a:ext>
                </a:extLst>
              </p:cNvPr>
              <p:cNvCxnSpPr>
                <a:stCxn id="133" idx="3"/>
              </p:cNvCxnSpPr>
              <p:nvPr/>
            </p:nvCxnSpPr>
            <p:spPr>
              <a:xfrm flipH="1" flipV="1">
                <a:off x="1066012" y="2455027"/>
                <a:ext cx="527212" cy="2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</p:grpSp>
      <p:sp>
        <p:nvSpPr>
          <p:cNvPr id="58" name="Button Color - Down">
            <a:extLst>
              <a:ext uri="{FF2B5EF4-FFF2-40B4-BE49-F238E27FC236}">
                <a16:creationId xmlns="" xmlns:a16="http://schemas.microsoft.com/office/drawing/2014/main" id="{308ADC14-AE37-4130-9A88-C657958BFF07}"/>
              </a:ext>
            </a:extLst>
          </p:cNvPr>
          <p:cNvSpPr/>
          <p:nvPr/>
        </p:nvSpPr>
        <p:spPr>
          <a:xfrm>
            <a:off x="330502" y="800004"/>
            <a:ext cx="8482995" cy="379732"/>
          </a:xfrm>
          <a:prstGeom prst="rect">
            <a:avLst/>
          </a:prstGeom>
          <a:solidFill>
            <a:srgbClr val="00838F"/>
          </a:solidFill>
          <a:ln w="38100">
            <a:solidFill>
              <a:srgbClr val="00838F"/>
            </a:solidFill>
          </a:ln>
          <a:effectLst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064" tIns="29032" rIns="58064" bIns="29032" rtlCol="0" anchor="ctr"/>
          <a:lstStyle/>
          <a:p>
            <a:pPr algn="ctr" defTabSz="685740"/>
            <a:r>
              <a:rPr lang="uk-UA" sz="2300" b="1" kern="0">
                <a:solidFill>
                  <a:schemeClr val="bg1"/>
                </a:solidFill>
                <a:latin typeface="Arial" panose="020B0604020202020204" pitchFamily="34" charset="0"/>
                <a:ea typeface="Verdana" panose="020B0604030504040204" pitchFamily="34" charset="0"/>
                <a:cs typeface="Arial" panose="020B0604020202020204" pitchFamily="34" charset="0"/>
              </a:rPr>
              <a:t>Умовні позначення деяких елементів електричного кола</a:t>
            </a:r>
            <a:endParaRPr lang="uk-UA" sz="2300" b="1" kern="0">
              <a:solidFill>
                <a:srgbClr val="FFFF00"/>
              </a:solidFill>
              <a:latin typeface="Arial" panose="020B0604020202020204" pitchFamily="34" charset="0"/>
              <a:ea typeface="Verdan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59" name="Прямоугольник 8">
            <a:extLst>
              <a:ext uri="{FF2B5EF4-FFF2-40B4-BE49-F238E27FC236}">
                <a16:creationId xmlns="" xmlns:a16="http://schemas.microsoft.com/office/drawing/2014/main" id="{E4FB2971-C9A4-4CD6-AAED-6D363E031938}"/>
              </a:ext>
            </a:extLst>
          </p:cNvPr>
          <p:cNvSpPr/>
          <p:nvPr/>
        </p:nvSpPr>
        <p:spPr>
          <a:xfrm>
            <a:off x="392" y="1335355"/>
            <a:ext cx="9143216" cy="766800"/>
          </a:xfrm>
          <a:prstGeom prst="rect">
            <a:avLst/>
          </a:prstGeom>
          <a:solidFill>
            <a:srgbClr val="00838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064" tIns="29032" rIns="58064" bIns="29032" rtlCol="0" anchor="ctr"/>
          <a:lstStyle/>
          <a:p>
            <a:pPr algn="ctr"/>
            <a:endParaRPr lang="ru-RU" sz="2100"/>
          </a:p>
        </p:txBody>
      </p:sp>
      <p:sp>
        <p:nvSpPr>
          <p:cNvPr id="60" name="Прямоугольник 11">
            <a:extLst>
              <a:ext uri="{FF2B5EF4-FFF2-40B4-BE49-F238E27FC236}">
                <a16:creationId xmlns="" xmlns:a16="http://schemas.microsoft.com/office/drawing/2014/main" id="{3472641C-9DBE-40E3-B994-90540441CF06}"/>
              </a:ext>
            </a:extLst>
          </p:cNvPr>
          <p:cNvSpPr/>
          <p:nvPr/>
        </p:nvSpPr>
        <p:spPr>
          <a:xfrm>
            <a:off x="392" y="2870544"/>
            <a:ext cx="9143216" cy="766800"/>
          </a:xfrm>
          <a:prstGeom prst="rect">
            <a:avLst/>
          </a:prstGeom>
          <a:solidFill>
            <a:srgbClr val="00838F">
              <a:alpha val="30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58064" tIns="29032" rIns="58064" bIns="29032" rtlCol="0" anchor="ctr"/>
          <a:lstStyle/>
          <a:p>
            <a:pPr algn="ctr"/>
            <a:endParaRPr lang="ru-RU" sz="2100"/>
          </a:p>
        </p:txBody>
      </p:sp>
      <p:grpSp>
        <p:nvGrpSpPr>
          <p:cNvPr id="62" name="Группа 14">
            <a:extLst>
              <a:ext uri="{FF2B5EF4-FFF2-40B4-BE49-F238E27FC236}">
                <a16:creationId xmlns="" xmlns:a16="http://schemas.microsoft.com/office/drawing/2014/main" id="{78A702AB-1230-46F6-AC69-E3EE8E062BD0}"/>
              </a:ext>
            </a:extLst>
          </p:cNvPr>
          <p:cNvGrpSpPr/>
          <p:nvPr/>
        </p:nvGrpSpPr>
        <p:grpSpPr>
          <a:xfrm>
            <a:off x="365575" y="1395415"/>
            <a:ext cx="1503045" cy="634239"/>
            <a:chOff x="1043608" y="987574"/>
            <a:chExt cx="1512168" cy="936104"/>
          </a:xfrm>
          <a:effectLst/>
        </p:grpSpPr>
        <p:cxnSp>
          <p:nvCxnSpPr>
            <p:cNvPr id="63" name="Прямая соединительная линия 15">
              <a:extLst>
                <a:ext uri="{FF2B5EF4-FFF2-40B4-BE49-F238E27FC236}">
                  <a16:creationId xmlns="" xmlns:a16="http://schemas.microsoft.com/office/drawing/2014/main" id="{87C3A12D-DDD8-4181-9740-9B6D9EB6F29A}"/>
                </a:ext>
              </a:extLst>
            </p:cNvPr>
            <p:cNvCxnSpPr/>
            <p:nvPr/>
          </p:nvCxnSpPr>
          <p:spPr>
            <a:xfrm>
              <a:off x="1725217" y="1203598"/>
              <a:ext cx="0" cy="5040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4" name="Прямая соединительная линия 16">
              <a:extLst>
                <a:ext uri="{FF2B5EF4-FFF2-40B4-BE49-F238E27FC236}">
                  <a16:creationId xmlns="" xmlns:a16="http://schemas.microsoft.com/office/drawing/2014/main" id="{97E14082-1CC6-41D7-B62F-70CB1DC8CC7C}"/>
                </a:ext>
              </a:extLst>
            </p:cNvPr>
            <p:cNvCxnSpPr/>
            <p:nvPr/>
          </p:nvCxnSpPr>
          <p:spPr>
            <a:xfrm>
              <a:off x="1862190" y="987574"/>
              <a:ext cx="0" cy="93610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5" name="Прямая соединительная линия 17">
              <a:extLst>
                <a:ext uri="{FF2B5EF4-FFF2-40B4-BE49-F238E27FC236}">
                  <a16:creationId xmlns="" xmlns:a16="http://schemas.microsoft.com/office/drawing/2014/main" id="{704A6837-1148-40F7-B300-1A7B886F6E94}"/>
                </a:ext>
              </a:extLst>
            </p:cNvPr>
            <p:cNvCxnSpPr/>
            <p:nvPr/>
          </p:nvCxnSpPr>
          <p:spPr>
            <a:xfrm>
              <a:off x="1861980" y="1455627"/>
              <a:ext cx="69379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66" name="Прямая соединительная линия 18">
              <a:extLst>
                <a:ext uri="{FF2B5EF4-FFF2-40B4-BE49-F238E27FC236}">
                  <a16:creationId xmlns="" xmlns:a16="http://schemas.microsoft.com/office/drawing/2014/main" id="{6E15CBC7-BCB0-4358-AB66-831664F9AFDE}"/>
                </a:ext>
              </a:extLst>
            </p:cNvPr>
            <p:cNvCxnSpPr/>
            <p:nvPr/>
          </p:nvCxnSpPr>
          <p:spPr>
            <a:xfrm>
              <a:off x="1043608" y="1458466"/>
              <a:ext cx="679433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67" name="Плюс 19">
              <a:extLst>
                <a:ext uri="{FF2B5EF4-FFF2-40B4-BE49-F238E27FC236}">
                  <a16:creationId xmlns="" xmlns:a16="http://schemas.microsoft.com/office/drawing/2014/main" id="{417152F5-4419-4DAD-8B78-C009B7E5400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870904" y="1167626"/>
              <a:ext cx="212418" cy="288000"/>
            </a:xfrm>
            <a:prstGeom prst="mathPlus">
              <a:avLst/>
            </a:prstGeom>
            <a:effec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prstClr val="white"/>
                </a:solidFill>
              </a:endParaRPr>
            </a:p>
          </p:txBody>
        </p:sp>
        <p:sp>
          <p:nvSpPr>
            <p:cNvPr id="68" name="Минус 20">
              <a:extLst>
                <a:ext uri="{FF2B5EF4-FFF2-40B4-BE49-F238E27FC236}">
                  <a16:creationId xmlns="" xmlns:a16="http://schemas.microsoft.com/office/drawing/2014/main" id="{E58DB2A0-8831-46D7-A3A9-A35D56A805A7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1527275" y="1175574"/>
              <a:ext cx="193519" cy="288000"/>
            </a:xfrm>
            <a:prstGeom prst="mathMinus">
              <a:avLst/>
            </a:prstGeom>
            <a:effec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prstClr val="white"/>
                </a:solidFill>
              </a:endParaRPr>
            </a:p>
          </p:txBody>
        </p:sp>
      </p:grpSp>
      <p:grpSp>
        <p:nvGrpSpPr>
          <p:cNvPr id="69" name="Группа 21">
            <a:extLst>
              <a:ext uri="{FF2B5EF4-FFF2-40B4-BE49-F238E27FC236}">
                <a16:creationId xmlns="" xmlns:a16="http://schemas.microsoft.com/office/drawing/2014/main" id="{83E38194-C5B5-4219-8AB6-8764BFD90F8D}"/>
              </a:ext>
            </a:extLst>
          </p:cNvPr>
          <p:cNvGrpSpPr/>
          <p:nvPr/>
        </p:nvGrpSpPr>
        <p:grpSpPr>
          <a:xfrm>
            <a:off x="359226" y="2201866"/>
            <a:ext cx="1511081" cy="545715"/>
            <a:chOff x="3203848" y="987574"/>
            <a:chExt cx="2592288" cy="936104"/>
          </a:xfrm>
          <a:effectLst/>
        </p:grpSpPr>
        <p:cxnSp>
          <p:nvCxnSpPr>
            <p:cNvPr id="70" name="Прямая соединительная линия 22">
              <a:extLst>
                <a:ext uri="{FF2B5EF4-FFF2-40B4-BE49-F238E27FC236}">
                  <a16:creationId xmlns="" xmlns:a16="http://schemas.microsoft.com/office/drawing/2014/main" id="{0CC62566-A485-49E0-A529-2DE1258CAFD8}"/>
                </a:ext>
              </a:extLst>
            </p:cNvPr>
            <p:cNvCxnSpPr/>
            <p:nvPr/>
          </p:nvCxnSpPr>
          <p:spPr>
            <a:xfrm>
              <a:off x="3851920" y="1206439"/>
              <a:ext cx="0" cy="5040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1" name="Прямая соединительная линия 23">
              <a:extLst>
                <a:ext uri="{FF2B5EF4-FFF2-40B4-BE49-F238E27FC236}">
                  <a16:creationId xmlns="" xmlns:a16="http://schemas.microsoft.com/office/drawing/2014/main" id="{011978E4-A740-4DC5-BD9C-607C87022C20}"/>
                </a:ext>
              </a:extLst>
            </p:cNvPr>
            <p:cNvCxnSpPr/>
            <p:nvPr/>
          </p:nvCxnSpPr>
          <p:spPr>
            <a:xfrm>
              <a:off x="3995936" y="987574"/>
              <a:ext cx="0" cy="93610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2" name="Прямая соединительная линия 24">
              <a:extLst>
                <a:ext uri="{FF2B5EF4-FFF2-40B4-BE49-F238E27FC236}">
                  <a16:creationId xmlns="" xmlns:a16="http://schemas.microsoft.com/office/drawing/2014/main" id="{3C8901CB-7D27-45BF-A754-73573EEB61D3}"/>
                </a:ext>
              </a:extLst>
            </p:cNvPr>
            <p:cNvCxnSpPr/>
            <p:nvPr/>
          </p:nvCxnSpPr>
          <p:spPr>
            <a:xfrm>
              <a:off x="5148064" y="1458467"/>
              <a:ext cx="64807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3" name="Прямая соединительная линия 25">
              <a:extLst>
                <a:ext uri="{FF2B5EF4-FFF2-40B4-BE49-F238E27FC236}">
                  <a16:creationId xmlns="" xmlns:a16="http://schemas.microsoft.com/office/drawing/2014/main" id="{FC73BF3A-C26B-47EF-9505-53152D008CDD}"/>
                </a:ext>
              </a:extLst>
            </p:cNvPr>
            <p:cNvCxnSpPr/>
            <p:nvPr/>
          </p:nvCxnSpPr>
          <p:spPr>
            <a:xfrm>
              <a:off x="3203848" y="1461308"/>
              <a:ext cx="64807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74" name="Плюс 26">
              <a:extLst>
                <a:ext uri="{FF2B5EF4-FFF2-40B4-BE49-F238E27FC236}">
                  <a16:creationId xmlns="" xmlns:a16="http://schemas.microsoft.com/office/drawing/2014/main" id="{4016F281-CCB4-4EAB-95F9-4F7651AE06E6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5148096" y="1170467"/>
              <a:ext cx="288000" cy="288000"/>
            </a:xfrm>
            <a:prstGeom prst="mathPlus">
              <a:avLst/>
            </a:prstGeom>
            <a:effec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prstClr val="white"/>
                </a:solidFill>
              </a:endParaRPr>
            </a:p>
          </p:txBody>
        </p:sp>
        <p:sp>
          <p:nvSpPr>
            <p:cNvPr id="75" name="Минус 27">
              <a:extLst>
                <a:ext uri="{FF2B5EF4-FFF2-40B4-BE49-F238E27FC236}">
                  <a16:creationId xmlns="" xmlns:a16="http://schemas.microsoft.com/office/drawing/2014/main" id="{18094ADE-1509-406C-B627-793CC5A116ED}"/>
                </a:ext>
              </a:extLst>
            </p:cNvPr>
            <p:cNvSpPr>
              <a:spLocks noChangeAspect="1"/>
            </p:cNvSpPr>
            <p:nvPr/>
          </p:nvSpPr>
          <p:spPr>
            <a:xfrm>
              <a:off x="3527884" y="1178416"/>
              <a:ext cx="288000" cy="288000"/>
            </a:xfrm>
            <a:prstGeom prst="mathMinus">
              <a:avLst/>
            </a:prstGeom>
            <a:effectLst/>
          </p:spPr>
          <p:style>
            <a:lnRef idx="0">
              <a:schemeClr val="dk1"/>
            </a:lnRef>
            <a:fillRef idx="3">
              <a:schemeClr val="dk1"/>
            </a:fillRef>
            <a:effectRef idx="3">
              <a:schemeClr val="dk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prstClr val="white"/>
                </a:solidFill>
              </a:endParaRPr>
            </a:p>
          </p:txBody>
        </p:sp>
        <p:cxnSp>
          <p:nvCxnSpPr>
            <p:cNvPr id="76" name="Прямая соединительная линия 29">
              <a:extLst>
                <a:ext uri="{FF2B5EF4-FFF2-40B4-BE49-F238E27FC236}">
                  <a16:creationId xmlns="" xmlns:a16="http://schemas.microsoft.com/office/drawing/2014/main" id="{195953E6-B0E1-4377-A437-0FFBE76D64EE}"/>
                </a:ext>
              </a:extLst>
            </p:cNvPr>
            <p:cNvCxnSpPr/>
            <p:nvPr/>
          </p:nvCxnSpPr>
          <p:spPr>
            <a:xfrm>
              <a:off x="5004048" y="1209280"/>
              <a:ext cx="0" cy="504056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7" name="Прямая соединительная линия 30">
              <a:extLst>
                <a:ext uri="{FF2B5EF4-FFF2-40B4-BE49-F238E27FC236}">
                  <a16:creationId xmlns="" xmlns:a16="http://schemas.microsoft.com/office/drawing/2014/main" id="{702A90F8-38CB-4B49-98F1-1257A2540E7E}"/>
                </a:ext>
              </a:extLst>
            </p:cNvPr>
            <p:cNvCxnSpPr/>
            <p:nvPr/>
          </p:nvCxnSpPr>
          <p:spPr>
            <a:xfrm>
              <a:off x="4716016" y="1464149"/>
              <a:ext cx="28803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8" name="Прямая соединительная линия 31">
              <a:extLst>
                <a:ext uri="{FF2B5EF4-FFF2-40B4-BE49-F238E27FC236}">
                  <a16:creationId xmlns="" xmlns:a16="http://schemas.microsoft.com/office/drawing/2014/main" id="{D20EF45D-BFF9-49F9-ADF6-10F7DF99579E}"/>
                </a:ext>
              </a:extLst>
            </p:cNvPr>
            <p:cNvCxnSpPr/>
            <p:nvPr/>
          </p:nvCxnSpPr>
          <p:spPr>
            <a:xfrm>
              <a:off x="4355976" y="1464149"/>
              <a:ext cx="28803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79" name="Прямая соединительная линия 32">
              <a:extLst>
                <a:ext uri="{FF2B5EF4-FFF2-40B4-BE49-F238E27FC236}">
                  <a16:creationId xmlns="" xmlns:a16="http://schemas.microsoft.com/office/drawing/2014/main" id="{029FF938-B8E8-497D-9C15-662A74398E8A}"/>
                </a:ext>
              </a:extLst>
            </p:cNvPr>
            <p:cNvCxnSpPr/>
            <p:nvPr/>
          </p:nvCxnSpPr>
          <p:spPr>
            <a:xfrm>
              <a:off x="3995936" y="1464149"/>
              <a:ext cx="28803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80" name="Прямая соединительная линия 33">
              <a:extLst>
                <a:ext uri="{FF2B5EF4-FFF2-40B4-BE49-F238E27FC236}">
                  <a16:creationId xmlns="" xmlns:a16="http://schemas.microsoft.com/office/drawing/2014/main" id="{A3A42793-5815-4775-9CBB-6A13B76992ED}"/>
                </a:ext>
              </a:extLst>
            </p:cNvPr>
            <p:cNvCxnSpPr/>
            <p:nvPr/>
          </p:nvCxnSpPr>
          <p:spPr>
            <a:xfrm>
              <a:off x="5140927" y="987574"/>
              <a:ext cx="0" cy="936104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81" name="Группа 34">
            <a:extLst>
              <a:ext uri="{FF2B5EF4-FFF2-40B4-BE49-F238E27FC236}">
                <a16:creationId xmlns="" xmlns:a16="http://schemas.microsoft.com/office/drawing/2014/main" id="{A20BAF19-BCB7-4BA7-BE6D-4C552B120382}"/>
              </a:ext>
            </a:extLst>
          </p:cNvPr>
          <p:cNvGrpSpPr/>
          <p:nvPr/>
        </p:nvGrpSpPr>
        <p:grpSpPr>
          <a:xfrm>
            <a:off x="359138" y="3086806"/>
            <a:ext cx="1511170" cy="288305"/>
            <a:chOff x="6660232" y="2931790"/>
            <a:chExt cx="1792932" cy="342031"/>
          </a:xfrm>
          <a:effectLst/>
        </p:grpSpPr>
        <p:cxnSp>
          <p:nvCxnSpPr>
            <p:cNvPr id="84" name="Прямая соединительная линия 35">
              <a:extLst>
                <a:ext uri="{FF2B5EF4-FFF2-40B4-BE49-F238E27FC236}">
                  <a16:creationId xmlns="" xmlns:a16="http://schemas.microsoft.com/office/drawing/2014/main" id="{E7645A1E-8960-4138-B7B9-9D988C0EA93D}"/>
                </a:ext>
              </a:extLst>
            </p:cNvPr>
            <p:cNvCxnSpPr/>
            <p:nvPr/>
          </p:nvCxnSpPr>
          <p:spPr>
            <a:xfrm>
              <a:off x="6660232" y="3273820"/>
              <a:ext cx="64807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6" name="Прямая соединительная линия 36">
              <a:extLst>
                <a:ext uri="{FF2B5EF4-FFF2-40B4-BE49-F238E27FC236}">
                  <a16:creationId xmlns="" xmlns:a16="http://schemas.microsoft.com/office/drawing/2014/main" id="{CB62472F-4A21-4618-8EE9-B35994499ACF}"/>
                </a:ext>
              </a:extLst>
            </p:cNvPr>
            <p:cNvCxnSpPr/>
            <p:nvPr/>
          </p:nvCxnSpPr>
          <p:spPr>
            <a:xfrm>
              <a:off x="7884368" y="3273820"/>
              <a:ext cx="568796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27" name="Прямая соединительная линия 37">
              <a:extLst>
                <a:ext uri="{FF2B5EF4-FFF2-40B4-BE49-F238E27FC236}">
                  <a16:creationId xmlns="" xmlns:a16="http://schemas.microsoft.com/office/drawing/2014/main" id="{7FC6E888-35FE-4576-800A-E7D5EED1468F}"/>
                </a:ext>
              </a:extLst>
            </p:cNvPr>
            <p:cNvCxnSpPr/>
            <p:nvPr/>
          </p:nvCxnSpPr>
          <p:spPr>
            <a:xfrm flipV="1">
              <a:off x="7308304" y="2931790"/>
              <a:ext cx="504056" cy="34203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28" name="Группа 38">
            <a:extLst>
              <a:ext uri="{FF2B5EF4-FFF2-40B4-BE49-F238E27FC236}">
                <a16:creationId xmlns="" xmlns:a16="http://schemas.microsoft.com/office/drawing/2014/main" id="{0A85F353-8B06-48EF-A253-2DAD0AA38EBA}"/>
              </a:ext>
            </a:extLst>
          </p:cNvPr>
          <p:cNvGrpSpPr/>
          <p:nvPr/>
        </p:nvGrpSpPr>
        <p:grpSpPr>
          <a:xfrm>
            <a:off x="361086" y="3868083"/>
            <a:ext cx="1507536" cy="240933"/>
            <a:chOff x="3725960" y="3147814"/>
            <a:chExt cx="1692080" cy="270403"/>
          </a:xfrm>
          <a:effectLst/>
        </p:grpSpPr>
        <p:sp>
          <p:nvSpPr>
            <p:cNvPr id="129" name="Прямоугольник 39">
              <a:extLst>
                <a:ext uri="{FF2B5EF4-FFF2-40B4-BE49-F238E27FC236}">
                  <a16:creationId xmlns="" xmlns:a16="http://schemas.microsoft.com/office/drawing/2014/main" id="{1E871202-17C7-4523-BA02-D702983A4144}"/>
                </a:ext>
              </a:extLst>
            </p:cNvPr>
            <p:cNvSpPr/>
            <p:nvPr/>
          </p:nvSpPr>
          <p:spPr>
            <a:xfrm>
              <a:off x="4211960" y="3147814"/>
              <a:ext cx="720080" cy="270403"/>
            </a:xfrm>
            <a:prstGeom prst="rect">
              <a:avLst/>
            </a:prstGeom>
            <a:noFill/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prstClr val="black"/>
                </a:solidFill>
              </a:endParaRPr>
            </a:p>
          </p:txBody>
        </p:sp>
        <p:cxnSp>
          <p:nvCxnSpPr>
            <p:cNvPr id="130" name="Прямая соединительная линия 40">
              <a:extLst>
                <a:ext uri="{FF2B5EF4-FFF2-40B4-BE49-F238E27FC236}">
                  <a16:creationId xmlns="" xmlns:a16="http://schemas.microsoft.com/office/drawing/2014/main" id="{CCB186A4-EC25-49BE-A6EB-5FDE5850D2C6}"/>
                </a:ext>
              </a:extLst>
            </p:cNvPr>
            <p:cNvCxnSpPr>
              <a:stCxn id="129" idx="1"/>
            </p:cNvCxnSpPr>
            <p:nvPr/>
          </p:nvCxnSpPr>
          <p:spPr>
            <a:xfrm>
              <a:off x="4211960" y="3283016"/>
              <a:ext cx="120608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31" name="Прямая соединительная линия 41">
              <a:extLst>
                <a:ext uri="{FF2B5EF4-FFF2-40B4-BE49-F238E27FC236}">
                  <a16:creationId xmlns="" xmlns:a16="http://schemas.microsoft.com/office/drawing/2014/main" id="{77A47C96-4E89-44DC-B7F8-731B5FA0E40B}"/>
                </a:ext>
              </a:extLst>
            </p:cNvPr>
            <p:cNvCxnSpPr/>
            <p:nvPr/>
          </p:nvCxnSpPr>
          <p:spPr>
            <a:xfrm flipH="1">
              <a:off x="3725960" y="3283016"/>
              <a:ext cx="4860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139" name="TextBox 138">
            <a:extLst>
              <a:ext uri="{FF2B5EF4-FFF2-40B4-BE49-F238E27FC236}">
                <a16:creationId xmlns="" xmlns:a16="http://schemas.microsoft.com/office/drawing/2014/main" id="{CB79C511-4FC5-4B3D-85BA-CE145DAD4C7B}"/>
              </a:ext>
            </a:extLst>
          </p:cNvPr>
          <p:cNvSpPr txBox="1"/>
          <p:nvPr/>
        </p:nvSpPr>
        <p:spPr>
          <a:xfrm>
            <a:off x="2537826" y="1540059"/>
            <a:ext cx="1185844" cy="293178"/>
          </a:xfrm>
          <a:prstGeom prst="rect">
            <a:avLst/>
          </a:prstGeom>
          <a:noFill/>
        </p:spPr>
        <p:txBody>
          <a:bodyPr wrap="none" lIns="58064" tIns="29032" rIns="58064" bIns="29032" rtlCol="0">
            <a:spAutoFit/>
          </a:bodyPr>
          <a:lstStyle/>
          <a:p>
            <a:r>
              <a:rPr lang="uk-UA" sz="1500">
                <a:latin typeface="Arial" panose="020B0604020202020204" pitchFamily="34" charset="0"/>
                <a:cs typeface="Arial" panose="020B0604020202020204" pitchFamily="34" charset="0"/>
              </a:rPr>
              <a:t>Акумулятор</a:t>
            </a:r>
          </a:p>
        </p:txBody>
      </p:sp>
      <p:sp>
        <p:nvSpPr>
          <p:cNvPr id="140" name="TextBox 139">
            <a:extLst>
              <a:ext uri="{FF2B5EF4-FFF2-40B4-BE49-F238E27FC236}">
                <a16:creationId xmlns="" xmlns:a16="http://schemas.microsoft.com/office/drawing/2014/main" id="{E817A57B-FFCE-4C17-9D89-B0F6AAAB4CFA}"/>
              </a:ext>
            </a:extLst>
          </p:cNvPr>
          <p:cNvSpPr txBox="1"/>
          <p:nvPr/>
        </p:nvSpPr>
        <p:spPr>
          <a:xfrm>
            <a:off x="2547561" y="2182478"/>
            <a:ext cx="1312063" cy="527721"/>
          </a:xfrm>
          <a:prstGeom prst="rect">
            <a:avLst/>
          </a:prstGeom>
          <a:noFill/>
        </p:spPr>
        <p:txBody>
          <a:bodyPr wrap="none" lIns="58064" tIns="29032" rIns="58064" bIns="29032" rtlCol="0">
            <a:spAutoFit/>
          </a:bodyPr>
          <a:lstStyle/>
          <a:p>
            <a:r>
              <a:rPr lang="uk-UA" sz="1500">
                <a:latin typeface="Arial" panose="020B0604020202020204" pitchFamily="34" charset="0"/>
                <a:cs typeface="Arial" panose="020B0604020202020204" pitchFamily="34" charset="0"/>
              </a:rPr>
              <a:t>Батарея</a:t>
            </a:r>
          </a:p>
          <a:p>
            <a:r>
              <a:rPr lang="uk-UA" sz="1500">
                <a:latin typeface="Arial" panose="020B0604020202020204" pitchFamily="34" charset="0"/>
                <a:cs typeface="Arial" panose="020B0604020202020204" pitchFamily="34" charset="0"/>
              </a:rPr>
              <a:t>акумуляторів</a:t>
            </a:r>
          </a:p>
        </p:txBody>
      </p:sp>
      <p:sp>
        <p:nvSpPr>
          <p:cNvPr id="141" name="TextBox 140">
            <a:extLst>
              <a:ext uri="{FF2B5EF4-FFF2-40B4-BE49-F238E27FC236}">
                <a16:creationId xmlns="" xmlns:a16="http://schemas.microsoft.com/office/drawing/2014/main" id="{AD130178-3FFB-41C9-83BB-3E88A4C580FD}"/>
              </a:ext>
            </a:extLst>
          </p:cNvPr>
          <p:cNvSpPr txBox="1"/>
          <p:nvPr/>
        </p:nvSpPr>
        <p:spPr>
          <a:xfrm>
            <a:off x="2537826" y="3088983"/>
            <a:ext cx="589360" cy="293178"/>
          </a:xfrm>
          <a:prstGeom prst="rect">
            <a:avLst/>
          </a:prstGeom>
          <a:noFill/>
        </p:spPr>
        <p:txBody>
          <a:bodyPr wrap="none" lIns="58064" tIns="29032" rIns="58064" bIns="29032" rtlCol="0">
            <a:spAutoFit/>
          </a:bodyPr>
          <a:lstStyle/>
          <a:p>
            <a:r>
              <a:rPr lang="uk-UA" sz="1500">
                <a:latin typeface="Arial" panose="020B0604020202020204" pitchFamily="34" charset="0"/>
                <a:cs typeface="Arial" panose="020B0604020202020204" pitchFamily="34" charset="0"/>
              </a:rPr>
              <a:t>Ключ</a:t>
            </a:r>
          </a:p>
        </p:txBody>
      </p:sp>
      <p:sp>
        <p:nvSpPr>
          <p:cNvPr id="142" name="TextBox 141">
            <a:extLst>
              <a:ext uri="{FF2B5EF4-FFF2-40B4-BE49-F238E27FC236}">
                <a16:creationId xmlns="" xmlns:a16="http://schemas.microsoft.com/office/drawing/2014/main" id="{3B89414F-A11D-41CB-83D6-DBC417A44D5D}"/>
              </a:ext>
            </a:extLst>
          </p:cNvPr>
          <p:cNvSpPr txBox="1"/>
          <p:nvPr/>
        </p:nvSpPr>
        <p:spPr>
          <a:xfrm>
            <a:off x="2547561" y="3849980"/>
            <a:ext cx="1147368" cy="293178"/>
          </a:xfrm>
          <a:prstGeom prst="rect">
            <a:avLst/>
          </a:prstGeom>
          <a:noFill/>
        </p:spPr>
        <p:txBody>
          <a:bodyPr wrap="none" lIns="58064" tIns="29032" rIns="58064" bIns="29032" rtlCol="0">
            <a:spAutoFit/>
          </a:bodyPr>
          <a:lstStyle/>
          <a:p>
            <a:r>
              <a:rPr lang="uk-UA" sz="1500">
                <a:latin typeface="Arial" panose="020B0604020202020204" pitchFamily="34" charset="0"/>
                <a:cs typeface="Arial" panose="020B0604020202020204" pitchFamily="34" charset="0"/>
              </a:rPr>
              <a:t>Запобіжник</a:t>
            </a:r>
          </a:p>
        </p:txBody>
      </p:sp>
      <p:sp>
        <p:nvSpPr>
          <p:cNvPr id="143" name="TextBox 142">
            <a:extLst>
              <a:ext uri="{FF2B5EF4-FFF2-40B4-BE49-F238E27FC236}">
                <a16:creationId xmlns="" xmlns:a16="http://schemas.microsoft.com/office/drawing/2014/main" id="{34C7C4D3-CC5B-40DC-9EC2-A561380F429A}"/>
              </a:ext>
            </a:extLst>
          </p:cNvPr>
          <p:cNvSpPr txBox="1"/>
          <p:nvPr/>
        </p:nvSpPr>
        <p:spPr>
          <a:xfrm>
            <a:off x="2537826" y="4463160"/>
            <a:ext cx="1449356" cy="527721"/>
          </a:xfrm>
          <a:prstGeom prst="rect">
            <a:avLst/>
          </a:prstGeom>
          <a:noFill/>
        </p:spPr>
        <p:txBody>
          <a:bodyPr wrap="none" lIns="58064" tIns="29032" rIns="58064" bIns="29032" rtlCol="0">
            <a:spAutoFit/>
          </a:bodyPr>
          <a:lstStyle/>
          <a:p>
            <a:r>
              <a:rPr lang="uk-UA" sz="1500">
                <a:latin typeface="Arial" panose="020B0604020202020204" pitchFamily="34" charset="0"/>
                <a:cs typeface="Arial" panose="020B0604020202020204" pitchFamily="34" charset="0"/>
              </a:rPr>
              <a:t>Лампа </a:t>
            </a:r>
          </a:p>
          <a:p>
            <a:r>
              <a:rPr lang="uk-UA" sz="1500">
                <a:latin typeface="Arial" panose="020B0604020202020204" pitchFamily="34" charset="0"/>
                <a:cs typeface="Arial" panose="020B0604020202020204" pitchFamily="34" charset="0"/>
              </a:rPr>
              <a:t>розжарювання</a:t>
            </a:r>
          </a:p>
        </p:txBody>
      </p:sp>
      <p:grpSp>
        <p:nvGrpSpPr>
          <p:cNvPr id="144" name="Группа 54">
            <a:extLst>
              <a:ext uri="{FF2B5EF4-FFF2-40B4-BE49-F238E27FC236}">
                <a16:creationId xmlns="" xmlns:a16="http://schemas.microsoft.com/office/drawing/2014/main" id="{7C76DE1C-5093-4ED8-8E74-7B7D5322336C}"/>
              </a:ext>
            </a:extLst>
          </p:cNvPr>
          <p:cNvGrpSpPr/>
          <p:nvPr/>
        </p:nvGrpSpPr>
        <p:grpSpPr>
          <a:xfrm>
            <a:off x="4752277" y="2363225"/>
            <a:ext cx="1507536" cy="240933"/>
            <a:chOff x="3725960" y="3147814"/>
            <a:chExt cx="1692080" cy="270403"/>
          </a:xfrm>
          <a:effectLst/>
        </p:grpSpPr>
        <p:sp>
          <p:nvSpPr>
            <p:cNvPr id="145" name="Прямоугольник 55">
              <a:extLst>
                <a:ext uri="{FF2B5EF4-FFF2-40B4-BE49-F238E27FC236}">
                  <a16:creationId xmlns="" xmlns:a16="http://schemas.microsoft.com/office/drawing/2014/main" id="{5F7C8422-25E5-4F66-A234-F81406271AA4}"/>
                </a:ext>
              </a:extLst>
            </p:cNvPr>
            <p:cNvSpPr/>
            <p:nvPr/>
          </p:nvSpPr>
          <p:spPr>
            <a:xfrm>
              <a:off x="4211960" y="3147814"/>
              <a:ext cx="720080" cy="270403"/>
            </a:xfrm>
            <a:prstGeom prst="rect">
              <a:avLst/>
            </a:prstGeom>
            <a:noFill/>
            <a:ln w="3810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1600">
                <a:solidFill>
                  <a:prstClr val="black"/>
                </a:solidFill>
              </a:endParaRPr>
            </a:p>
          </p:txBody>
        </p:sp>
        <p:cxnSp>
          <p:nvCxnSpPr>
            <p:cNvPr id="146" name="Прямая соединительная линия 56">
              <a:extLst>
                <a:ext uri="{FF2B5EF4-FFF2-40B4-BE49-F238E27FC236}">
                  <a16:creationId xmlns="" xmlns:a16="http://schemas.microsoft.com/office/drawing/2014/main" id="{FDB56A12-F29D-47F2-967B-36AA0A4F7887}"/>
                </a:ext>
              </a:extLst>
            </p:cNvPr>
            <p:cNvCxnSpPr>
              <a:stCxn id="145" idx="3"/>
            </p:cNvCxnSpPr>
            <p:nvPr/>
          </p:nvCxnSpPr>
          <p:spPr>
            <a:xfrm>
              <a:off x="4932040" y="3283016"/>
              <a:ext cx="4860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47" name="Прямая соединительная линия 57">
              <a:extLst>
                <a:ext uri="{FF2B5EF4-FFF2-40B4-BE49-F238E27FC236}">
                  <a16:creationId xmlns="" xmlns:a16="http://schemas.microsoft.com/office/drawing/2014/main" id="{115F8696-FDAC-42AA-97D3-53C5A5B5BBB8}"/>
                </a:ext>
              </a:extLst>
            </p:cNvPr>
            <p:cNvCxnSpPr/>
            <p:nvPr/>
          </p:nvCxnSpPr>
          <p:spPr>
            <a:xfrm flipH="1">
              <a:off x="3725960" y="3283016"/>
              <a:ext cx="48600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161" name="Группа 71">
            <a:extLst>
              <a:ext uri="{FF2B5EF4-FFF2-40B4-BE49-F238E27FC236}">
                <a16:creationId xmlns="" xmlns:a16="http://schemas.microsoft.com/office/drawing/2014/main" id="{CA4C6384-699A-4AC9-92BF-F710C92D7A8E}"/>
              </a:ext>
            </a:extLst>
          </p:cNvPr>
          <p:cNvGrpSpPr/>
          <p:nvPr/>
        </p:nvGrpSpPr>
        <p:grpSpPr>
          <a:xfrm>
            <a:off x="4753981" y="4736124"/>
            <a:ext cx="1511776" cy="72000"/>
            <a:chOff x="4750821" y="4418300"/>
            <a:chExt cx="1511906" cy="72000"/>
          </a:xfrm>
        </p:grpSpPr>
        <p:cxnSp>
          <p:nvCxnSpPr>
            <p:cNvPr id="162" name="Прямая соединительная линия 72">
              <a:extLst>
                <a:ext uri="{FF2B5EF4-FFF2-40B4-BE49-F238E27FC236}">
                  <a16:creationId xmlns="" xmlns:a16="http://schemas.microsoft.com/office/drawing/2014/main" id="{6D5C7844-3DCE-4D03-AD71-9DF088379725}"/>
                </a:ext>
              </a:extLst>
            </p:cNvPr>
            <p:cNvCxnSpPr/>
            <p:nvPr/>
          </p:nvCxnSpPr>
          <p:spPr>
            <a:xfrm>
              <a:off x="5761307" y="4453468"/>
              <a:ext cx="501420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63" name="Прямая соединительная линия 73">
              <a:extLst>
                <a:ext uri="{FF2B5EF4-FFF2-40B4-BE49-F238E27FC236}">
                  <a16:creationId xmlns="" xmlns:a16="http://schemas.microsoft.com/office/drawing/2014/main" id="{D791AC8E-4DE2-48E3-8687-B99D1A48D052}"/>
                </a:ext>
              </a:extLst>
            </p:cNvPr>
            <p:cNvCxnSpPr>
              <a:endCxn id="164" idx="2"/>
            </p:cNvCxnSpPr>
            <p:nvPr/>
          </p:nvCxnSpPr>
          <p:spPr>
            <a:xfrm flipV="1">
              <a:off x="4750821" y="4454300"/>
              <a:ext cx="498392" cy="1091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64" name="Овал 163">
              <a:extLst>
                <a:ext uri="{FF2B5EF4-FFF2-40B4-BE49-F238E27FC236}">
                  <a16:creationId xmlns="" xmlns:a16="http://schemas.microsoft.com/office/drawing/2014/main" id="{C3D38ED7-F065-4D16-BEC3-80A9CF5E21D5}"/>
                </a:ext>
              </a:extLst>
            </p:cNvPr>
            <p:cNvSpPr/>
            <p:nvPr/>
          </p:nvSpPr>
          <p:spPr>
            <a:xfrm>
              <a:off x="5249213" y="4418300"/>
              <a:ext cx="72000" cy="72000"/>
            </a:xfrm>
            <a:prstGeom prst="ellipse">
              <a:avLst/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100"/>
            </a:p>
          </p:txBody>
        </p:sp>
        <p:sp>
          <p:nvSpPr>
            <p:cNvPr id="165" name="Овал 164">
              <a:extLst>
                <a:ext uri="{FF2B5EF4-FFF2-40B4-BE49-F238E27FC236}">
                  <a16:creationId xmlns="" xmlns:a16="http://schemas.microsoft.com/office/drawing/2014/main" id="{E8C5C3E0-4BC4-4516-B80B-C4F0B881D0E6}"/>
                </a:ext>
              </a:extLst>
            </p:cNvPr>
            <p:cNvSpPr/>
            <p:nvPr/>
          </p:nvSpPr>
          <p:spPr>
            <a:xfrm>
              <a:off x="5687363" y="4418300"/>
              <a:ext cx="72000" cy="72000"/>
            </a:xfrm>
            <a:prstGeom prst="ellipse">
              <a:avLst/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100"/>
            </a:p>
          </p:txBody>
        </p:sp>
      </p:grpSp>
      <p:grpSp>
        <p:nvGrpSpPr>
          <p:cNvPr id="166" name="Группа 76">
            <a:extLst>
              <a:ext uri="{FF2B5EF4-FFF2-40B4-BE49-F238E27FC236}">
                <a16:creationId xmlns="" xmlns:a16="http://schemas.microsoft.com/office/drawing/2014/main" id="{D1DDE1E4-6C05-49D8-B109-2774CC063313}"/>
              </a:ext>
            </a:extLst>
          </p:cNvPr>
          <p:cNvGrpSpPr/>
          <p:nvPr/>
        </p:nvGrpSpPr>
        <p:grpSpPr>
          <a:xfrm>
            <a:off x="4756361" y="1554273"/>
            <a:ext cx="1509396" cy="307788"/>
            <a:chOff x="4756377" y="1205954"/>
            <a:chExt cx="1509525" cy="307788"/>
          </a:xfrm>
        </p:grpSpPr>
        <p:grpSp>
          <p:nvGrpSpPr>
            <p:cNvPr id="167" name="Группа 77">
              <a:extLst>
                <a:ext uri="{FF2B5EF4-FFF2-40B4-BE49-F238E27FC236}">
                  <a16:creationId xmlns="" xmlns:a16="http://schemas.microsoft.com/office/drawing/2014/main" id="{36EAA86A-13BD-4767-A26F-578D205B6643}"/>
                </a:ext>
              </a:extLst>
            </p:cNvPr>
            <p:cNvGrpSpPr/>
            <p:nvPr/>
          </p:nvGrpSpPr>
          <p:grpSpPr>
            <a:xfrm>
              <a:off x="4756377" y="1472904"/>
              <a:ext cx="1509525" cy="457"/>
              <a:chOff x="4753202" y="4453011"/>
              <a:chExt cx="1509525" cy="457"/>
            </a:xfrm>
          </p:grpSpPr>
          <p:cxnSp>
            <p:nvCxnSpPr>
              <p:cNvPr id="171" name="Прямая соединительная линия 81">
                <a:extLst>
                  <a:ext uri="{FF2B5EF4-FFF2-40B4-BE49-F238E27FC236}">
                    <a16:creationId xmlns="" xmlns:a16="http://schemas.microsoft.com/office/drawing/2014/main" id="{81F7A5DF-6C3F-4B0B-AE06-9C61BC88F9CF}"/>
                  </a:ext>
                </a:extLst>
              </p:cNvPr>
              <p:cNvCxnSpPr/>
              <p:nvPr/>
            </p:nvCxnSpPr>
            <p:spPr>
              <a:xfrm>
                <a:off x="5595144" y="4453468"/>
                <a:ext cx="667583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72" name="Прямая соединительная линия 82">
                <a:extLst>
                  <a:ext uri="{FF2B5EF4-FFF2-40B4-BE49-F238E27FC236}">
                    <a16:creationId xmlns="" xmlns:a16="http://schemas.microsoft.com/office/drawing/2014/main" id="{36CE3D2E-817C-4447-871C-831613E88425}"/>
                  </a:ext>
                </a:extLst>
              </p:cNvPr>
              <p:cNvCxnSpPr/>
              <p:nvPr/>
            </p:nvCxnSpPr>
            <p:spPr>
              <a:xfrm flipV="1">
                <a:off x="4753202" y="4453011"/>
                <a:ext cx="668110" cy="1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68" name="Прямая соединительная линия 78">
              <a:extLst>
                <a:ext uri="{FF2B5EF4-FFF2-40B4-BE49-F238E27FC236}">
                  <a16:creationId xmlns="" xmlns:a16="http://schemas.microsoft.com/office/drawing/2014/main" id="{BF1B1E46-7E7C-4578-912F-FD67246D2C60}"/>
                </a:ext>
              </a:extLst>
            </p:cNvPr>
            <p:cNvCxnSpPr/>
            <p:nvPr/>
          </p:nvCxnSpPr>
          <p:spPr>
            <a:xfrm>
              <a:off x="5417201" y="1366838"/>
              <a:ext cx="1" cy="114300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9" name="Прямая соединительная линия 79">
              <a:extLst>
                <a:ext uri="{FF2B5EF4-FFF2-40B4-BE49-F238E27FC236}">
                  <a16:creationId xmlns="" xmlns:a16="http://schemas.microsoft.com/office/drawing/2014/main" id="{4F05D51C-DC6A-4A1F-B78A-7F539D751318}"/>
                </a:ext>
              </a:extLst>
            </p:cNvPr>
            <p:cNvCxnSpPr/>
            <p:nvPr/>
          </p:nvCxnSpPr>
          <p:spPr>
            <a:xfrm>
              <a:off x="5605320" y="1364456"/>
              <a:ext cx="1" cy="116682"/>
            </a:xfrm>
            <a:prstGeom prst="line">
              <a:avLst/>
            </a:prstGeom>
            <a:ln w="1905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70" name="Хорда 169">
              <a:extLst>
                <a:ext uri="{FF2B5EF4-FFF2-40B4-BE49-F238E27FC236}">
                  <a16:creationId xmlns="" xmlns:a16="http://schemas.microsoft.com/office/drawing/2014/main" id="{9BA9A65C-0FB6-4760-AE52-49CB99E66247}"/>
                </a:ext>
              </a:extLst>
            </p:cNvPr>
            <p:cNvSpPr/>
            <p:nvPr/>
          </p:nvSpPr>
          <p:spPr>
            <a:xfrm rot="16200000">
              <a:off x="5357833" y="1181035"/>
              <a:ext cx="307788" cy="357625"/>
            </a:xfrm>
            <a:prstGeom prst="chord">
              <a:avLst>
                <a:gd name="adj1" fmla="val 16069286"/>
                <a:gd name="adj2" fmla="val 5476115"/>
              </a:avLst>
            </a:prstGeom>
            <a:noFill/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100"/>
            </a:p>
          </p:txBody>
        </p:sp>
      </p:grpSp>
      <p:sp>
        <p:nvSpPr>
          <p:cNvPr id="173" name="TextBox 172">
            <a:extLst>
              <a:ext uri="{FF2B5EF4-FFF2-40B4-BE49-F238E27FC236}">
                <a16:creationId xmlns="" xmlns:a16="http://schemas.microsoft.com/office/drawing/2014/main" id="{E9BEF332-4D06-4397-82F6-6363EBAEF7CB}"/>
              </a:ext>
            </a:extLst>
          </p:cNvPr>
          <p:cNvSpPr txBox="1"/>
          <p:nvPr/>
        </p:nvSpPr>
        <p:spPr>
          <a:xfrm>
            <a:off x="6861805" y="1406708"/>
            <a:ext cx="1293089" cy="527721"/>
          </a:xfrm>
          <a:prstGeom prst="rect">
            <a:avLst/>
          </a:prstGeom>
          <a:noFill/>
        </p:spPr>
        <p:txBody>
          <a:bodyPr wrap="none" lIns="58064" tIns="29032" rIns="58064" bIns="29032" rtlCol="0">
            <a:spAutoFit/>
          </a:bodyPr>
          <a:lstStyle/>
          <a:p>
            <a:r>
              <a:rPr lang="uk-UA" sz="1500">
                <a:latin typeface="Arial" panose="020B0604020202020204" pitchFamily="34" charset="0"/>
                <a:cs typeface="Arial" panose="020B0604020202020204" pitchFamily="34" charset="0"/>
              </a:rPr>
              <a:t>Електричний</a:t>
            </a:r>
          </a:p>
          <a:p>
            <a:r>
              <a:rPr lang="uk-UA" sz="1500">
                <a:latin typeface="Arial" panose="020B0604020202020204" pitchFamily="34" charset="0"/>
                <a:cs typeface="Arial" panose="020B0604020202020204" pitchFamily="34" charset="0"/>
              </a:rPr>
              <a:t>дзвінок</a:t>
            </a:r>
          </a:p>
        </p:txBody>
      </p:sp>
      <p:sp>
        <p:nvSpPr>
          <p:cNvPr id="174" name="TextBox 173">
            <a:extLst>
              <a:ext uri="{FF2B5EF4-FFF2-40B4-BE49-F238E27FC236}">
                <a16:creationId xmlns="" xmlns:a16="http://schemas.microsoft.com/office/drawing/2014/main" id="{19DEA83E-C4A0-4288-9807-AB95FC6A67BE}"/>
              </a:ext>
            </a:extLst>
          </p:cNvPr>
          <p:cNvSpPr txBox="1"/>
          <p:nvPr/>
        </p:nvSpPr>
        <p:spPr>
          <a:xfrm>
            <a:off x="6871539" y="2334909"/>
            <a:ext cx="945011" cy="293178"/>
          </a:xfrm>
          <a:prstGeom prst="rect">
            <a:avLst/>
          </a:prstGeom>
          <a:noFill/>
        </p:spPr>
        <p:txBody>
          <a:bodyPr wrap="none" lIns="58064" tIns="29032" rIns="58064" bIns="29032" rtlCol="0">
            <a:spAutoFit/>
          </a:bodyPr>
          <a:lstStyle/>
          <a:p>
            <a:r>
              <a:rPr lang="uk-UA" sz="1500">
                <a:latin typeface="Arial" panose="020B0604020202020204" pitchFamily="34" charset="0"/>
                <a:cs typeface="Arial" panose="020B0604020202020204" pitchFamily="34" charset="0"/>
              </a:rPr>
              <a:t>Резистор</a:t>
            </a:r>
          </a:p>
        </p:txBody>
      </p:sp>
      <p:sp>
        <p:nvSpPr>
          <p:cNvPr id="175" name="TextBox 174">
            <a:extLst>
              <a:ext uri="{FF2B5EF4-FFF2-40B4-BE49-F238E27FC236}">
                <a16:creationId xmlns="" xmlns:a16="http://schemas.microsoft.com/office/drawing/2014/main" id="{03908EC2-DC05-4C84-8EAD-7E04FDA83849}"/>
              </a:ext>
            </a:extLst>
          </p:cNvPr>
          <p:cNvSpPr txBox="1"/>
          <p:nvPr/>
        </p:nvSpPr>
        <p:spPr>
          <a:xfrm>
            <a:off x="6861804" y="3088983"/>
            <a:ext cx="836097" cy="293178"/>
          </a:xfrm>
          <a:prstGeom prst="rect">
            <a:avLst/>
          </a:prstGeom>
          <a:noFill/>
        </p:spPr>
        <p:txBody>
          <a:bodyPr wrap="none" lIns="58064" tIns="29032" rIns="58064" bIns="29032" rtlCol="0">
            <a:spAutoFit/>
          </a:bodyPr>
          <a:lstStyle/>
          <a:p>
            <a:r>
              <a:rPr lang="uk-UA" sz="1500">
                <a:latin typeface="Arial" panose="020B0604020202020204" pitchFamily="34" charset="0"/>
                <a:cs typeface="Arial" panose="020B0604020202020204" pitchFamily="34" charset="0"/>
              </a:rPr>
              <a:t>Реостат</a:t>
            </a:r>
          </a:p>
        </p:txBody>
      </p:sp>
      <p:sp>
        <p:nvSpPr>
          <p:cNvPr id="176" name="TextBox 175">
            <a:extLst>
              <a:ext uri="{FF2B5EF4-FFF2-40B4-BE49-F238E27FC236}">
                <a16:creationId xmlns="" xmlns:a16="http://schemas.microsoft.com/office/drawing/2014/main" id="{6C340C9A-A552-4C8E-B15D-23BBB7A06C1E}"/>
              </a:ext>
            </a:extLst>
          </p:cNvPr>
          <p:cNvSpPr txBox="1"/>
          <p:nvPr/>
        </p:nvSpPr>
        <p:spPr>
          <a:xfrm>
            <a:off x="6861805" y="3709700"/>
            <a:ext cx="1031328" cy="527721"/>
          </a:xfrm>
          <a:prstGeom prst="rect">
            <a:avLst/>
          </a:prstGeom>
          <a:noFill/>
        </p:spPr>
        <p:txBody>
          <a:bodyPr wrap="none" lIns="58064" tIns="29032" rIns="58064" bIns="29032" rtlCol="0">
            <a:spAutoFit/>
          </a:bodyPr>
          <a:lstStyle/>
          <a:p>
            <a:r>
              <a:rPr lang="uk-UA" sz="1500">
                <a:latin typeface="Arial" panose="020B0604020202020204" pitchFamily="34" charset="0"/>
                <a:cs typeface="Arial" panose="020B0604020202020204" pitchFamily="34" charset="0"/>
              </a:rPr>
              <a:t>З’єднання</a:t>
            </a:r>
          </a:p>
          <a:p>
            <a:r>
              <a:rPr lang="uk-UA" sz="1500">
                <a:latin typeface="Arial" panose="020B0604020202020204" pitchFamily="34" charset="0"/>
                <a:cs typeface="Arial" panose="020B0604020202020204" pitchFamily="34" charset="0"/>
              </a:rPr>
              <a:t>проводів</a:t>
            </a:r>
          </a:p>
        </p:txBody>
      </p:sp>
      <p:sp>
        <p:nvSpPr>
          <p:cNvPr id="177" name="TextBox 176">
            <a:extLst>
              <a:ext uri="{FF2B5EF4-FFF2-40B4-BE49-F238E27FC236}">
                <a16:creationId xmlns="" xmlns:a16="http://schemas.microsoft.com/office/drawing/2014/main" id="{866D4F26-E8CD-4B4C-A5C0-0B93B54A970C}"/>
              </a:ext>
            </a:extLst>
          </p:cNvPr>
          <p:cNvSpPr txBox="1"/>
          <p:nvPr/>
        </p:nvSpPr>
        <p:spPr>
          <a:xfrm>
            <a:off x="6861805" y="4355794"/>
            <a:ext cx="1846866" cy="762263"/>
          </a:xfrm>
          <a:prstGeom prst="rect">
            <a:avLst/>
          </a:prstGeom>
          <a:noFill/>
        </p:spPr>
        <p:txBody>
          <a:bodyPr wrap="square" lIns="58064" tIns="29032" rIns="58064" bIns="29032" rtlCol="0">
            <a:spAutoFit/>
          </a:bodyPr>
          <a:lstStyle/>
          <a:p>
            <a:r>
              <a:rPr lang="uk-UA" sz="1500">
                <a:latin typeface="Arial" panose="020B0604020202020204" pitchFamily="34" charset="0"/>
                <a:cs typeface="Arial" panose="020B0604020202020204" pitchFamily="34" charset="0"/>
              </a:rPr>
              <a:t>Затискачі для</a:t>
            </a:r>
          </a:p>
          <a:p>
            <a:r>
              <a:rPr lang="uk-UA" sz="1500">
                <a:latin typeface="Arial" panose="020B0604020202020204" pitchFamily="34" charset="0"/>
                <a:cs typeface="Arial" panose="020B0604020202020204" pitchFamily="34" charset="0"/>
              </a:rPr>
              <a:t>під’єднання</a:t>
            </a:r>
          </a:p>
          <a:p>
            <a:r>
              <a:rPr lang="uk-UA" sz="1500">
                <a:latin typeface="Arial" panose="020B0604020202020204" pitchFamily="34" charset="0"/>
                <a:cs typeface="Arial" panose="020B0604020202020204" pitchFamily="34" charset="0"/>
              </a:rPr>
              <a:t>ділянки кола</a:t>
            </a:r>
          </a:p>
        </p:txBody>
      </p:sp>
      <p:grpSp>
        <p:nvGrpSpPr>
          <p:cNvPr id="7" name="Групувати 6">
            <a:extLst>
              <a:ext uri="{FF2B5EF4-FFF2-40B4-BE49-F238E27FC236}">
                <a16:creationId xmlns="" xmlns:a16="http://schemas.microsoft.com/office/drawing/2014/main" id="{F4AB80AE-25F8-41A9-A146-22F0B9BBD361}"/>
              </a:ext>
            </a:extLst>
          </p:cNvPr>
          <p:cNvGrpSpPr/>
          <p:nvPr/>
        </p:nvGrpSpPr>
        <p:grpSpPr>
          <a:xfrm>
            <a:off x="4750804" y="2995399"/>
            <a:ext cx="1942003" cy="501375"/>
            <a:chOff x="7481692" y="4716828"/>
            <a:chExt cx="3058318" cy="789511"/>
          </a:xfrm>
        </p:grpSpPr>
        <p:grpSp>
          <p:nvGrpSpPr>
            <p:cNvPr id="148" name="Группа 58">
              <a:extLst>
                <a:ext uri="{FF2B5EF4-FFF2-40B4-BE49-F238E27FC236}">
                  <a16:creationId xmlns="" xmlns:a16="http://schemas.microsoft.com/office/drawing/2014/main" id="{EDA9366D-0A07-4098-B486-79AF34FCDA9F}"/>
                </a:ext>
              </a:extLst>
            </p:cNvPr>
            <p:cNvGrpSpPr/>
            <p:nvPr/>
          </p:nvGrpSpPr>
          <p:grpSpPr>
            <a:xfrm>
              <a:off x="7481692" y="4716828"/>
              <a:ext cx="2380902" cy="789511"/>
              <a:chOff x="3725960" y="2853094"/>
              <a:chExt cx="1696923" cy="562702"/>
            </a:xfrm>
            <a:effectLst/>
          </p:grpSpPr>
          <p:sp>
            <p:nvSpPr>
              <p:cNvPr id="149" name="Прямоугольник 59">
                <a:extLst>
                  <a:ext uri="{FF2B5EF4-FFF2-40B4-BE49-F238E27FC236}">
                    <a16:creationId xmlns="" xmlns:a16="http://schemas.microsoft.com/office/drawing/2014/main" id="{CE884017-7B92-4EFF-9AE0-A2BC0D6BBC5E}"/>
                  </a:ext>
                </a:extLst>
              </p:cNvPr>
              <p:cNvSpPr/>
              <p:nvPr/>
            </p:nvSpPr>
            <p:spPr>
              <a:xfrm>
                <a:off x="4211960" y="3145393"/>
                <a:ext cx="720080" cy="270403"/>
              </a:xfrm>
              <a:prstGeom prst="rect">
                <a:avLst/>
              </a:prstGeom>
              <a:noFill/>
              <a:ln w="38100"/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rtlCol="0" anchor="ctr"/>
              <a:lstStyle/>
              <a:p>
                <a:pPr algn="ctr"/>
                <a:endParaRPr lang="ru-RU" sz="1600">
                  <a:solidFill>
                    <a:prstClr val="black"/>
                  </a:solidFill>
                </a:endParaRPr>
              </a:p>
            </p:txBody>
          </p:sp>
          <p:cxnSp>
            <p:nvCxnSpPr>
              <p:cNvPr id="150" name="Прямая соединительная линия 60">
                <a:extLst>
                  <a:ext uri="{FF2B5EF4-FFF2-40B4-BE49-F238E27FC236}">
                    <a16:creationId xmlns="" xmlns:a16="http://schemas.microsoft.com/office/drawing/2014/main" id="{8D5B0B85-E4A9-4BE4-82AC-7055C8F965B4}"/>
                  </a:ext>
                </a:extLst>
              </p:cNvPr>
              <p:cNvCxnSpPr/>
              <p:nvPr/>
            </p:nvCxnSpPr>
            <p:spPr>
              <a:xfrm>
                <a:off x="4598724" y="2853094"/>
                <a:ext cx="824159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1" name="Прямая соединительная линия 61">
                <a:extLst>
                  <a:ext uri="{FF2B5EF4-FFF2-40B4-BE49-F238E27FC236}">
                    <a16:creationId xmlns="" xmlns:a16="http://schemas.microsoft.com/office/drawing/2014/main" id="{DB010680-153B-4B35-9461-1307CA8807DA}"/>
                  </a:ext>
                </a:extLst>
              </p:cNvPr>
              <p:cNvCxnSpPr/>
              <p:nvPr/>
            </p:nvCxnSpPr>
            <p:spPr>
              <a:xfrm flipH="1">
                <a:off x="3725960" y="3283016"/>
                <a:ext cx="486000" cy="0"/>
              </a:xfrm>
              <a:prstGeom prst="line">
                <a:avLst/>
              </a:prstGeom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  <p:cxnSp>
            <p:nvCxnSpPr>
              <p:cNvPr id="152" name="Прямая соединительная линия 62">
                <a:extLst>
                  <a:ext uri="{FF2B5EF4-FFF2-40B4-BE49-F238E27FC236}">
                    <a16:creationId xmlns="" xmlns:a16="http://schemas.microsoft.com/office/drawing/2014/main" id="{4B836F70-BAE8-4C43-9426-0D2053100520}"/>
                  </a:ext>
                </a:extLst>
              </p:cNvPr>
              <p:cNvCxnSpPr/>
              <p:nvPr/>
            </p:nvCxnSpPr>
            <p:spPr>
              <a:xfrm flipV="1">
                <a:off x="4609414" y="2853095"/>
                <a:ext cx="0" cy="269657"/>
              </a:xfrm>
              <a:prstGeom prst="line">
                <a:avLst/>
              </a:prstGeom>
              <a:ln>
                <a:headEnd type="triangle" w="med" len="med"/>
                <a:tailEnd type="none" w="med" len="med"/>
              </a:ln>
            </p:spPr>
            <p:style>
              <a:lnRef idx="3">
                <a:schemeClr val="dk1"/>
              </a:lnRef>
              <a:fillRef idx="0">
                <a:schemeClr val="dk1"/>
              </a:fillRef>
              <a:effectRef idx="2">
                <a:schemeClr val="dk1"/>
              </a:effectRef>
              <a:fontRef idx="minor">
                <a:schemeClr val="tx1"/>
              </a:fontRef>
            </p:style>
          </p:cxnSp>
        </p:grpSp>
        <p:cxnSp>
          <p:nvCxnSpPr>
            <p:cNvPr id="179" name="Прямая соединительная линия 60">
              <a:extLst>
                <a:ext uri="{FF2B5EF4-FFF2-40B4-BE49-F238E27FC236}">
                  <a16:creationId xmlns="" xmlns:a16="http://schemas.microsoft.com/office/drawing/2014/main" id="{E4FBDCF4-73DB-482E-BFD4-E3621C8C4140}"/>
                </a:ext>
              </a:extLst>
            </p:cNvPr>
            <p:cNvCxnSpPr>
              <a:cxnSpLocks/>
            </p:cNvCxnSpPr>
            <p:nvPr/>
          </p:nvCxnSpPr>
          <p:spPr>
            <a:xfrm>
              <a:off x="9858118" y="4716828"/>
              <a:ext cx="0" cy="609032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0" name="Прямая соединительная линия 61">
              <a:extLst>
                <a:ext uri="{FF2B5EF4-FFF2-40B4-BE49-F238E27FC236}">
                  <a16:creationId xmlns="" xmlns:a16="http://schemas.microsoft.com/office/drawing/2014/main" id="{A2BF5F9B-F87C-49C6-AD7D-99C2A009979A}"/>
                </a:ext>
              </a:extLst>
            </p:cNvPr>
            <p:cNvCxnSpPr/>
            <p:nvPr/>
          </p:nvCxnSpPr>
          <p:spPr>
            <a:xfrm flipH="1">
              <a:off x="9858118" y="5314756"/>
              <a:ext cx="68189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grpSp>
        <p:nvGrpSpPr>
          <p:cNvPr id="9" name="Групувати 8">
            <a:extLst>
              <a:ext uri="{FF2B5EF4-FFF2-40B4-BE49-F238E27FC236}">
                <a16:creationId xmlns="" xmlns:a16="http://schemas.microsoft.com/office/drawing/2014/main" id="{8FA1495F-70CE-4706-9458-9619DE69BA25}"/>
              </a:ext>
            </a:extLst>
          </p:cNvPr>
          <p:cNvGrpSpPr/>
          <p:nvPr/>
        </p:nvGrpSpPr>
        <p:grpSpPr>
          <a:xfrm>
            <a:off x="4969436" y="3783097"/>
            <a:ext cx="1069942" cy="421194"/>
            <a:chOff x="7489494" y="5934959"/>
            <a:chExt cx="1684973" cy="663251"/>
          </a:xfrm>
        </p:grpSpPr>
        <p:cxnSp>
          <p:nvCxnSpPr>
            <p:cNvPr id="182" name="Прямая соединительная линия 72">
              <a:extLst>
                <a:ext uri="{FF2B5EF4-FFF2-40B4-BE49-F238E27FC236}">
                  <a16:creationId xmlns="" xmlns:a16="http://schemas.microsoft.com/office/drawing/2014/main" id="{7FB22363-70BD-4147-9548-5D2142ECD091}"/>
                </a:ext>
              </a:extLst>
            </p:cNvPr>
            <p:cNvCxnSpPr/>
            <p:nvPr/>
          </p:nvCxnSpPr>
          <p:spPr>
            <a:xfrm>
              <a:off x="8384885" y="6541521"/>
              <a:ext cx="789582" cy="0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cxnSp>
          <p:nvCxnSpPr>
            <p:cNvPr id="183" name="Прямая соединительная линия 73">
              <a:extLst>
                <a:ext uri="{FF2B5EF4-FFF2-40B4-BE49-F238E27FC236}">
                  <a16:creationId xmlns="" xmlns:a16="http://schemas.microsoft.com/office/drawing/2014/main" id="{D57EB9DA-1116-4991-BCE0-EF4D4C24A8E7}"/>
                </a:ext>
              </a:extLst>
            </p:cNvPr>
            <p:cNvCxnSpPr>
              <a:endCxn id="184" idx="2"/>
            </p:cNvCxnSpPr>
            <p:nvPr/>
          </p:nvCxnSpPr>
          <p:spPr>
            <a:xfrm flipV="1">
              <a:off x="7489494" y="6541521"/>
              <a:ext cx="784813" cy="1718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  <p:sp>
          <p:nvSpPr>
            <p:cNvPr id="184" name="Овал 183">
              <a:extLst>
                <a:ext uri="{FF2B5EF4-FFF2-40B4-BE49-F238E27FC236}">
                  <a16:creationId xmlns="" xmlns:a16="http://schemas.microsoft.com/office/drawing/2014/main" id="{97242CEF-6104-458F-BAB6-5E9FCFF9CA09}"/>
                </a:ext>
              </a:extLst>
            </p:cNvPr>
            <p:cNvSpPr/>
            <p:nvPr/>
          </p:nvSpPr>
          <p:spPr>
            <a:xfrm>
              <a:off x="8274307" y="6484832"/>
              <a:ext cx="113378" cy="113378"/>
            </a:xfrm>
            <a:prstGeom prst="ellipse">
              <a:avLst/>
            </a:prstGeom>
            <a:solidFill>
              <a:schemeClr val="tx1"/>
            </a:solidFill>
            <a:ln w="19050"/>
          </p:spPr>
          <p:style>
            <a:lnRef idx="2">
              <a:schemeClr val="dk1"/>
            </a:lnRef>
            <a:fillRef idx="1">
              <a:schemeClr val="lt1"/>
            </a:fillRef>
            <a:effectRef idx="0">
              <a:schemeClr val="dk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ru-RU" sz="2100"/>
            </a:p>
          </p:txBody>
        </p:sp>
        <p:cxnSp>
          <p:nvCxnSpPr>
            <p:cNvPr id="186" name="Прямая соединительная линия 72">
              <a:extLst>
                <a:ext uri="{FF2B5EF4-FFF2-40B4-BE49-F238E27FC236}">
                  <a16:creationId xmlns="" xmlns:a16="http://schemas.microsoft.com/office/drawing/2014/main" id="{393451E8-1135-496A-84A2-CC10E043AD34}"/>
                </a:ext>
              </a:extLst>
            </p:cNvPr>
            <p:cNvCxnSpPr>
              <a:cxnSpLocks/>
            </p:cNvCxnSpPr>
            <p:nvPr/>
          </p:nvCxnSpPr>
          <p:spPr>
            <a:xfrm flipV="1">
              <a:off x="8328196" y="5934959"/>
              <a:ext cx="0" cy="589235"/>
            </a:xfrm>
            <a:prstGeom prst="line">
              <a:avLst/>
            </a:prstGeom>
          </p:spPr>
          <p:style>
            <a:lnRef idx="3">
              <a:schemeClr val="dk1"/>
            </a:lnRef>
            <a:fillRef idx="0">
              <a:schemeClr val="dk1"/>
            </a:fillRef>
            <a:effectRef idx="2">
              <a:schemeClr val="dk1"/>
            </a:effectRef>
            <a:fontRef idx="minor">
              <a:schemeClr val="tx1"/>
            </a:fontRef>
          </p:style>
        </p:cxnSp>
      </p:grpSp>
      <p:sp>
        <p:nvSpPr>
          <p:cNvPr id="88" name="Заголовок 1"/>
          <p:cNvSpPr txBox="1">
            <a:spLocks/>
          </p:cNvSpPr>
          <p:nvPr/>
        </p:nvSpPr>
        <p:spPr>
          <a:xfrm>
            <a:off x="1165458" y="89251"/>
            <a:ext cx="7133258" cy="642938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9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uk-UA" b="1" smtClean="0">
                <a:ln w="17780" cmpd="sng">
                  <a:solidFill>
                    <a:srgbClr val="FFFFFF"/>
                  </a:solidFill>
                  <a:prstDash val="solid"/>
                  <a:miter lim="800000"/>
                </a:ln>
                <a:gradFill rotWithShape="1">
                  <a:gsLst>
                    <a:gs pos="0">
                      <a:srgbClr val="000000">
                        <a:tint val="92000"/>
                        <a:shade val="100000"/>
                        <a:satMod val="150000"/>
                      </a:srgbClr>
                    </a:gs>
                    <a:gs pos="49000">
                      <a:srgbClr val="000000">
                        <a:tint val="89000"/>
                        <a:shade val="90000"/>
                        <a:satMod val="150000"/>
                      </a:srgbClr>
                    </a:gs>
                    <a:gs pos="50000">
                      <a:srgbClr val="000000">
                        <a:tint val="100000"/>
                        <a:shade val="75000"/>
                        <a:satMod val="150000"/>
                      </a:srgbClr>
                    </a:gs>
                    <a:gs pos="95000">
                      <a:srgbClr val="000000">
                        <a:shade val="47000"/>
                        <a:satMod val="150000"/>
                      </a:srgbClr>
                    </a:gs>
                    <a:gs pos="100000">
                      <a:srgbClr val="000000">
                        <a:shade val="39000"/>
                        <a:satMod val="150000"/>
                      </a:srgbClr>
                    </a:gs>
                  </a:gsLst>
                  <a:lin ang="5400000"/>
                </a:gradFill>
                <a:effectLst>
                  <a:outerShdw blurRad="50800" algn="tl" rotWithShape="0">
                    <a:srgbClr val="000000"/>
                  </a:outerShdw>
                </a:effectLst>
                <a:latin typeface="Arial Unicode MS" pitchFamily="34" charset="-128"/>
                <a:ea typeface="Arial Unicode MS" pitchFamily="34" charset="-128"/>
                <a:cs typeface="Arial Unicode MS" pitchFamily="34" charset="-128"/>
              </a:rPr>
              <a:t>Електричне коло</a:t>
            </a:r>
            <a:endParaRPr lang="uk-UA" b="1" dirty="0">
              <a:ln w="17780" cmpd="sng">
                <a:solidFill>
                  <a:srgbClr val="FFFFFF"/>
                </a:solidFill>
                <a:prstDash val="solid"/>
                <a:miter lim="800000"/>
              </a:ln>
              <a:gradFill rotWithShape="1">
                <a:gsLst>
                  <a:gs pos="0">
                    <a:srgbClr val="000000">
                      <a:tint val="92000"/>
                      <a:shade val="100000"/>
                      <a:satMod val="150000"/>
                    </a:srgbClr>
                  </a:gs>
                  <a:gs pos="49000">
                    <a:srgbClr val="000000">
                      <a:tint val="89000"/>
                      <a:shade val="90000"/>
                      <a:satMod val="150000"/>
                    </a:srgbClr>
                  </a:gs>
                  <a:gs pos="50000">
                    <a:srgbClr val="000000">
                      <a:tint val="100000"/>
                      <a:shade val="75000"/>
                      <a:satMod val="150000"/>
                    </a:srgbClr>
                  </a:gs>
                  <a:gs pos="95000">
                    <a:srgbClr val="000000">
                      <a:shade val="47000"/>
                      <a:satMod val="150000"/>
                    </a:srgbClr>
                  </a:gs>
                  <a:gs pos="100000">
                    <a:srgbClr val="000000">
                      <a:shade val="39000"/>
                      <a:satMod val="150000"/>
                    </a:srgbClr>
                  </a:gs>
                </a:gsLst>
                <a:lin ang="5400000"/>
              </a:gradFill>
              <a:effectLst>
                <a:outerShdw blurRad="50800" algn="tl" rotWithShape="0">
                  <a:srgbClr val="000000"/>
                </a:outerShdw>
              </a:effectLst>
              <a:latin typeface="Arial Unicode MS" pitchFamily="34" charset="-128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5029714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Твердый переплет">
      <a:maj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궁서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S明朝E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ln>
          <a:solidFill>
            <a:schemeClr val="bg1"/>
          </a:solidFill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388</TotalTime>
  <Words>228</Words>
  <Application>Microsoft Office PowerPoint</Application>
  <PresentationFormat>Экран (16:9)</PresentationFormat>
  <Paragraphs>49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Електричний струм. Електричне коло Частина 1  </vt:lpstr>
      <vt:lpstr>Електричний струм</vt:lpstr>
      <vt:lpstr>Умови виникнення струму</vt:lpstr>
      <vt:lpstr>Електричний струм</vt:lpstr>
      <vt:lpstr>Дія струму</vt:lpstr>
      <vt:lpstr>Джерела струму</vt:lpstr>
      <vt:lpstr>Електричне коло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ДІЯ МАГНІТНОГО ПОЛЯ НА РАМКУ ЗІ СТРУМОМ. СИЛА АМПЕРА</dc:title>
  <dc:creator>Флора</dc:creator>
  <cp:lastModifiedBy>Флора</cp:lastModifiedBy>
  <cp:revision>52</cp:revision>
  <dcterms:created xsi:type="dcterms:W3CDTF">2020-03-29T14:23:23Z</dcterms:created>
  <dcterms:modified xsi:type="dcterms:W3CDTF">2020-04-03T10:00:46Z</dcterms:modified>
</cp:coreProperties>
</file>