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0" r:id="rId5"/>
    <p:sldId id="262" r:id="rId6"/>
    <p:sldId id="261" r:id="rId7"/>
    <p:sldId id="264" r:id="rId8"/>
    <p:sldId id="265" r:id="rId9"/>
    <p:sldId id="267" r:id="rId10"/>
    <p:sldId id="281" r:id="rId11"/>
    <p:sldId id="263" r:id="rId12"/>
    <p:sldId id="268" r:id="rId13"/>
    <p:sldId id="283" r:id="rId14"/>
    <p:sldId id="269" r:id="rId15"/>
    <p:sldId id="270" r:id="rId16"/>
    <p:sldId id="266" r:id="rId17"/>
    <p:sldId id="271" r:id="rId18"/>
    <p:sldId id="272" r:id="rId19"/>
    <p:sldId id="273" r:id="rId20"/>
    <p:sldId id="274" r:id="rId21"/>
    <p:sldId id="275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1B49-1D65-45A8-9C9E-8311B389FEBA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708A-0B71-4EBC-89DF-89586376AD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1B49-1D65-45A8-9C9E-8311B389FEBA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708A-0B71-4EBC-89DF-89586376AD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1B49-1D65-45A8-9C9E-8311B389FEBA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708A-0B71-4EBC-89DF-89586376AD2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1B49-1D65-45A8-9C9E-8311B389FEBA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708A-0B71-4EBC-89DF-89586376AD2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1B49-1D65-45A8-9C9E-8311B389FEBA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708A-0B71-4EBC-89DF-89586376AD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1B49-1D65-45A8-9C9E-8311B389FEBA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708A-0B71-4EBC-89DF-89586376AD2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1B49-1D65-45A8-9C9E-8311B389FEBA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708A-0B71-4EBC-89DF-89586376AD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1B49-1D65-45A8-9C9E-8311B389FEBA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708A-0B71-4EBC-89DF-89586376AD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1B49-1D65-45A8-9C9E-8311B389FEBA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708A-0B71-4EBC-89DF-89586376AD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1B49-1D65-45A8-9C9E-8311B389FEBA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708A-0B71-4EBC-89DF-89586376AD2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1B49-1D65-45A8-9C9E-8311B389FEBA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708A-0B71-4EBC-89DF-89586376AD2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8FF1B49-1D65-45A8-9C9E-8311B389FEBA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AB9708A-0B71-4EBC-89DF-89586376AD2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640960" cy="1793167"/>
          </a:xfrm>
        </p:spPr>
        <p:txBody>
          <a:bodyPr>
            <a:normAutofit fontScale="90000"/>
          </a:bodyPr>
          <a:lstStyle/>
          <a:p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Внутрішньополітичне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становище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України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початку 50-х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років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8639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816424" cy="451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6492"/>
            <a:ext cx="3600400" cy="450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867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51520" y="404664"/>
            <a:ext cx="8712968" cy="6009848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Після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цього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розпочалася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широка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хвиля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висування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керівні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посади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представників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місцевих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кадрів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У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результаті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1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червня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1954 р.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серед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членів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ЦК КПУ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українців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було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72%,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серед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депутатів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Верховної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Ради 75%, а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серед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директорів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великих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підприємств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51%. У 1958 р.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українці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складали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60%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членів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КПУ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такі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успіхи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українців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радянській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ієрархічній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системі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можна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пояснити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їх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тісними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зв'язками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М.Хрущовим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їх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особистими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якостями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лояльних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виконавців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волі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партійного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лідера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та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тим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місцем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яке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зайняла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Радянському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Союзі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5246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«</a:t>
            </a:r>
            <a:r>
              <a:rPr lang="ru-RU" b="1" dirty="0" err="1"/>
              <a:t>Відлига</a:t>
            </a:r>
            <a:r>
              <a:rPr lang="ru-RU" b="1" dirty="0"/>
              <a:t>»(1953-1964 </a:t>
            </a:r>
            <a:r>
              <a:rPr lang="ru-RU" b="1" dirty="0" err="1"/>
              <a:t>pp</a:t>
            </a:r>
            <a:r>
              <a:rPr lang="ru-RU" b="1" dirty="0"/>
              <a:t>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1556792"/>
            <a:ext cx="7855785" cy="4569688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Відлига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—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певний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відхід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суворої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жорстокої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сталінської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тоталітарної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системи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й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спроби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реформування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напрямку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модернізації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лібералізації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надія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суспільства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кращі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часи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«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потепління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нових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відносин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суспільстві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відхід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політики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сталінського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керівництва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самоізоляцію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розгортання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холодної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війни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».</a:t>
            </a: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Свою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назву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період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дістав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назви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повісті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письменника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І.Еренбурга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Відлига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»,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з’явилася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1954 р.</a:t>
            </a:r>
          </a:p>
        </p:txBody>
      </p:sp>
    </p:spTree>
    <p:extLst>
      <p:ext uri="{BB962C8B-B14F-4D97-AF65-F5344CB8AC3E}">
        <p14:creationId xmlns:p14="http://schemas.microsoft.com/office/powerpoint/2010/main" val="1089639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196752"/>
            <a:ext cx="8071809" cy="5505792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Десталінізація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—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процес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ліквідації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наслідків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сталінізації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розпочався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після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смерті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Й.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Сталіна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відмова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кремлівської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верхівки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політики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масового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терору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одночасним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засудженням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її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заперечення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культу особи Й.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Сталіна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процес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ліквідації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наслідків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сталінізму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відхід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найжорсткіших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проявів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тоталітарного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режиму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920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2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Прояви десталінізації у суспільному житті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893034"/>
              </p:ext>
            </p:extLst>
          </p:nvPr>
        </p:nvGraphicFramePr>
        <p:xfrm>
          <a:off x="683568" y="2564904"/>
          <a:ext cx="8229600" cy="2925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093">
                <a:tc>
                  <a:txBody>
                    <a:bodyPr/>
                    <a:lstStyle/>
                    <a:p>
                      <a:r>
                        <a:rPr lang="uk-UA" sz="28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 Початок реабілітації безвинно засуджених.</a:t>
                      </a:r>
                      <a:endParaRPr lang="uk-UA" sz="28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8" marB="456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485">
                <a:tc>
                  <a:txBody>
                    <a:bodyPr/>
                    <a:lstStyle/>
                    <a:p>
                      <a:r>
                        <a:rPr lang="uk-UA" sz="28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 Скасування військових трибуналів військ МВС та особливих нарад з правом карати без судового розділу.</a:t>
                      </a:r>
                      <a:endParaRPr lang="uk-UA" sz="28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93">
                <a:tc>
                  <a:txBody>
                    <a:bodyPr/>
                    <a:lstStyle/>
                    <a:p>
                      <a:r>
                        <a:rPr lang="uk-UA" sz="28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 Ліквідація</a:t>
                      </a:r>
                      <a:r>
                        <a:rPr lang="uk-UA" sz="28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концентраційних таборів.</a:t>
                      </a:r>
                      <a:endParaRPr lang="uk-UA" sz="28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8" marB="4569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93">
                <a:tc>
                  <a:txBody>
                    <a:bodyPr/>
                    <a:lstStyle/>
                    <a:p>
                      <a:r>
                        <a:rPr lang="uk-UA" sz="28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 Скорочення кількості</a:t>
                      </a:r>
                      <a:r>
                        <a:rPr lang="uk-UA" sz="28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внутрішніх військ.</a:t>
                      </a:r>
                      <a:endParaRPr lang="uk-UA" sz="28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98" marB="4569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205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836712"/>
            <a:ext cx="8424935" cy="5289451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Після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смерті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Сталіна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березні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1953 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політв'язнів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з'явилася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надія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пом'якшення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надзвичайно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жорстких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табірних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умов, але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політичні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в'язні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амністію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потрапили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Понад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70%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політв'язнів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були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українцями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режим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утримання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найжорсткішим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Багатьох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московська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влада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засудила на так званий «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бандерівський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стандарт» — 25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років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ув'язнення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Після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марних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сподівань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перегляд справ,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конспіративні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центри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українських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політв'язнів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кінця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1947 року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з'явилися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 кожному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радянському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концтаборі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почали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піднімати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політзеків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бунти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деякі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переросли 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справжні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повстання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Історія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ГУЛАГу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знає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три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найбільші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 них —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Норильське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Воркутинське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1953-го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Кенгірське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1954 року.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вони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докорінно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змінили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систему ГУЛАГу,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змусивши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московське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керівництво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реформувати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277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49237483"/>
              </p:ext>
            </p:extLst>
          </p:nvPr>
        </p:nvGraphicFramePr>
        <p:xfrm>
          <a:off x="179511" y="548680"/>
          <a:ext cx="8784977" cy="5873864"/>
        </p:xfrm>
        <a:graphic>
          <a:graphicData uri="http://schemas.openxmlformats.org/drawingml/2006/table">
            <a:tbl>
              <a:tblPr/>
              <a:tblGrid>
                <a:gridCol w="1080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6104"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effectLst/>
                          <a:latin typeface="Arial"/>
                        </a:rPr>
                        <a:t>Десталінізація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–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процес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ліквідації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найбільш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одіозних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проявів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сталінського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режиму.</a:t>
                      </a:r>
                      <a:endParaRPr lang="ru-RU" sz="1800" dirty="0">
                        <a:effectLst/>
                      </a:endParaRPr>
                    </a:p>
                    <a:p>
                      <a:pPr algn="ctr"/>
                      <a:r>
                        <a:rPr lang="ru-RU" sz="1800" dirty="0" err="1">
                          <a:effectLst/>
                          <a:latin typeface="Arial"/>
                        </a:rPr>
                        <a:t>Її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складові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:</a:t>
                      </a:r>
                      <a:endParaRPr lang="ru-RU" sz="1800" dirty="0">
                        <a:effectLst/>
                      </a:endParaRPr>
                    </a:p>
                  </a:txBody>
                  <a:tcPr marL="43136" marR="431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819">
                <a:tc>
                  <a:txBody>
                    <a:bodyPr/>
                    <a:lstStyle/>
                    <a:p>
                      <a:r>
                        <a:rPr lang="ru-RU" sz="1800" dirty="0" err="1">
                          <a:effectLst/>
                          <a:latin typeface="Arial"/>
                        </a:rPr>
                        <a:t>Ліквідація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системи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ГУЛАГу,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системи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масових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репресій</a:t>
                      </a:r>
                      <a:endParaRPr lang="ru-RU" sz="1800" dirty="0">
                        <a:effectLst/>
                      </a:endParaRPr>
                    </a:p>
                  </a:txBody>
                  <a:tcPr marL="43136" marR="43136" marT="0" marB="0">
                    <a:lnL w="12700" cap="flat" cmpd="sng" algn="ctr">
                      <a:solidFill>
                        <a:srgbClr val="A00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0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0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effectLst/>
                          <a:latin typeface="Arial"/>
                        </a:rPr>
                        <a:t>Амністія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.</a:t>
                      </a:r>
                      <a:endParaRPr lang="ru-RU" sz="1800" dirty="0">
                        <a:effectLst/>
                      </a:endParaRPr>
                    </a:p>
                    <a:p>
                      <a:r>
                        <a:rPr lang="ru-RU" sz="1800" dirty="0" err="1">
                          <a:effectLst/>
                          <a:latin typeface="Arial"/>
                        </a:rPr>
                        <a:t>Реабілітація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незаконно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засуджених</a:t>
                      </a:r>
                      <a:endParaRPr lang="ru-RU" sz="1800" dirty="0">
                        <a:effectLst/>
                      </a:endParaRPr>
                    </a:p>
                  </a:txBody>
                  <a:tcPr marL="43136" marR="43136" marT="0" marB="0">
                    <a:lnL w="12700" cap="flat" cmpd="sng" algn="ctr">
                      <a:solidFill>
                        <a:srgbClr val="A008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Arial"/>
                        </a:rPr>
                        <a:t>Реформа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силових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відомств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судової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системи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.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Впровадження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в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їх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діяльності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принципу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законності</a:t>
                      </a:r>
                      <a:endParaRPr lang="ru-RU" sz="1800" dirty="0">
                        <a:effectLst/>
                      </a:endParaRPr>
                    </a:p>
                  </a:txBody>
                  <a:tcPr marL="43136" marR="43136" marT="0" marB="0">
                    <a:lnL w="12700" cap="flat" cmpd="sng" algn="ctr">
                      <a:solidFill>
                        <a:srgbClr val="808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effectLst/>
                          <a:latin typeface="Arial"/>
                        </a:rPr>
                        <a:t>Послаблення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ідеологічного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тиску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.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Тимчасове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припинення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компанії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проти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“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українського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буржуазного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націоналізму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”</a:t>
                      </a:r>
                      <a:endParaRPr lang="ru-RU" sz="1800" dirty="0">
                        <a:effectLst/>
                      </a:endParaRPr>
                    </a:p>
                  </a:txBody>
                  <a:tcPr marL="43136" marR="43136" marT="0" marB="0">
                    <a:lnL w="12700" cap="flat" cmpd="sng" algn="ctr">
                      <a:solidFill>
                        <a:srgbClr val="808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effectLst/>
                          <a:latin typeface="Arial"/>
                        </a:rPr>
                        <a:t>Децентралізація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управління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.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Послаблення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командно-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адміністративної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системи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.</a:t>
                      </a:r>
                      <a:endParaRPr lang="ru-RU" sz="1800" dirty="0">
                        <a:effectLst/>
                      </a:endParaRPr>
                    </a:p>
                  </a:txBody>
                  <a:tcPr marL="43136" marR="43136" marT="0" marB="0">
                    <a:lnL w="12700" cap="flat" cmpd="sng" algn="ctr">
                      <a:solidFill>
                        <a:srgbClr val="808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effectLst/>
                          <a:latin typeface="Arial"/>
                        </a:rPr>
                        <a:t>Розширення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прав і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повноважень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союзних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республік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.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Зростання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частки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українців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у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партійному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і державному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апараті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.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Зростання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впливу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української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партійно-державної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еліти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 в союзному </a:t>
                      </a:r>
                      <a:r>
                        <a:rPr lang="ru-RU" sz="1800" dirty="0" err="1">
                          <a:effectLst/>
                          <a:latin typeface="Arial"/>
                        </a:rPr>
                        <a:t>керівництві</a:t>
                      </a:r>
                      <a:r>
                        <a:rPr lang="ru-RU" sz="1800" dirty="0">
                          <a:effectLst/>
                          <a:latin typeface="Arial"/>
                        </a:rPr>
                        <a:t>.</a:t>
                      </a:r>
                      <a:endParaRPr lang="ru-RU" sz="1800" dirty="0">
                        <a:effectLst/>
                      </a:endParaRPr>
                    </a:p>
                  </a:txBody>
                  <a:tcPr marL="43136" marR="43136" marT="0" marB="0">
                    <a:lnL w="12700" cap="flat" cmpd="sng" algn="ctr">
                      <a:solidFill>
                        <a:srgbClr val="008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6263" y="3568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79487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Стан </a:t>
            </a:r>
            <a:r>
              <a:rPr lang="ru-RU" b="1" i="1" dirty="0" err="1"/>
              <a:t>промисловості</a:t>
            </a:r>
            <a:r>
              <a:rPr lang="ru-RU" b="1" i="1" dirty="0"/>
              <a:t> та </a:t>
            </a:r>
            <a:r>
              <a:rPr lang="ru-RU" b="1" i="1" dirty="0" err="1"/>
              <a:t>сільського</a:t>
            </a:r>
            <a:r>
              <a:rPr lang="ru-RU" b="1" i="1" dirty="0"/>
              <a:t> </a:t>
            </a:r>
            <a:r>
              <a:rPr lang="uk-UA" b="1" i="1" dirty="0"/>
              <a:t>господарства</a:t>
            </a:r>
            <a:r>
              <a:rPr lang="ru-RU" b="1" i="1" dirty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Робота в групах</a:t>
            </a:r>
          </a:p>
          <a:p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1-ша група «Стан промисловості»</a:t>
            </a:r>
          </a:p>
          <a:p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2-га група «Стан сільського господарства»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Завдання: Заповнити таблицю за зразком.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114683"/>
              </p:ext>
            </p:extLst>
          </p:nvPr>
        </p:nvGraphicFramePr>
        <p:xfrm>
          <a:off x="4427984" y="3717032"/>
          <a:ext cx="4320480" cy="1122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2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uk-UA" sz="2400" kern="50" dirty="0">
                          <a:effectLst/>
                        </a:rPr>
                        <a:t>Здобутки </a:t>
                      </a:r>
                      <a:r>
                        <a:rPr lang="uk-UA" sz="2400" kern="50" dirty="0" smtClean="0">
                          <a:effectLst/>
                        </a:rPr>
                        <a:t>  </a:t>
                      </a:r>
                      <a:r>
                        <a:rPr lang="uk-UA" sz="2400" kern="50" dirty="0">
                          <a:effectLst/>
                        </a:rPr>
                        <a:t>(“+”)</a:t>
                      </a:r>
                      <a:endParaRPr lang="ru-RU" sz="24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uk-UA" sz="2400" kern="50" dirty="0">
                          <a:effectLst/>
                        </a:rPr>
                        <a:t>Проблеми </a:t>
                      </a:r>
                      <a:endParaRPr lang="uk-UA" sz="2400" kern="50" dirty="0" smtClean="0">
                        <a:effectLst/>
                      </a:endParaRPr>
                    </a:p>
                    <a:p>
                      <a:pPr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uk-UA" sz="2400" kern="50" dirty="0" smtClean="0">
                          <a:effectLst/>
                        </a:rPr>
                        <a:t> </a:t>
                      </a:r>
                      <a:r>
                        <a:rPr lang="uk-UA" sz="2400" kern="50" dirty="0">
                          <a:effectLst/>
                        </a:rPr>
                        <a:t>(“-”)</a:t>
                      </a:r>
                      <a:endParaRPr lang="ru-RU" sz="24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>
                          <a:effectLst/>
                        </a:rPr>
                        <a:t> </a:t>
                      </a:r>
                      <a:endParaRPr lang="ru-RU" sz="1200" kern="5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 </a:t>
                      </a:r>
                      <a:endParaRPr lang="ru-RU" sz="1200" kern="50" dirty="0">
                        <a:effectLst/>
                        <a:latin typeface="Times New Roman"/>
                        <a:ea typeface="Andale Sans UI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694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atin typeface="Arial" charset="0"/>
                <a:cs typeface="Arial" charset="0"/>
              </a:rPr>
              <a:t>Соціальне та економічне життя населення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Повідомлення учня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76872"/>
            <a:ext cx="3822700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903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912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200" smtClean="0">
                <a:solidFill>
                  <a:schemeClr val="tx2"/>
                </a:solidFill>
                <a:latin typeface="Arial" charset="0"/>
                <a:cs typeface="Arial" charset="0"/>
              </a:rPr>
              <a:t>ПЛАН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uk-UA" dirty="0" smtClean="0">
                <a:latin typeface="Arial" charset="0"/>
                <a:cs typeface="Arial" charset="0"/>
              </a:rPr>
              <a:t>Внутрішньополітичне становище України.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uk-UA" dirty="0" smtClean="0">
                <a:latin typeface="Arial" charset="0"/>
                <a:cs typeface="Arial" charset="0"/>
              </a:rPr>
              <a:t>Стан промисловості й сільського господарства.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uk-UA" dirty="0" smtClean="0">
                <a:latin typeface="Arial" charset="0"/>
                <a:cs typeface="Arial" charset="0"/>
              </a:rPr>
              <a:t>Соціальне та економічне життя населення.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uk-UA" dirty="0" smtClean="0">
                <a:latin typeface="Arial" charset="0"/>
                <a:cs typeface="Arial" charset="0"/>
              </a:rPr>
              <a:t>Входження </a:t>
            </a:r>
            <a:r>
              <a:rPr lang="uk-UA" dirty="0">
                <a:latin typeface="Arial" charset="0"/>
                <a:cs typeface="Arial" charset="0"/>
              </a:rPr>
              <a:t>К</a:t>
            </a:r>
            <a:r>
              <a:rPr lang="uk-UA" dirty="0" smtClean="0">
                <a:latin typeface="Arial" charset="0"/>
                <a:cs typeface="Arial" charset="0"/>
              </a:rPr>
              <a:t>римської області до складу УРСР.</a:t>
            </a:r>
          </a:p>
        </p:txBody>
      </p:sp>
    </p:spTree>
    <p:extLst>
      <p:ext uri="{BB962C8B-B14F-4D97-AF65-F5344CB8AC3E}">
        <p14:creationId xmlns:p14="http://schemas.microsoft.com/office/powerpoint/2010/main" val="3264310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8497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944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200" smtClean="0">
                <a:solidFill>
                  <a:schemeClr val="tx2"/>
                </a:solidFill>
                <a:latin typeface="Arial" charset="0"/>
                <a:cs typeface="Arial" charset="0"/>
              </a:rPr>
              <a:t>Входження Кримської області до складу УРСР</a:t>
            </a:r>
          </a:p>
        </p:txBody>
      </p:sp>
      <p:pic>
        <p:nvPicPr>
          <p:cNvPr id="16387" name="Picture 4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412875"/>
            <a:ext cx="32988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7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92696"/>
            <a:ext cx="7408333" cy="5433467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Наслідки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розширився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курортний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потенціал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республіки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збудовано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нові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промислові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підприємства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школи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лікарні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споруджено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багато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житла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повністю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забезпечено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півострів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водою, газом,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електроенергією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додатково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напружувала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зусилля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відродження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Криму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витрачаючи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фінансові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матеріальні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ресурси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в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Україні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зросла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чисельність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росіян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населення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Криму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почало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швидко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зростати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рахунок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переселенців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Росії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які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опиралися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проведенню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українізації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34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atin typeface="Arial" charset="0"/>
                <a:cs typeface="Arial" charset="0"/>
              </a:rPr>
              <a:t>Внутрішньополітичне становище України.</a:t>
            </a:r>
            <a:br>
              <a:rPr lang="uk-UA" dirty="0">
                <a:latin typeface="Arial" charset="0"/>
                <a:cs typeface="Arial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1520" y="1628800"/>
            <a:ext cx="8496943" cy="4968552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початку 50-х рр. ХХ ст. в СРСР в основному закінчувалися відбудовчі процеси в промисловості. Сільське господарство традиційно відставало. У </a:t>
            </a: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1952 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р. відбувся ХІХ з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'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їзд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ВКП (б), на якому було прийнято черговий 5-річний план, взято курс на розгорнуте будівництво комуністичного суспільства. Проголошено необхідність наздогнати і випередити провідні капіталістичні держави за всіма економічними показниками.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58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2"/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61198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uk-UA" sz="2400" smtClean="0">
                <a:latin typeface="Arial" charset="0"/>
                <a:cs typeface="Arial" charset="0"/>
              </a:rPr>
              <a:t>ХІХ з</a:t>
            </a:r>
            <a:r>
              <a:rPr lang="en-US" sz="2400" smtClean="0">
                <a:latin typeface="Arial" charset="0"/>
                <a:cs typeface="Arial" charset="0"/>
              </a:rPr>
              <a:t>’</a:t>
            </a:r>
            <a:r>
              <a:rPr lang="uk-UA" sz="2400" smtClean="0">
                <a:latin typeface="Arial" charset="0"/>
                <a:cs typeface="Arial" charset="0"/>
              </a:rPr>
              <a:t>ізд ВКП(б), жовтень 1952 року, на якому назву комуністичної партії замінили на КПРС (назва партії українських комуністів стала КПУ).</a:t>
            </a:r>
          </a:p>
        </p:txBody>
      </p:sp>
      <p:pic>
        <p:nvPicPr>
          <p:cNvPr id="512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628775"/>
            <a:ext cx="67691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806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412776"/>
            <a:ext cx="3822192" cy="471370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березня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1953 р. помер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Й.Сталін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подія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дала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поштовх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процесу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згодом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дістав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назву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відлига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і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проявився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спробі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лібералізації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суспільно-політичного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життя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проведення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соціально-економічних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реформ.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1844824"/>
            <a:ext cx="3822700" cy="4464495"/>
          </a:xfrm>
        </p:spPr>
      </p:pic>
    </p:spTree>
    <p:extLst>
      <p:ext uri="{BB962C8B-B14F-4D97-AF65-F5344CB8AC3E}">
        <p14:creationId xmlns:p14="http://schemas.microsoft.com/office/powerpoint/2010/main" val="1348113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196752"/>
            <a:ext cx="8071809" cy="4497680"/>
          </a:xfrm>
        </p:spPr>
        <p:txBody>
          <a:bodyPr>
            <a:normAutofit lnSpcReduction="10000"/>
          </a:bodyPr>
          <a:lstStyle/>
          <a:p>
            <a:r>
              <a:rPr lang="ru-RU" sz="32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Березень</a:t>
            </a:r>
            <a:r>
              <a:rPr lang="ru-RU" sz="3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sz="32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червень</a:t>
            </a:r>
            <a:r>
              <a:rPr lang="ru-RU" sz="3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1953 «</a:t>
            </a:r>
            <a:r>
              <a:rPr lang="ru-RU" sz="32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Колективне</a:t>
            </a:r>
            <a:r>
              <a:rPr lang="ru-RU" sz="3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керівництво</a:t>
            </a:r>
            <a:r>
              <a:rPr lang="ru-RU" sz="3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у </a:t>
            </a:r>
            <a:r>
              <a:rPr lang="ru-RU" sz="32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складі</a:t>
            </a:r>
            <a:r>
              <a:rPr lang="ru-RU" sz="3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32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Г.Маленкова</a:t>
            </a:r>
            <a:r>
              <a:rPr lang="ru-RU" sz="3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sz="32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Голови</a:t>
            </a:r>
            <a:r>
              <a:rPr lang="ru-RU" sz="3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Ради </a:t>
            </a:r>
            <a:r>
              <a:rPr lang="ru-RU" sz="32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Міністрів</a:t>
            </a:r>
            <a:r>
              <a:rPr lang="ru-RU" sz="3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СРСР, </a:t>
            </a:r>
            <a:r>
              <a:rPr lang="ru-RU" sz="32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усунений</a:t>
            </a:r>
            <a:r>
              <a:rPr lang="ru-RU" sz="3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32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цієї</a:t>
            </a:r>
            <a:r>
              <a:rPr lang="ru-RU" sz="3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посади в 1955 </a:t>
            </a:r>
            <a:r>
              <a:rPr lang="ru-RU" sz="32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році</a:t>
            </a:r>
            <a:r>
              <a:rPr lang="ru-RU" sz="3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яку </a:t>
            </a:r>
            <a:r>
              <a:rPr lang="ru-RU" sz="32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обійняв</a:t>
            </a:r>
            <a:r>
              <a:rPr lang="ru-RU" sz="3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М. </a:t>
            </a:r>
            <a:r>
              <a:rPr lang="ru-RU" sz="32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Булганін</a:t>
            </a:r>
            <a:r>
              <a:rPr lang="ru-RU" sz="3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3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М. </a:t>
            </a:r>
            <a:r>
              <a:rPr lang="ru-RU" sz="32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Хрущова</a:t>
            </a:r>
            <a:r>
              <a:rPr lang="ru-RU" sz="3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sz="32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Першого</a:t>
            </a:r>
            <a:r>
              <a:rPr lang="ru-RU" sz="3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секретаря ЦК КПРС,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3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Л. </a:t>
            </a:r>
            <a:r>
              <a:rPr lang="ru-RU" sz="32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Берії</a:t>
            </a:r>
            <a:r>
              <a:rPr lang="ru-RU" sz="3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sz="32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очолював</a:t>
            </a:r>
            <a:r>
              <a:rPr lang="ru-RU" sz="3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Міністерство</a:t>
            </a:r>
            <a:r>
              <a:rPr lang="ru-RU" sz="3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внутрішніх</a:t>
            </a:r>
            <a:r>
              <a:rPr lang="ru-RU" sz="3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справ і </a:t>
            </a:r>
            <a:r>
              <a:rPr lang="ru-RU" sz="32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держбезпеку</a:t>
            </a:r>
            <a:r>
              <a:rPr lang="ru-RU" sz="3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27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гостра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боротьба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владу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" y="1412776"/>
            <a:ext cx="3275856" cy="5112568"/>
          </a:xfrm>
        </p:spPr>
        <p:txBody>
          <a:bodyPr>
            <a:normAutofit/>
          </a:bodyPr>
          <a:lstStyle/>
          <a:p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Л.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Берія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спробував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захопити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владу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намагався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встановити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повний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контроль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правоохоронних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органів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над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партійними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059832" y="1052736"/>
            <a:ext cx="5904656" cy="5073744"/>
          </a:xfrm>
        </p:spPr>
        <p:txBody>
          <a:bodyPr>
            <a:noAutofit/>
          </a:bodyPr>
          <a:lstStyle/>
          <a:p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Начальники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обласних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управлінь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МВС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отримали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таємну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вказівку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встановити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нагляд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роботою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партійних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органів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(Начальник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львівського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управління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МВС генерал Т.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Строкач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піддав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сумніву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доцільність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виконання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такої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директиви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доповів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про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першому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секретареві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львівського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обкому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компартії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З. Сердюку,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який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своєю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чергою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повідомив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про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першому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секретареві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компартії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України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Л. Мельникову).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37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692696"/>
            <a:ext cx="4319335" cy="5433784"/>
          </a:xfrm>
        </p:spPr>
        <p:txBody>
          <a:bodyPr>
            <a:noAutofit/>
          </a:bodyPr>
          <a:lstStyle/>
          <a:p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Л. Мельников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після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цього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повідомлення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вжив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ніяких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заходів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За наказом Л.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Берії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Т.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Строкача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звільнили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роботи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відкликали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Москви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зумів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вручити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наявні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нього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матеріали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першому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секретареві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ЦК КПРС М. С.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Хрущову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які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засвідчували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намір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Л.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Берії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прибічників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Україні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692696"/>
            <a:ext cx="4247328" cy="5904656"/>
          </a:xfrm>
        </p:spPr>
        <p:txBody>
          <a:bodyPr>
            <a:normAutofit fontScale="92500" lnSpcReduction="10000"/>
          </a:bodyPr>
          <a:lstStyle/>
          <a:p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Червень 1953 р. З посади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першого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секретаря ЦК КГ1(б)У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було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звільнено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Л. Мельникова і на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цю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посаду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обрано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О.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Кириченка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вперше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українець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походженням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таку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високу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посаду).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26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червня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1953 р. Л.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Берію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було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заарештовано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звинуваченнями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шпигунстві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й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підготовці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державного перевороту і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таємно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страчено</a:t>
            </a:r>
            <a:r>
              <a:rPr lang="ru-RU" sz="28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31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2863" y="1430338"/>
            <a:ext cx="2881312" cy="4016375"/>
          </a:xfrm>
        </p:spPr>
      </p:pic>
      <p:sp>
        <p:nvSpPr>
          <p:cNvPr id="7171" name="Заголовок 1"/>
          <p:cNvSpPr txBox="1">
            <a:spLocks/>
          </p:cNvSpPr>
          <p:nvPr/>
        </p:nvSpPr>
        <p:spPr bwMode="auto">
          <a:xfrm>
            <a:off x="608013" y="5607050"/>
            <a:ext cx="40211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200">
                <a:cs typeface="Arial" charset="0"/>
              </a:rPr>
              <a:t>О. Кириченко 1-ий секретар</a:t>
            </a:r>
          </a:p>
          <a:p>
            <a:pPr algn="ctr" eaLnBrk="1" hangingPunct="1"/>
            <a:r>
              <a:rPr lang="uk-UA" sz="2200">
                <a:cs typeface="Arial" charset="0"/>
              </a:rPr>
              <a:t> ЦК КПУ (1953-1957)</a:t>
            </a:r>
          </a:p>
        </p:txBody>
      </p:sp>
      <p:pic>
        <p:nvPicPr>
          <p:cNvPr id="717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1395413"/>
            <a:ext cx="3024187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Заголовок 1"/>
          <p:cNvSpPr txBox="1">
            <a:spLocks/>
          </p:cNvSpPr>
          <p:nvPr/>
        </p:nvSpPr>
        <p:spPr bwMode="auto">
          <a:xfrm>
            <a:off x="4629150" y="5694363"/>
            <a:ext cx="40211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200">
                <a:cs typeface="Arial" charset="0"/>
              </a:rPr>
              <a:t>Т. Строкач Міністр внутрішніх справ України (1953-1956)</a:t>
            </a:r>
          </a:p>
        </p:txBody>
      </p:sp>
      <p:sp>
        <p:nvSpPr>
          <p:cNvPr id="7174" name="Заголовок 1"/>
          <p:cNvSpPr>
            <a:spLocks noGrp="1"/>
          </p:cNvSpPr>
          <p:nvPr>
            <p:ph type="title"/>
          </p:nvPr>
        </p:nvSpPr>
        <p:spPr>
          <a:xfrm>
            <a:off x="420688" y="1158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2800" smtClean="0">
                <a:solidFill>
                  <a:schemeClr val="tx2"/>
                </a:solidFill>
                <a:latin typeface="Arial" charset="0"/>
                <a:cs typeface="Arial" charset="0"/>
              </a:rPr>
              <a:t>Боротьба за владу після смерті Сталіна завершилася перемогою М. Хрущова, зокрема і завдяки підтримці українського керівництва</a:t>
            </a:r>
          </a:p>
        </p:txBody>
      </p:sp>
    </p:spTree>
    <p:extLst>
      <p:ext uri="{BB962C8B-B14F-4D97-AF65-F5344CB8AC3E}">
        <p14:creationId xmlns:p14="http://schemas.microsoft.com/office/powerpoint/2010/main" val="4027437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134</TotalTime>
  <Words>835</Words>
  <Application>Microsoft Office PowerPoint</Application>
  <PresentationFormat>Экран (4:3)</PresentationFormat>
  <Paragraphs>68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Andale Sans UI</vt:lpstr>
      <vt:lpstr>Arial</vt:lpstr>
      <vt:lpstr>Candara</vt:lpstr>
      <vt:lpstr>Symbol</vt:lpstr>
      <vt:lpstr>Times New Roman</vt:lpstr>
      <vt:lpstr>Волна</vt:lpstr>
      <vt:lpstr>Внутрішньополітичне становище України на початку 50-х років </vt:lpstr>
      <vt:lpstr>ПЛАН</vt:lpstr>
      <vt:lpstr>Внутрішньополітичне становище України. </vt:lpstr>
      <vt:lpstr>Презентация PowerPoint</vt:lpstr>
      <vt:lpstr>Презентация PowerPoint</vt:lpstr>
      <vt:lpstr>Презентация PowerPoint</vt:lpstr>
      <vt:lpstr>гостра боротьба за владу. </vt:lpstr>
      <vt:lpstr>Презентация PowerPoint</vt:lpstr>
      <vt:lpstr>Боротьба за владу після смерті Сталіна завершилася перемогою М. Хрущова, зокрема і завдяки підтримці українського керівництва</vt:lpstr>
      <vt:lpstr>Презентация PowerPoint</vt:lpstr>
      <vt:lpstr>Презентация PowerPoint</vt:lpstr>
      <vt:lpstr>«Відлига»(1953-1964 pp.) </vt:lpstr>
      <vt:lpstr>Презентация PowerPoint</vt:lpstr>
      <vt:lpstr> Прояви десталінізації у суспільному житті</vt:lpstr>
      <vt:lpstr>Презентация PowerPoint</vt:lpstr>
      <vt:lpstr>Презентация PowerPoint</vt:lpstr>
      <vt:lpstr>Стан промисловості та сільського господарства. </vt:lpstr>
      <vt:lpstr>Соціальне та економічне життя населення</vt:lpstr>
      <vt:lpstr>Презентация PowerPoint</vt:lpstr>
      <vt:lpstr>Презентация PowerPoint</vt:lpstr>
      <vt:lpstr>Входження Кримської області до складу УРСР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Внутрішньополітичне становище України на початку 50-х років</dc:title>
  <dc:creator>Admin</dc:creator>
  <cp:lastModifiedBy>1</cp:lastModifiedBy>
  <cp:revision>12</cp:revision>
  <dcterms:created xsi:type="dcterms:W3CDTF">2018-01-23T05:57:16Z</dcterms:created>
  <dcterms:modified xsi:type="dcterms:W3CDTF">2020-04-05T09:36:11Z</dcterms:modified>
</cp:coreProperties>
</file>