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93" r:id="rId5"/>
    <p:sldId id="295" r:id="rId6"/>
    <p:sldId id="285" r:id="rId7"/>
    <p:sldId id="274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732" y="-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88367" y="3003798"/>
            <a:ext cx="7772400" cy="183802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Рівняння </a:t>
            </a:r>
            <a:r>
              <a: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стану ідеального газу</a:t>
            </a:r>
            <a:r>
              <a:rPr lang="ru-RU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uk-UA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зопроцеси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Tesla Ð¾ÑÐµÐ½ÑÑ Ð½Ð°ÑÐ½ÐµÑ Ð²ÑÐ¿ÑÑÐº ÑÐ»ÐµÐºÑÑÐ¾ÐºÐ°ÑÐ¾Ð² Ð½Ð¾Ð²Ð¾Ð³Ð¾ Ð¿Ð¾ÐºÐ¾Ð»ÐµÐ½Ð¸Ñ (ÐÐÐÐÐ ..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Tesla Ð¾ÑÐµÐ½ÑÑ Ð½Ð°ÑÐ½ÐµÑ Ð²ÑÐ¿ÑÑÐº ÑÐ»ÐµÐºÑÑÐ¾ÐºÐ°ÑÐ¾Ð² Ð½Ð¾Ð²Ð¾Ð³Ð¾ Ð¿Ð¾ÐºÐ¾Ð»ÐµÐ½Ð¸Ñ (ÐÐÐÐÐ ...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41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Рівняння стану газу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37518"/>
            <a:ext cx="5842992" cy="3538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/>
              <a:t>Тиск газу повністю визначається його температурою </a:t>
            </a:r>
            <a:r>
              <a:rPr lang="ru-RU" sz="1800"/>
              <a:t>та </a:t>
            </a:r>
            <a:r>
              <a:rPr lang="ru-RU" sz="1800" smtClean="0"/>
              <a:t>концентрацією </a:t>
            </a:r>
            <a:r>
              <a:rPr lang="uk-UA" sz="1800" smtClean="0"/>
              <a:t>молекул</a:t>
            </a:r>
            <a:r>
              <a:rPr lang="uk-UA" sz="1800"/>
              <a:t>: </a:t>
            </a:r>
            <a:r>
              <a:rPr lang="en-US" sz="1800" i="1"/>
              <a:t>p </a:t>
            </a:r>
            <a:r>
              <a:rPr lang="en-US" sz="1800"/>
              <a:t>= </a:t>
            </a:r>
            <a:r>
              <a:rPr lang="en-US" sz="1800" i="1"/>
              <a:t>nkT</a:t>
            </a:r>
            <a:r>
              <a:rPr lang="en-US" sz="1800"/>
              <a:t>. </a:t>
            </a:r>
            <a:r>
              <a:rPr lang="uk-UA" sz="1800"/>
              <a:t>Запишемо це рівняння у вигляді </a:t>
            </a:r>
            <a:r>
              <a:rPr lang="en-US" sz="1800" i="1"/>
              <a:t>pV </a:t>
            </a:r>
            <a:r>
              <a:rPr lang="en-US" sz="1800"/>
              <a:t>= </a:t>
            </a:r>
            <a:r>
              <a:rPr lang="en-US" sz="1800" i="1"/>
              <a:t>NkT</a:t>
            </a:r>
            <a:r>
              <a:rPr lang="en-US" sz="1800"/>
              <a:t>. </a:t>
            </a:r>
            <a:r>
              <a:rPr lang="uk-UA" sz="1800"/>
              <a:t>Якщо </a:t>
            </a:r>
            <a:r>
              <a:rPr lang="uk-UA" sz="1800" smtClean="0"/>
              <a:t>склад </a:t>
            </a:r>
            <a:r>
              <a:rPr lang="ru-RU" sz="1800" smtClean="0"/>
              <a:t>і </a:t>
            </a:r>
            <a:r>
              <a:rPr lang="ru-RU" sz="1800"/>
              <a:t>маса газу відомі, число молекул </a:t>
            </a:r>
            <a:r>
              <a:rPr lang="ru-RU" sz="1800"/>
              <a:t>газу </a:t>
            </a:r>
            <a:r>
              <a:rPr lang="ru-RU" sz="1800" smtClean="0"/>
              <a:t>можна </a:t>
            </a:r>
            <a:r>
              <a:rPr lang="ru-RU" sz="1800"/>
              <a:t>знайти </a:t>
            </a:r>
            <a:r>
              <a:rPr lang="ru-RU" sz="1800"/>
              <a:t>зі </a:t>
            </a:r>
            <a:r>
              <a:rPr lang="ru-RU" sz="1800" smtClean="0"/>
              <a:t>співвідношенням:</a:t>
            </a:r>
          </a:p>
          <a:p>
            <a:pPr marL="0" indent="0" algn="just">
              <a:buNone/>
            </a:pPr>
            <a:r>
              <a:rPr lang="uk-UA" sz="1800"/>
              <a:t>Після підставлення </a:t>
            </a:r>
            <a:r>
              <a:rPr lang="uk-UA" sz="1800"/>
              <a:t>маємо</a:t>
            </a:r>
            <a:r>
              <a:rPr lang="uk-UA" sz="1800" smtClean="0"/>
              <a:t>: </a:t>
            </a:r>
            <a:r>
              <a:rPr lang="ru-RU" sz="1800" smtClean="0"/>
              <a:t> </a:t>
            </a:r>
          </a:p>
          <a:p>
            <a:pPr marL="0" indent="0">
              <a:buNone/>
            </a:pPr>
            <a:r>
              <a:rPr lang="ru-RU" sz="1800" smtClean="0"/>
              <a:t>Добуток </a:t>
            </a:r>
            <a:r>
              <a:rPr lang="ru-RU" sz="1800"/>
              <a:t>числа Авоґадро </a:t>
            </a:r>
            <a:r>
              <a:rPr lang="ru-RU" sz="1800" i="1"/>
              <a:t>N</a:t>
            </a:r>
            <a:r>
              <a:rPr lang="ru-RU" sz="1800" baseline="-25000"/>
              <a:t>A </a:t>
            </a:r>
            <a:r>
              <a:rPr lang="ru-RU" sz="1800"/>
              <a:t>на сталу Больцмана </a:t>
            </a:r>
            <a:r>
              <a:rPr lang="ru-RU" sz="1800" i="1"/>
              <a:t>k </a:t>
            </a:r>
            <a:r>
              <a:rPr lang="ru-RU" sz="1800"/>
              <a:t>називають </a:t>
            </a:r>
            <a:r>
              <a:rPr lang="ru-RU" sz="1800" smtClean="0"/>
              <a:t>універ</a:t>
            </a:r>
            <a:r>
              <a:rPr lang="uk-UA" sz="1800" smtClean="0"/>
              <a:t>сальною </a:t>
            </a:r>
            <a:r>
              <a:rPr lang="uk-UA" sz="1800"/>
              <a:t>газовою </a:t>
            </a:r>
            <a:r>
              <a:rPr lang="uk-UA" sz="1800"/>
              <a:t>сталою </a:t>
            </a:r>
            <a:r>
              <a:rPr lang="uk-UA" sz="1800" smtClean="0"/>
              <a:t>(</a:t>
            </a:r>
            <a:r>
              <a:rPr lang="en-US" sz="1800" i="1" smtClean="0"/>
              <a:t>R</a:t>
            </a:r>
            <a:r>
              <a:rPr lang="en-US" sz="1800" smtClean="0"/>
              <a:t>):</a:t>
            </a:r>
            <a:endParaRPr lang="uk-UA" sz="1800" smtClean="0"/>
          </a:p>
          <a:p>
            <a:pPr marL="0" indent="0">
              <a:buNone/>
            </a:pPr>
            <a:endParaRPr lang="ru-RU" sz="1800" smtClean="0"/>
          </a:p>
          <a:p>
            <a:pPr marL="0" indent="0">
              <a:buNone/>
            </a:pPr>
            <a:r>
              <a:rPr lang="ru-RU" sz="1800"/>
              <a:t>Замінивши в </a:t>
            </a:r>
            <a:r>
              <a:rPr lang="ru-RU" sz="1800"/>
              <a:t>рівнянні </a:t>
            </a:r>
            <a:r>
              <a:rPr lang="ru-RU" sz="1800" smtClean="0"/>
              <a:t> </a:t>
            </a:r>
            <a:r>
              <a:rPr lang="ru-RU" sz="1800" i="1" smtClean="0"/>
              <a:t>N</a:t>
            </a:r>
            <a:r>
              <a:rPr lang="ru-RU" sz="1800"/>
              <a:t> </a:t>
            </a:r>
            <a:r>
              <a:rPr lang="ru-RU" sz="1800" baseline="-25000"/>
              <a:t>А</a:t>
            </a:r>
            <a:r>
              <a:rPr lang="ru-RU" sz="1800" i="1" smtClean="0"/>
              <a:t> </a:t>
            </a:r>
            <a:r>
              <a:rPr lang="ru-RU" sz="1800" i="1"/>
              <a:t>k </a:t>
            </a:r>
            <a:r>
              <a:rPr lang="ru-RU" sz="1800" smtClean="0"/>
              <a:t>на </a:t>
            </a:r>
            <a:r>
              <a:rPr lang="ru-RU" sz="1800" i="1"/>
              <a:t>R</a:t>
            </a:r>
            <a:r>
              <a:rPr lang="ru-RU" sz="1800"/>
              <a:t>, </a:t>
            </a:r>
            <a:r>
              <a:rPr lang="ru-RU" sz="1800" smtClean="0"/>
              <a:t>одержимо рівняння </a:t>
            </a:r>
            <a:r>
              <a:rPr lang="ru-RU" sz="1800"/>
              <a:t>стану ідеального газу ( </a:t>
            </a:r>
            <a:r>
              <a:rPr lang="ru-RU" sz="1800"/>
              <a:t>рівняння </a:t>
            </a:r>
            <a:r>
              <a:rPr lang="ru-RU" sz="1800" smtClean="0"/>
              <a:t>Менде</a:t>
            </a:r>
            <a:r>
              <a:rPr lang="uk-UA" sz="1800" smtClean="0"/>
              <a:t>лєєва </a:t>
            </a:r>
            <a:r>
              <a:rPr lang="uk-UA" sz="1800"/>
              <a:t>— </a:t>
            </a:r>
            <a:r>
              <a:rPr lang="uk-UA" sz="1800" smtClean="0"/>
              <a:t>Клапейрона):</a:t>
            </a:r>
            <a:endParaRPr lang="ru-RU" sz="1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11711"/>
            <a:ext cx="86956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239" y="2464292"/>
            <a:ext cx="1246262" cy="47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38538"/>
            <a:ext cx="2611388" cy="357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371950"/>
            <a:ext cx="2864346" cy="68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96" y="2673814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05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510540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115744" cy="857250"/>
          </a:xfrm>
        </p:spPr>
        <p:txBody>
          <a:bodyPr>
            <a:normAutofit fontScale="90000"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Ізотермічний процес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98502"/>
            <a:ext cx="5482952" cy="3387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/>
              <a:t>Ізотермічний процес </a:t>
            </a:r>
            <a:r>
              <a:rPr lang="ru-RU" sz="2000"/>
              <a:t>— процес змінювання стану даного газу </a:t>
            </a:r>
            <a:r>
              <a:rPr lang="ru-RU" sz="2000"/>
              <a:t>деякої </a:t>
            </a:r>
            <a:r>
              <a:rPr lang="ru-RU" sz="2000" smtClean="0"/>
              <a:t>маси,що відбувається </a:t>
            </a:r>
            <a:r>
              <a:rPr lang="ru-RU" sz="2000"/>
              <a:t>за </a:t>
            </a:r>
            <a:r>
              <a:rPr lang="ru-RU" sz="2000"/>
              <a:t>незмінної </a:t>
            </a:r>
            <a:r>
              <a:rPr lang="ru-RU" sz="2000" smtClean="0"/>
              <a:t>температури </a:t>
            </a:r>
          </a:p>
          <a:p>
            <a:pPr marL="0" indent="0">
              <a:buNone/>
            </a:pPr>
            <a:r>
              <a:rPr lang="uk-UA" sz="2000" b="1"/>
              <a:t>Закон Бойля </a:t>
            </a:r>
            <a:r>
              <a:rPr lang="uk-UA" sz="2000" b="1"/>
              <a:t>— </a:t>
            </a:r>
            <a:r>
              <a:rPr lang="uk-UA" sz="2000" b="1" smtClean="0"/>
              <a:t>Маріотта:</a:t>
            </a:r>
            <a:endParaRPr lang="uk-UA" sz="2000" b="1"/>
          </a:p>
          <a:p>
            <a:pPr marL="0" indent="0">
              <a:buNone/>
            </a:pPr>
            <a:r>
              <a:rPr lang="ru-RU" sz="2000" i="1"/>
              <a:t>Для даного газу деякої маси добуток тиску </a:t>
            </a:r>
            <a:r>
              <a:rPr lang="ru-RU" sz="2000" i="1"/>
              <a:t>газу </a:t>
            </a:r>
            <a:r>
              <a:rPr lang="ru-RU" sz="2000" i="1" smtClean="0"/>
              <a:t>на його </a:t>
            </a:r>
            <a:r>
              <a:rPr lang="ru-RU" sz="2000" i="1"/>
              <a:t>об’єм є незмінним, </a:t>
            </a:r>
            <a:r>
              <a:rPr lang="ru-RU" sz="2000" i="1"/>
              <a:t>якщо </a:t>
            </a:r>
            <a:r>
              <a:rPr lang="ru-RU" sz="2000" i="1" smtClean="0"/>
              <a:t>температура газу </a:t>
            </a:r>
            <a:r>
              <a:rPr lang="uk-UA" sz="2000" i="1" smtClean="0"/>
              <a:t>не змінюється: </a:t>
            </a:r>
          </a:p>
          <a:p>
            <a:pPr marL="0" indent="0">
              <a:buNone/>
            </a:pPr>
            <a:endParaRPr lang="uk-UA" sz="2000" i="1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23878"/>
            <a:ext cx="51054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1939"/>
            <a:ext cx="2152174" cy="488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04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510540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115744" cy="857250"/>
          </a:xfrm>
        </p:spPr>
        <p:txBody>
          <a:bodyPr>
            <a:normAutofit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Ізобарний процес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98502"/>
            <a:ext cx="5482952" cy="3387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/>
              <a:t>Ізобарний процес </a:t>
            </a:r>
            <a:r>
              <a:rPr lang="ru-RU" sz="2000"/>
              <a:t>— процес змінювання </a:t>
            </a:r>
            <a:r>
              <a:rPr lang="ru-RU" sz="2000"/>
              <a:t>стану </a:t>
            </a:r>
            <a:r>
              <a:rPr lang="ru-RU" sz="2000" smtClean="0"/>
              <a:t>даного газу </a:t>
            </a:r>
            <a:r>
              <a:rPr lang="ru-RU" sz="2000"/>
              <a:t>деякої маси, що відбувається за незмінного </a:t>
            </a:r>
            <a:r>
              <a:rPr lang="ru-RU" sz="2000"/>
              <a:t>тиску</a:t>
            </a:r>
            <a:r>
              <a:rPr lang="ru-RU" sz="2000" smtClean="0"/>
              <a:t>.</a:t>
            </a:r>
          </a:p>
          <a:p>
            <a:pPr marL="0" indent="0">
              <a:buNone/>
            </a:pPr>
            <a:r>
              <a:rPr lang="uk-UA" sz="2000" b="1"/>
              <a:t>Закон </a:t>
            </a:r>
            <a:r>
              <a:rPr lang="uk-UA" sz="2000" b="1" smtClean="0"/>
              <a:t>Ґей-Люссака:</a:t>
            </a:r>
            <a:endParaRPr lang="uk-UA" sz="2000" b="1"/>
          </a:p>
          <a:p>
            <a:pPr marL="0" indent="0">
              <a:buNone/>
            </a:pPr>
            <a:r>
              <a:rPr lang="ru-RU" sz="2000" i="1"/>
              <a:t>Для даного газу деякої маси відношення об’єму </a:t>
            </a:r>
            <a:r>
              <a:rPr lang="ru-RU" sz="2000" i="1"/>
              <a:t>газу </a:t>
            </a:r>
            <a:r>
              <a:rPr lang="ru-RU" sz="2000" i="1" smtClean="0"/>
              <a:t>до температури </a:t>
            </a:r>
            <a:r>
              <a:rPr lang="ru-RU" sz="2000" i="1"/>
              <a:t>є незмінним, якщо тиск газу не змінюється:</a:t>
            </a:r>
            <a:endParaRPr lang="uk-UA" sz="2000" i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81" y="3795886"/>
            <a:ext cx="3590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097" y="195486"/>
            <a:ext cx="267652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2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510540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115744" cy="857250"/>
          </a:xfrm>
        </p:spPr>
        <p:txBody>
          <a:bodyPr>
            <a:normAutofit/>
          </a:bodyPr>
          <a:lstStyle/>
          <a:p>
            <a:r>
              <a:rPr lang="uk-UA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Ізохорний процес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298502"/>
            <a:ext cx="5482952" cy="3387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/>
              <a:t>Ізохорний процес </a:t>
            </a:r>
            <a:r>
              <a:rPr lang="ru-RU" sz="2000"/>
              <a:t>— процес змінювання </a:t>
            </a:r>
            <a:r>
              <a:rPr lang="ru-RU" sz="2000"/>
              <a:t>стану </a:t>
            </a:r>
            <a:r>
              <a:rPr lang="ru-RU" sz="2000" smtClean="0"/>
              <a:t>даного газу </a:t>
            </a:r>
            <a:r>
              <a:rPr lang="ru-RU" sz="2000"/>
              <a:t>деякої маси, що відбувається за незмінного об’єму</a:t>
            </a:r>
            <a:r>
              <a:rPr lang="ru-RU" sz="2000"/>
              <a:t>. </a:t>
            </a:r>
            <a:endParaRPr lang="ru-RU" sz="2000" smtClean="0"/>
          </a:p>
          <a:p>
            <a:pPr marL="0" indent="0">
              <a:buNone/>
            </a:pPr>
            <a:r>
              <a:rPr lang="uk-UA" sz="2000" b="1"/>
              <a:t>Закон </a:t>
            </a:r>
            <a:r>
              <a:rPr lang="uk-UA" sz="2000" b="1" smtClean="0"/>
              <a:t>Шарля:</a:t>
            </a:r>
            <a:endParaRPr lang="uk-UA" sz="2000" b="1"/>
          </a:p>
          <a:p>
            <a:pPr marL="0" indent="0">
              <a:buNone/>
            </a:pPr>
            <a:r>
              <a:rPr lang="ru-RU" sz="2000" i="1"/>
              <a:t>Для даного газу деякої маси відношення тиску газу </a:t>
            </a:r>
            <a:r>
              <a:rPr lang="ru-RU" sz="2000" i="1"/>
              <a:t>до </a:t>
            </a:r>
            <a:r>
              <a:rPr lang="ru-RU" sz="2000" i="1" smtClean="0"/>
              <a:t>його температури </a:t>
            </a:r>
            <a:r>
              <a:rPr lang="ru-RU" sz="2000" i="1"/>
              <a:t>є незмінним, якщо об’єм газу не змінюється:</a:t>
            </a:r>
            <a:endParaRPr lang="uk-UA" sz="2000" i="1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631" y="3867894"/>
            <a:ext cx="37052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606" y="172194"/>
            <a:ext cx="246697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77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5486"/>
            <a:ext cx="8208912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Вчимося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розв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язувати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задачі</a:t>
            </a:r>
            <a:endParaRPr lang="uk-U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31590"/>
            <a:ext cx="8208912" cy="7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uk-UA" sz="1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/>
              <a:t>У вертикальній циліндричній </a:t>
            </a:r>
            <a:r>
              <a:rPr lang="ru-RU" sz="1400"/>
              <a:t>посудині </a:t>
            </a:r>
            <a:r>
              <a:rPr lang="ru-RU" sz="1400" smtClean="0"/>
              <a:t>під легкорухомим </a:t>
            </a:r>
            <a:r>
              <a:rPr lang="ru-RU" sz="1400"/>
              <a:t>поршнем міститься 2 моль гелію і </a:t>
            </a:r>
            <a:r>
              <a:rPr lang="ru-RU" sz="1400"/>
              <a:t>1 </a:t>
            </a:r>
            <a:r>
              <a:rPr lang="ru-RU" sz="1400" smtClean="0"/>
              <a:t>моль молекулярного </a:t>
            </a:r>
            <a:r>
              <a:rPr lang="ru-RU" sz="1400"/>
              <a:t>водню. Температуру </a:t>
            </a:r>
            <a:r>
              <a:rPr lang="ru-RU" sz="1400"/>
              <a:t>суміші </a:t>
            </a:r>
            <a:r>
              <a:rPr lang="ru-RU" sz="1400" smtClean="0"/>
              <a:t>збільшили у </a:t>
            </a:r>
            <a:r>
              <a:rPr lang="ru-RU" sz="1400"/>
              <a:t>2 рази, і весь водень розпався на атоми. У </a:t>
            </a:r>
            <a:r>
              <a:rPr lang="ru-RU" sz="1400"/>
              <a:t>скільки </a:t>
            </a:r>
            <a:r>
              <a:rPr lang="ru-RU" sz="1400" smtClean="0"/>
              <a:t>раз</a:t>
            </a:r>
            <a:r>
              <a:rPr lang="uk-UA" sz="1400" smtClean="0"/>
              <a:t>ів </a:t>
            </a:r>
            <a:r>
              <a:rPr lang="uk-UA" sz="1400"/>
              <a:t>збільшився об’єм суміші газів під </a:t>
            </a:r>
            <a:r>
              <a:rPr lang="uk-UA" sz="1400"/>
              <a:t>поршнем</a:t>
            </a:r>
            <a:r>
              <a:rPr lang="uk-UA" sz="1400" smtClean="0"/>
              <a:t>?</a:t>
            </a:r>
            <a:endParaRPr lang="uk-UA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51671"/>
            <a:ext cx="6624736" cy="176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50480"/>
            <a:ext cx="5760640" cy="149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12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30  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Розв'язати: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1 - 3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3845"/>
            <a:ext cx="7111702" cy="7857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014035"/>
                </a:solidFill>
              </a:rPr>
              <a:t>Домашнє завдання</a:t>
            </a:r>
            <a:endParaRPr lang="uk-UA" dirty="0">
              <a:solidFill>
                <a:srgbClr val="014035"/>
              </a:solidFill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8" y="2484088"/>
            <a:ext cx="2232248" cy="1054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5054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308</Words>
  <Application>Microsoft Office PowerPoint</Application>
  <PresentationFormat>Экран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Рівняння стану ідеального газу. Ізопроцеси</vt:lpstr>
      <vt:lpstr>Рівняння стану газу</vt:lpstr>
      <vt:lpstr>Ізотермічний процес</vt:lpstr>
      <vt:lpstr>Ізобарний процес</vt:lpstr>
      <vt:lpstr>Ізохорний процес</vt:lpstr>
      <vt:lpstr>Вчимося розв’язувати задачі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 МАГНІТНОГО ПОЛЯ НА РАМКУ ЗІ СТРУМОМ. СИЛА АМПЕРА</dc:title>
  <dc:creator>Флора</dc:creator>
  <cp:lastModifiedBy>Таня</cp:lastModifiedBy>
  <cp:revision>37</cp:revision>
  <dcterms:created xsi:type="dcterms:W3CDTF">2020-03-29T14:23:23Z</dcterms:created>
  <dcterms:modified xsi:type="dcterms:W3CDTF">2020-04-06T16:29:29Z</dcterms:modified>
</cp:coreProperties>
</file>