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57" r:id="rId4"/>
    <p:sldId id="258" r:id="rId5"/>
    <p:sldId id="262" r:id="rId6"/>
    <p:sldId id="263" r:id="rId7"/>
    <p:sldId id="260" r:id="rId8"/>
    <p:sldId id="261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0B99-5B24-4BC2-96DD-3FF41BAA8D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0E7D-7F09-4534-B1AF-EB118C1C8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аф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470025"/>
          </a:xfr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/>
          <a:lstStyle/>
          <a:p>
            <a:r>
              <a:rPr lang="uk-UA" b="1" dirty="0" smtClean="0"/>
              <a:t>Деколонізація Африки. Крах апартеїду.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4283968" cy="139256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Всесвітня історія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Результат пошуку зображень за запитом військові перевороти в африц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3810000" cy="2409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Проблеми африканських країн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1"/>
            <a:ext cx="8784976" cy="252027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Встановлення авторитарних режимів, фальсифікації виборів.</a:t>
            </a:r>
          </a:p>
          <a:p>
            <a:r>
              <a:rPr lang="uk-UA" dirty="0" smtClean="0"/>
              <a:t>Регулярні військові перевороти і міжетнічні чистки.</a:t>
            </a:r>
          </a:p>
          <a:p>
            <a:r>
              <a:rPr lang="uk-UA" dirty="0" smtClean="0"/>
              <a:t>Корупція та недостатність професійних державних чиновників.</a:t>
            </a:r>
            <a:endParaRPr lang="en-US" dirty="0"/>
          </a:p>
        </p:txBody>
      </p:sp>
      <p:pic>
        <p:nvPicPr>
          <p:cNvPr id="23554" name="Picture 2" descr="Результат пошуку зображень за запитом військові перевороти в афри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810000" cy="2143125"/>
          </a:xfrm>
          <a:prstGeom prst="rect">
            <a:avLst/>
          </a:prstGeom>
          <a:noFill/>
        </p:spPr>
      </p:pic>
      <p:pic>
        <p:nvPicPr>
          <p:cNvPr id="23556" name="Picture 4" descr="Результат пошуку зображень за запитом військові перевороти в африц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1725" y="5013176"/>
            <a:ext cx="2772275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План уроку: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1. Деколонізація Африки.</a:t>
            </a:r>
          </a:p>
          <a:p>
            <a:r>
              <a:rPr lang="uk-UA" dirty="0" smtClean="0"/>
              <a:t>2. Проблеми африканських країн.</a:t>
            </a:r>
          </a:p>
          <a:p>
            <a:r>
              <a:rPr lang="uk-UA" dirty="0" smtClean="0"/>
              <a:t>3. Країни Південної Африки. Апартеїд.</a:t>
            </a:r>
          </a:p>
          <a:p>
            <a:r>
              <a:rPr lang="uk-UA" dirty="0" smtClean="0"/>
              <a:t>4. Військово-диктаторські режими в державах Африки.</a:t>
            </a:r>
          </a:p>
          <a:p>
            <a:r>
              <a:rPr lang="uk-UA" dirty="0" smtClean="0"/>
              <a:t>5. Африканські країни на межі ХХ – ХХІ ст.</a:t>
            </a:r>
            <a:endParaRPr lang="en-US" dirty="0"/>
          </a:p>
        </p:txBody>
      </p:sp>
      <p:pic>
        <p:nvPicPr>
          <p:cNvPr id="24580" name="Picture 4" descr="Результат пошуку зображень за запитом аф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536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африка"/>
          <p:cNvPicPr>
            <a:picLocks noChangeAspect="1" noChangeArrowheads="1"/>
          </p:cNvPicPr>
          <p:nvPr/>
        </p:nvPicPr>
        <p:blipFill>
          <a:blip r:embed="rId2" cstate="print">
            <a:lum bright="-11000" contrast="31000"/>
          </a:blip>
          <a:srcRect/>
          <a:stretch>
            <a:fillRect/>
          </a:stretch>
        </p:blipFill>
        <p:spPr bwMode="auto">
          <a:xfrm>
            <a:off x="1043608" y="260648"/>
            <a:ext cx="7128792" cy="6274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188640"/>
            <a:ext cx="4739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Країни Африки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19675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Спільність </a:t>
            </a:r>
            <a:r>
              <a:rPr lang="uk-UA" sz="2400" b="1" dirty="0" smtClean="0">
                <a:solidFill>
                  <a:srgbClr val="002060"/>
                </a:solidFill>
              </a:rPr>
              <a:t>53</a:t>
            </a:r>
            <a:r>
              <a:rPr lang="uk-UA" sz="2400" dirty="0" smtClean="0">
                <a:solidFill>
                  <a:srgbClr val="002060"/>
                </a:solidFill>
              </a:rPr>
              <a:t> держав, у яких проживає понад </a:t>
            </a:r>
            <a:r>
              <a:rPr lang="uk-UA" sz="2400" b="1" dirty="0" smtClean="0">
                <a:solidFill>
                  <a:srgbClr val="002060"/>
                </a:solidFill>
              </a:rPr>
              <a:t>50</a:t>
            </a:r>
            <a:r>
              <a:rPr lang="uk-UA" sz="2400" dirty="0" smtClean="0">
                <a:solidFill>
                  <a:srgbClr val="002060"/>
                </a:solidFill>
              </a:rPr>
              <a:t> народів і народностей, </a:t>
            </a:r>
            <a:r>
              <a:rPr lang="uk-UA" sz="2400" b="1" dirty="0" smtClean="0">
                <a:solidFill>
                  <a:srgbClr val="002060"/>
                </a:solidFill>
              </a:rPr>
              <a:t>3 тис. </a:t>
            </a:r>
            <a:r>
              <a:rPr lang="uk-UA" sz="2400" dirty="0" smtClean="0">
                <a:solidFill>
                  <a:srgbClr val="002060"/>
                </a:solidFill>
              </a:rPr>
              <a:t>племен, які розмовляють </a:t>
            </a:r>
            <a:r>
              <a:rPr lang="uk-UA" sz="2400" b="1" dirty="0" smtClean="0">
                <a:solidFill>
                  <a:srgbClr val="002060"/>
                </a:solidFill>
              </a:rPr>
              <a:t>1000</a:t>
            </a:r>
            <a:r>
              <a:rPr lang="uk-UA" sz="2400" dirty="0" smtClean="0">
                <a:solidFill>
                  <a:srgbClr val="002060"/>
                </a:solidFill>
              </a:rPr>
              <a:t> мовами.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356992"/>
            <a:ext cx="403244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Найбільш конфліктна геополітична зона планети. Протягом останньої чверті ХХ ст. тут відбулося 35 великих збройних конфліктів, у яких загинуло понад 10 млн. осіб, причому 90 % - мирне населення.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Деколонізація Африки</a:t>
            </a:r>
            <a:endParaRPr lang="en-US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1340769"/>
            <a:ext cx="8496944" cy="4498960"/>
            <a:chOff x="323528" y="1340769"/>
            <a:chExt cx="8496944" cy="4270718"/>
          </a:xfrm>
        </p:grpSpPr>
        <p:sp>
          <p:nvSpPr>
            <p:cNvPr id="7" name="Полилиния 6"/>
            <p:cNvSpPr/>
            <p:nvPr/>
          </p:nvSpPr>
          <p:spPr>
            <a:xfrm>
              <a:off x="1619672" y="2912930"/>
              <a:ext cx="814474" cy="864095"/>
            </a:xfrm>
            <a:custGeom>
              <a:avLst/>
              <a:gdLst>
                <a:gd name="connsiteX0" fmla="*/ 0 w 678728"/>
                <a:gd name="connsiteY0" fmla="*/ 162895 h 814474"/>
                <a:gd name="connsiteX1" fmla="*/ 339364 w 678728"/>
                <a:gd name="connsiteY1" fmla="*/ 162895 h 814474"/>
                <a:gd name="connsiteX2" fmla="*/ 339364 w 678728"/>
                <a:gd name="connsiteY2" fmla="*/ 0 h 814474"/>
                <a:gd name="connsiteX3" fmla="*/ 678728 w 678728"/>
                <a:gd name="connsiteY3" fmla="*/ 407237 h 814474"/>
                <a:gd name="connsiteX4" fmla="*/ 339364 w 678728"/>
                <a:gd name="connsiteY4" fmla="*/ 814474 h 814474"/>
                <a:gd name="connsiteX5" fmla="*/ 339364 w 678728"/>
                <a:gd name="connsiteY5" fmla="*/ 651579 h 814474"/>
                <a:gd name="connsiteX6" fmla="*/ 0 w 678728"/>
                <a:gd name="connsiteY6" fmla="*/ 651579 h 814474"/>
                <a:gd name="connsiteX7" fmla="*/ 0 w 678728"/>
                <a:gd name="connsiteY7" fmla="*/ 162895 h 8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728" h="814474">
                  <a:moveTo>
                    <a:pt x="542982" y="0"/>
                  </a:moveTo>
                  <a:lnTo>
                    <a:pt x="542982" y="407237"/>
                  </a:lnTo>
                  <a:lnTo>
                    <a:pt x="678728" y="407237"/>
                  </a:lnTo>
                  <a:lnTo>
                    <a:pt x="339364" y="814474"/>
                  </a:lnTo>
                  <a:lnTo>
                    <a:pt x="0" y="407237"/>
                  </a:lnTo>
                  <a:lnTo>
                    <a:pt x="135746" y="407237"/>
                  </a:lnTo>
                  <a:lnTo>
                    <a:pt x="135746" y="0"/>
                  </a:lnTo>
                  <a:lnTo>
                    <a:pt x="54298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895" tIns="0" rIns="162895" bIns="20361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3528" y="1340769"/>
              <a:ext cx="8496944" cy="1640517"/>
            </a:xfrm>
            <a:custGeom>
              <a:avLst/>
              <a:gdLst>
                <a:gd name="connsiteX0" fmla="*/ 0 w 7776862"/>
                <a:gd name="connsiteY0" fmla="*/ 180994 h 1809943"/>
                <a:gd name="connsiteX1" fmla="*/ 53012 w 7776862"/>
                <a:gd name="connsiteY1" fmla="*/ 53012 h 1809943"/>
                <a:gd name="connsiteX2" fmla="*/ 180994 w 7776862"/>
                <a:gd name="connsiteY2" fmla="*/ 0 h 1809943"/>
                <a:gd name="connsiteX3" fmla="*/ 7595868 w 7776862"/>
                <a:gd name="connsiteY3" fmla="*/ 0 h 1809943"/>
                <a:gd name="connsiteX4" fmla="*/ 7723850 w 7776862"/>
                <a:gd name="connsiteY4" fmla="*/ 53012 h 1809943"/>
                <a:gd name="connsiteX5" fmla="*/ 7776862 w 7776862"/>
                <a:gd name="connsiteY5" fmla="*/ 180994 h 1809943"/>
                <a:gd name="connsiteX6" fmla="*/ 7776862 w 7776862"/>
                <a:gd name="connsiteY6" fmla="*/ 1628949 h 1809943"/>
                <a:gd name="connsiteX7" fmla="*/ 7723850 w 7776862"/>
                <a:gd name="connsiteY7" fmla="*/ 1756931 h 1809943"/>
                <a:gd name="connsiteX8" fmla="*/ 7595868 w 7776862"/>
                <a:gd name="connsiteY8" fmla="*/ 1809943 h 1809943"/>
                <a:gd name="connsiteX9" fmla="*/ 180994 w 7776862"/>
                <a:gd name="connsiteY9" fmla="*/ 1809943 h 1809943"/>
                <a:gd name="connsiteX10" fmla="*/ 53012 w 7776862"/>
                <a:gd name="connsiteY10" fmla="*/ 1756931 h 1809943"/>
                <a:gd name="connsiteX11" fmla="*/ 0 w 7776862"/>
                <a:gd name="connsiteY11" fmla="*/ 1628949 h 1809943"/>
                <a:gd name="connsiteX12" fmla="*/ 0 w 7776862"/>
                <a:gd name="connsiteY12" fmla="*/ 180994 h 18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6862" h="1809943">
                  <a:moveTo>
                    <a:pt x="0" y="180994"/>
                  </a:moveTo>
                  <a:cubicBezTo>
                    <a:pt x="0" y="132991"/>
                    <a:pt x="19069" y="86955"/>
                    <a:pt x="53012" y="53012"/>
                  </a:cubicBezTo>
                  <a:cubicBezTo>
                    <a:pt x="86955" y="19069"/>
                    <a:pt x="132992" y="0"/>
                    <a:pt x="180994" y="0"/>
                  </a:cubicBezTo>
                  <a:lnTo>
                    <a:pt x="7595868" y="0"/>
                  </a:lnTo>
                  <a:cubicBezTo>
                    <a:pt x="7643871" y="0"/>
                    <a:pt x="7689907" y="19069"/>
                    <a:pt x="7723850" y="53012"/>
                  </a:cubicBezTo>
                  <a:cubicBezTo>
                    <a:pt x="7757793" y="86955"/>
                    <a:pt x="7776862" y="132992"/>
                    <a:pt x="7776862" y="180994"/>
                  </a:cubicBezTo>
                  <a:lnTo>
                    <a:pt x="7776862" y="1628949"/>
                  </a:lnTo>
                  <a:cubicBezTo>
                    <a:pt x="7776862" y="1676952"/>
                    <a:pt x="7757793" y="1722988"/>
                    <a:pt x="7723850" y="1756931"/>
                  </a:cubicBezTo>
                  <a:cubicBezTo>
                    <a:pt x="7689907" y="1790874"/>
                    <a:pt x="7643870" y="1809943"/>
                    <a:pt x="7595868" y="1809943"/>
                  </a:cubicBezTo>
                  <a:lnTo>
                    <a:pt x="180994" y="1809943"/>
                  </a:lnTo>
                  <a:cubicBezTo>
                    <a:pt x="132991" y="1809943"/>
                    <a:pt x="86955" y="1790874"/>
                    <a:pt x="53012" y="1756931"/>
                  </a:cubicBezTo>
                  <a:cubicBezTo>
                    <a:pt x="19069" y="1722988"/>
                    <a:pt x="0" y="1676951"/>
                    <a:pt x="0" y="1628949"/>
                  </a:cubicBezTo>
                  <a:lnTo>
                    <a:pt x="0" y="18099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021" tIns="133021" rIns="133021" bIns="13302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/>
                <a:t>Ухвалення Генеральною</a:t>
              </a:r>
              <a:r>
                <a:rPr lang="uk-UA" sz="2800" dirty="0"/>
                <a:t> </a:t>
              </a:r>
              <a:r>
                <a:rPr lang="uk-UA" sz="2800" dirty="0" smtClean="0"/>
                <a:t>                                     </a:t>
              </a:r>
              <a:r>
                <a:rPr lang="ru-RU" sz="2800" kern="1200" dirty="0" err="1" smtClean="0"/>
                <a:t>Асамблеєю</a:t>
              </a:r>
              <a:r>
                <a:rPr lang="ru-RU" sz="2800" kern="1200" dirty="0" smtClean="0"/>
                <a:t> ООН </a:t>
              </a:r>
              <a:r>
                <a:rPr lang="ru-RU" sz="2800" i="1" kern="1200" dirty="0" smtClean="0"/>
                <a:t>«</a:t>
              </a:r>
              <a:r>
                <a:rPr lang="ru-RU" sz="2800" i="1" kern="1200" dirty="0" err="1" smtClean="0"/>
                <a:t>Декларації</a:t>
              </a:r>
              <a:r>
                <a:rPr lang="ru-RU" sz="2800" i="1" kern="1200" dirty="0" smtClean="0"/>
                <a:t> </a:t>
              </a:r>
              <a:r>
                <a:rPr lang="ru-RU" sz="2800" i="1" kern="1200" dirty="0" err="1" smtClean="0"/>
                <a:t>надання</a:t>
              </a:r>
              <a:r>
                <a:rPr lang="ru-RU" sz="2800" i="1" kern="1200" dirty="0" smtClean="0"/>
                <a:t> </a:t>
              </a:r>
              <a:r>
                <a:rPr lang="ru-RU" sz="2800" i="1" kern="1200" dirty="0" err="1" smtClean="0"/>
                <a:t>незалежності</a:t>
              </a:r>
              <a:r>
                <a:rPr lang="ru-RU" sz="2800" i="1" kern="1200" dirty="0" smtClean="0"/>
                <a:t> </a:t>
              </a:r>
              <a:r>
                <a:rPr lang="ru-RU" sz="2800" i="1" kern="1200" dirty="0" err="1" smtClean="0"/>
                <a:t>колоніальним</a:t>
              </a:r>
              <a:r>
                <a:rPr lang="ru-RU" sz="2800" i="1" kern="1200" dirty="0" smtClean="0"/>
                <a:t> державам </a:t>
              </a:r>
              <a:r>
                <a:rPr lang="ru-RU" sz="2800" i="1" kern="1200" dirty="0" err="1" smtClean="0"/>
                <a:t>і</a:t>
              </a:r>
              <a:r>
                <a:rPr lang="ru-RU" sz="2800" i="1" kern="1200" dirty="0" smtClean="0"/>
                <a:t> народам» </a:t>
              </a:r>
              <a:r>
                <a:rPr lang="ru-RU" sz="2800" kern="1200" dirty="0" err="1" smtClean="0"/>
                <a:t>від</a:t>
              </a:r>
              <a:r>
                <a:rPr lang="ru-RU" sz="2800" kern="1200" dirty="0" smtClean="0"/>
                <a:t> </a:t>
              </a:r>
              <a:r>
                <a:rPr lang="ru-RU" sz="2800" b="1" kern="1200" dirty="0" smtClean="0"/>
                <a:t>14 </a:t>
              </a:r>
              <a:r>
                <a:rPr lang="ru-RU" sz="2800" b="1" kern="1200" dirty="0" err="1" smtClean="0"/>
                <a:t>грудня</a:t>
              </a:r>
              <a:r>
                <a:rPr lang="ru-RU" sz="2800" b="1" kern="1200" dirty="0" smtClean="0"/>
                <a:t> 1960 р.</a:t>
              </a:r>
              <a:endParaRPr lang="en-US" sz="2800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3528" y="3801544"/>
              <a:ext cx="3600400" cy="1809943"/>
            </a:xfrm>
            <a:custGeom>
              <a:avLst/>
              <a:gdLst>
                <a:gd name="connsiteX0" fmla="*/ 0 w 3257897"/>
                <a:gd name="connsiteY0" fmla="*/ 180994 h 1809943"/>
                <a:gd name="connsiteX1" fmla="*/ 53012 w 3257897"/>
                <a:gd name="connsiteY1" fmla="*/ 53012 h 1809943"/>
                <a:gd name="connsiteX2" fmla="*/ 180994 w 3257897"/>
                <a:gd name="connsiteY2" fmla="*/ 0 h 1809943"/>
                <a:gd name="connsiteX3" fmla="*/ 3076903 w 3257897"/>
                <a:gd name="connsiteY3" fmla="*/ 0 h 1809943"/>
                <a:gd name="connsiteX4" fmla="*/ 3204885 w 3257897"/>
                <a:gd name="connsiteY4" fmla="*/ 53012 h 1809943"/>
                <a:gd name="connsiteX5" fmla="*/ 3257897 w 3257897"/>
                <a:gd name="connsiteY5" fmla="*/ 180994 h 1809943"/>
                <a:gd name="connsiteX6" fmla="*/ 3257897 w 3257897"/>
                <a:gd name="connsiteY6" fmla="*/ 1628949 h 1809943"/>
                <a:gd name="connsiteX7" fmla="*/ 3204885 w 3257897"/>
                <a:gd name="connsiteY7" fmla="*/ 1756931 h 1809943"/>
                <a:gd name="connsiteX8" fmla="*/ 3076903 w 3257897"/>
                <a:gd name="connsiteY8" fmla="*/ 1809943 h 1809943"/>
                <a:gd name="connsiteX9" fmla="*/ 180994 w 3257897"/>
                <a:gd name="connsiteY9" fmla="*/ 1809943 h 1809943"/>
                <a:gd name="connsiteX10" fmla="*/ 53012 w 3257897"/>
                <a:gd name="connsiteY10" fmla="*/ 1756931 h 1809943"/>
                <a:gd name="connsiteX11" fmla="*/ 0 w 3257897"/>
                <a:gd name="connsiteY11" fmla="*/ 1628949 h 1809943"/>
                <a:gd name="connsiteX12" fmla="*/ 0 w 3257897"/>
                <a:gd name="connsiteY12" fmla="*/ 180994 h 18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7897" h="1809943">
                  <a:moveTo>
                    <a:pt x="0" y="180994"/>
                  </a:moveTo>
                  <a:cubicBezTo>
                    <a:pt x="0" y="132991"/>
                    <a:pt x="19069" y="86955"/>
                    <a:pt x="53012" y="53012"/>
                  </a:cubicBezTo>
                  <a:cubicBezTo>
                    <a:pt x="86955" y="19069"/>
                    <a:pt x="132992" y="0"/>
                    <a:pt x="180994" y="0"/>
                  </a:cubicBezTo>
                  <a:lnTo>
                    <a:pt x="3076903" y="0"/>
                  </a:lnTo>
                  <a:cubicBezTo>
                    <a:pt x="3124906" y="0"/>
                    <a:pt x="3170942" y="19069"/>
                    <a:pt x="3204885" y="53012"/>
                  </a:cubicBezTo>
                  <a:cubicBezTo>
                    <a:pt x="3238828" y="86955"/>
                    <a:pt x="3257897" y="132992"/>
                    <a:pt x="3257897" y="180994"/>
                  </a:cubicBezTo>
                  <a:lnTo>
                    <a:pt x="3257897" y="1628949"/>
                  </a:lnTo>
                  <a:cubicBezTo>
                    <a:pt x="3257897" y="1676952"/>
                    <a:pt x="3238828" y="1722988"/>
                    <a:pt x="3204885" y="1756931"/>
                  </a:cubicBezTo>
                  <a:cubicBezTo>
                    <a:pt x="3170942" y="1790874"/>
                    <a:pt x="3124905" y="1809943"/>
                    <a:pt x="3076903" y="1809943"/>
                  </a:cubicBezTo>
                  <a:lnTo>
                    <a:pt x="180994" y="1809943"/>
                  </a:lnTo>
                  <a:cubicBezTo>
                    <a:pt x="132991" y="1809943"/>
                    <a:pt x="86955" y="1790874"/>
                    <a:pt x="53012" y="1756931"/>
                  </a:cubicBezTo>
                  <a:cubicBezTo>
                    <a:pt x="19069" y="1722988"/>
                    <a:pt x="0" y="1676951"/>
                    <a:pt x="0" y="1628949"/>
                  </a:cubicBezTo>
                  <a:lnTo>
                    <a:pt x="0" y="180994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3021" tIns="133021" rIns="133021" bIns="13302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400" b="1" kern="1200" dirty="0" err="1" smtClean="0"/>
                <a:t>“Рік</a:t>
              </a:r>
              <a:r>
                <a:rPr lang="uk-UA" sz="4400" b="1" kern="1200" dirty="0" smtClean="0"/>
                <a:t> </a:t>
              </a:r>
              <a:r>
                <a:rPr lang="uk-UA" sz="4400" b="1" kern="1200" dirty="0" err="1" smtClean="0"/>
                <a:t>Африки”</a:t>
              </a:r>
              <a:endParaRPr lang="en-US" sz="4400" b="1" kern="1200" dirty="0"/>
            </a:p>
          </p:txBody>
        </p:sp>
      </p:grpSp>
      <p:pic>
        <p:nvPicPr>
          <p:cNvPr id="17410" name="Picture 2" descr="Результат пошуку зображень за запитом рік аф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3140968"/>
            <a:ext cx="4633404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186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Причини ліквідації колоніальних </a:t>
            </a:r>
            <a:r>
              <a:rPr lang="uk-UA" sz="3200" b="1" dirty="0" smtClean="0"/>
              <a:t>імперій</a:t>
            </a:r>
            <a:endParaRPr lang="uk-UA" sz="3200" b="1" dirty="0"/>
          </a:p>
          <a:p>
            <a:r>
              <a:rPr lang="ru-RU" sz="2800" dirty="0" smtClean="0"/>
              <a:t>• </a:t>
            </a:r>
            <a:r>
              <a:rPr lang="ru-RU" sz="2800" dirty="0" err="1"/>
              <a:t>Колонії</a:t>
            </a:r>
            <a:r>
              <a:rPr lang="ru-RU" sz="2800" dirty="0"/>
              <a:t> як форма </a:t>
            </a:r>
            <a:r>
              <a:rPr lang="ru-RU" sz="2800" dirty="0" err="1"/>
              <a:t>політичного</a:t>
            </a:r>
            <a:r>
              <a:rPr lang="ru-RU" sz="2800" dirty="0"/>
              <a:t>,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адміністративного</a:t>
            </a:r>
            <a:r>
              <a:rPr lang="ru-RU" sz="2800" dirty="0"/>
              <a:t> </a:t>
            </a:r>
            <a:r>
              <a:rPr lang="ru-RU" sz="2800" dirty="0" err="1" smtClean="0"/>
              <a:t>переважання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однієї</a:t>
            </a:r>
            <a:r>
              <a:rPr lang="ru-RU" sz="2800" dirty="0" smtClean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над </a:t>
            </a:r>
            <a:r>
              <a:rPr lang="ru-RU" sz="2800" dirty="0" err="1"/>
              <a:t>іншою</a:t>
            </a:r>
            <a:r>
              <a:rPr lang="ru-RU" sz="2800" dirty="0"/>
              <a:t> </a:t>
            </a:r>
            <a:r>
              <a:rPr lang="ru-RU" sz="2800" dirty="0" err="1"/>
              <a:t>історично</a:t>
            </a:r>
            <a:r>
              <a:rPr lang="ru-RU" sz="2800" dirty="0"/>
              <a:t> </a:t>
            </a:r>
            <a:r>
              <a:rPr lang="ru-RU" sz="2800" dirty="0" err="1"/>
              <a:t>вичерпали</a:t>
            </a:r>
            <a:r>
              <a:rPr lang="ru-RU" sz="2800" dirty="0"/>
              <a:t> себе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зростання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в </a:t>
            </a:r>
            <a:r>
              <a:rPr lang="ru-RU" sz="2800" dirty="0" err="1"/>
              <a:t>епоху</a:t>
            </a:r>
            <a:r>
              <a:rPr lang="ru-RU" sz="2800" dirty="0"/>
              <a:t> </a:t>
            </a:r>
            <a:r>
              <a:rPr lang="ru-RU" sz="2800" dirty="0" err="1" smtClean="0"/>
              <a:t>науково-технічної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сучасні</a:t>
            </a:r>
            <a:r>
              <a:rPr lang="ru-RU" sz="2800" dirty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, а не </a:t>
            </a:r>
            <a:r>
              <a:rPr lang="ru-RU" sz="2800" dirty="0" err="1"/>
              <a:t>постачання</a:t>
            </a:r>
            <a:r>
              <a:rPr lang="ru-RU" sz="2800" dirty="0"/>
              <a:t> </a:t>
            </a:r>
            <a:r>
              <a:rPr lang="ru-RU" sz="2800" dirty="0" err="1"/>
              <a:t>сировини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 err="1"/>
              <a:t>Утримання</a:t>
            </a:r>
            <a:r>
              <a:rPr lang="ru-RU" sz="2800" dirty="0"/>
              <a:t> </a:t>
            </a:r>
            <a:r>
              <a:rPr lang="ru-RU" sz="2800" dirty="0" err="1"/>
              <a:t>колоній</a:t>
            </a:r>
            <a:r>
              <a:rPr lang="ru-RU" sz="2800" dirty="0"/>
              <a:t> </a:t>
            </a:r>
            <a:r>
              <a:rPr lang="ru-RU" sz="2800" dirty="0" err="1"/>
              <a:t>потребувало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країн-метрополій</a:t>
            </a:r>
            <a:r>
              <a:rPr lang="ru-RU" sz="2800" dirty="0"/>
              <a:t> </a:t>
            </a:r>
            <a:r>
              <a:rPr lang="ru-RU" sz="2800" dirty="0" err="1"/>
              <a:t>значних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починаючи</a:t>
            </a: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/>
              <a:t> 50-х </a:t>
            </a:r>
            <a:r>
              <a:rPr lang="ru-RU" sz="2800" dirty="0" err="1"/>
              <a:t>років</a:t>
            </a:r>
            <a:r>
              <a:rPr lang="ru-RU" sz="2800" dirty="0"/>
              <a:t> ХХ ст. </a:t>
            </a:r>
            <a:r>
              <a:rPr lang="ru-RU" sz="2800" dirty="0" err="1"/>
              <a:t>вигідніше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вкладати</a:t>
            </a:r>
            <a:r>
              <a:rPr lang="ru-RU" sz="2800" dirty="0"/>
              <a:t> в </a:t>
            </a:r>
            <a:r>
              <a:rPr lang="ru-RU" sz="2800" dirty="0" err="1"/>
              <a:t>людський</a:t>
            </a:r>
            <a:r>
              <a:rPr lang="ru-RU" sz="2800" dirty="0"/>
              <a:t> та </a:t>
            </a:r>
            <a:r>
              <a:rPr lang="ru-RU" sz="2800" dirty="0" err="1" smtClean="0"/>
              <a:t>науково-технічний</a:t>
            </a:r>
            <a:r>
              <a:rPr lang="ru-RU" sz="2800" dirty="0" smtClean="0"/>
              <a:t> </a:t>
            </a:r>
            <a:r>
              <a:rPr lang="ru-RU" sz="2800" dirty="0" err="1"/>
              <a:t>потенціал</a:t>
            </a:r>
            <a:r>
              <a:rPr lang="ru-RU" sz="2800" dirty="0"/>
              <a:t>; </a:t>
            </a:r>
            <a:r>
              <a:rPr lang="ru-RU" sz="2800" dirty="0" err="1"/>
              <a:t>колонії</a:t>
            </a:r>
            <a:r>
              <a:rPr lang="ru-RU" sz="2800" dirty="0"/>
              <a:t> перестали бути </a:t>
            </a:r>
            <a:r>
              <a:rPr lang="ru-RU" sz="2800" dirty="0" err="1"/>
              <a:t>прибутковими</a:t>
            </a:r>
            <a:r>
              <a:rPr lang="ru-RU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/>
              <a:t>Передумови ліквідації колоніалізму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Поразка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 smtClean="0"/>
              <a:t>колоніальні</a:t>
            </a:r>
            <a:r>
              <a:rPr lang="ru-RU" dirty="0" smtClean="0"/>
              <a:t> </a:t>
            </a:r>
            <a:r>
              <a:rPr lang="uk-UA" dirty="0" smtClean="0"/>
              <a:t>імперії</a:t>
            </a:r>
            <a:r>
              <a:rPr lang="uk-UA" dirty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колоніальними</a:t>
            </a:r>
            <a:r>
              <a:rPr lang="ru-RU" dirty="0"/>
              <a:t> державами (Велика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/>
              <a:t>, </a:t>
            </a:r>
            <a:r>
              <a:rPr lang="ru-RU" dirty="0" err="1"/>
              <a:t>Нідерланди</a:t>
            </a:r>
            <a:r>
              <a:rPr lang="ru-RU" dirty="0"/>
              <a:t>, </a:t>
            </a:r>
            <a:r>
              <a:rPr lang="ru-RU" dirty="0" err="1"/>
              <a:t>Португалія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колоніях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еліт</a:t>
            </a:r>
            <a:r>
              <a:rPr lang="ru-RU" dirty="0"/>
              <a:t>,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 smtClean="0"/>
              <a:t>націоналістичних</a:t>
            </a:r>
            <a:r>
              <a:rPr lang="ru-RU" dirty="0" smtClean="0"/>
              <a:t> </a:t>
            </a:r>
            <a:r>
              <a:rPr lang="ru-RU" dirty="0" err="1" smtClean="0"/>
              <a:t>настроїв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. </a:t>
            </a:r>
            <a:r>
              <a:rPr lang="ru-RU" dirty="0" err="1"/>
              <a:t>Розбудова</a:t>
            </a:r>
            <a:r>
              <a:rPr lang="ru-RU" dirty="0"/>
              <a:t> </a:t>
            </a:r>
            <a:r>
              <a:rPr lang="ru-RU" dirty="0" err="1"/>
              <a:t>колоніями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 </a:t>
            </a:r>
            <a:r>
              <a:rPr lang="uk-UA" dirty="0" smtClean="0"/>
              <a:t>робили </a:t>
            </a:r>
            <a:r>
              <a:rPr lang="uk-UA" dirty="0"/>
              <a:t>їх економічно самодостатніми.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 </a:t>
            </a:r>
            <a:r>
              <a:rPr lang="uk-UA" sz="2400" b="1" dirty="0"/>
              <a:t>етап (1946–1947)</a:t>
            </a:r>
          </a:p>
          <a:p>
            <a:r>
              <a:rPr lang="uk-UA" sz="2400" dirty="0"/>
              <a:t>Проголошена формальна незалежність</a:t>
            </a:r>
          </a:p>
          <a:p>
            <a:r>
              <a:rPr lang="uk-UA" sz="2400" dirty="0"/>
              <a:t>більшості африканських</a:t>
            </a:r>
          </a:p>
          <a:p>
            <a:r>
              <a:rPr lang="ru-RU" sz="2400" dirty="0" err="1"/>
              <a:t>країн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вони </a:t>
            </a:r>
            <a:r>
              <a:rPr lang="ru-RU" sz="2400" dirty="0" smtClean="0"/>
              <a:t>не </a:t>
            </a:r>
            <a:r>
              <a:rPr lang="uk-UA" sz="2400" dirty="0" smtClean="0"/>
              <a:t>стали </a:t>
            </a:r>
            <a:r>
              <a:rPr lang="uk-UA" sz="2400" dirty="0"/>
              <a:t>незалежними</a:t>
            </a:r>
            <a:r>
              <a:rPr lang="uk-UA" sz="2400" dirty="0" smtClean="0"/>
              <a:t>.</a:t>
            </a:r>
          </a:p>
          <a:p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811012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II </a:t>
            </a:r>
            <a:r>
              <a:rPr lang="uk-UA" sz="2400" b="1" dirty="0" smtClean="0"/>
              <a:t>етап (1960–1965)</a:t>
            </a:r>
          </a:p>
          <a:p>
            <a:r>
              <a:rPr lang="ru-RU" sz="2400" dirty="0" smtClean="0"/>
              <a:t>У 1960 р. реально </a:t>
            </a:r>
            <a:r>
              <a:rPr lang="ru-RU" sz="2400" dirty="0" err="1" smtClean="0"/>
              <a:t>незалежними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відразу</a:t>
            </a:r>
            <a:r>
              <a:rPr lang="ru-RU" sz="2400" dirty="0"/>
              <a:t> </a:t>
            </a:r>
            <a:r>
              <a:rPr lang="ru-RU" sz="2400" dirty="0" smtClean="0"/>
              <a:t>17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Африки. Для </a:t>
            </a:r>
            <a:r>
              <a:rPr lang="ru-RU" sz="2400" dirty="0" err="1" smtClean="0"/>
              <a:t>врегулювання</a:t>
            </a:r>
            <a:r>
              <a:rPr lang="ru-RU" sz="2400" dirty="0" smtClean="0"/>
              <a:t> </a:t>
            </a:r>
            <a:r>
              <a:rPr lang="uk-UA" sz="2400" dirty="0" smtClean="0"/>
              <a:t>територіальних суперечок була створена </a:t>
            </a:r>
            <a:r>
              <a:rPr lang="uk-UA" sz="2400" b="1" i="1" dirty="0" smtClean="0"/>
              <a:t>Організація Африканської єдності</a:t>
            </a:r>
            <a:r>
              <a:rPr lang="uk-UA" sz="2400" b="1" dirty="0" smtClean="0"/>
              <a:t>.</a:t>
            </a:r>
          </a:p>
          <a:p>
            <a:endParaRPr lang="uk-UA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48600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Етапи деколонізації Африки</a:t>
            </a:r>
            <a:endParaRPr lang="uk-UA" sz="2800" b="1" dirty="0"/>
          </a:p>
        </p:txBody>
      </p:sp>
      <p:sp>
        <p:nvSpPr>
          <p:cNvPr id="15362" name="AutoShape 2" descr="Результат пошуку зображень за запитом рік аф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Результат пошуку зображень за запитом рік аф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Результат пошуку зображень за запитом рік аф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Результат пошуку зображень за запитом рік африки"/>
          <p:cNvPicPr>
            <a:picLocks noChangeAspect="1" noChangeArrowheads="1"/>
          </p:cNvPicPr>
          <p:nvPr/>
        </p:nvPicPr>
        <p:blipFill>
          <a:blip r:embed="rId2" cstate="print">
            <a:lum bright="-12000" contrast="19000"/>
          </a:blip>
          <a:srcRect/>
          <a:stretch>
            <a:fillRect/>
          </a:stretch>
        </p:blipFill>
        <p:spPr bwMode="auto">
          <a:xfrm>
            <a:off x="4797394" y="-1489"/>
            <a:ext cx="4346606" cy="685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78802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Етапи деколонізації Африки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III </a:t>
            </a:r>
            <a:r>
              <a:rPr lang="uk-UA" sz="2400" b="1" dirty="0" smtClean="0"/>
              <a:t>етап (1975)</a:t>
            </a:r>
          </a:p>
          <a:p>
            <a:r>
              <a:rPr lang="uk-UA" sz="2400" dirty="0" smtClean="0"/>
              <a:t>Остаточна ліквідація системи колоніалізму.</a:t>
            </a:r>
          </a:p>
          <a:p>
            <a:r>
              <a:rPr lang="uk-UA" sz="2400" dirty="0" smtClean="0"/>
              <a:t>Незалежність від Португалії</a:t>
            </a:r>
          </a:p>
          <a:p>
            <a:r>
              <a:rPr lang="uk-UA" sz="2400" dirty="0" smtClean="0"/>
              <a:t>здобули Ангола, Гвінея-Бісау,</a:t>
            </a:r>
          </a:p>
          <a:p>
            <a:r>
              <a:rPr lang="uk-UA" sz="2400" dirty="0" smtClean="0"/>
              <a:t>Мозамбік, Острови Зеленого</a:t>
            </a:r>
          </a:p>
          <a:p>
            <a:r>
              <a:rPr lang="uk-UA" sz="2400" dirty="0" smtClean="0"/>
              <a:t>Мису, Сан-Томе та Принсіпі.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0100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IV </a:t>
            </a:r>
            <a:r>
              <a:rPr lang="uk-UA" sz="2400" b="1" dirty="0" smtClean="0"/>
              <a:t>етап (1980–1990-і роки)</a:t>
            </a:r>
          </a:p>
          <a:p>
            <a:r>
              <a:rPr lang="ru-RU" sz="2400" dirty="0" smtClean="0"/>
              <a:t>У 1980 р. </a:t>
            </a:r>
            <a:r>
              <a:rPr lang="ru-RU" sz="2400" dirty="0" err="1" smtClean="0"/>
              <a:t>врегульовано</a:t>
            </a:r>
            <a:r>
              <a:rPr lang="ru-RU" sz="2400" dirty="0" smtClean="0"/>
              <a:t> проблему </a:t>
            </a:r>
            <a:r>
              <a:rPr lang="ru-RU" sz="2400" dirty="0" err="1" smtClean="0"/>
              <a:t>Південної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Родезії</a:t>
            </a:r>
            <a:r>
              <a:rPr lang="ru-RU" sz="2400" dirty="0" smtClean="0"/>
              <a:t> (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Зімбабве</a:t>
            </a:r>
            <a:r>
              <a:rPr lang="ru-RU" sz="2400" dirty="0" smtClean="0"/>
              <a:t>); у 1982 р. </a:t>
            </a:r>
            <a:r>
              <a:rPr lang="ru-RU" sz="2400" dirty="0" err="1" smtClean="0"/>
              <a:t>Британія</a:t>
            </a:r>
            <a:r>
              <a:rPr lang="ru-RU" sz="2400" dirty="0" smtClean="0"/>
              <a:t> </a:t>
            </a:r>
            <a:r>
              <a:rPr lang="uk-UA" sz="2400" dirty="0" smtClean="0"/>
              <a:t>надала незалежність Белізу.</a:t>
            </a:r>
          </a:p>
          <a:p>
            <a:r>
              <a:rPr lang="ru-RU" sz="2400" dirty="0" smtClean="0"/>
              <a:t>У 1990 р. </a:t>
            </a:r>
            <a:r>
              <a:rPr lang="ru-RU" sz="2400" dirty="0" err="1" smtClean="0"/>
              <a:t>Південно-Африканська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Республіка</a:t>
            </a:r>
            <a:r>
              <a:rPr lang="ru-RU" sz="2400" dirty="0" smtClean="0"/>
              <a:t> </a:t>
            </a:r>
            <a:r>
              <a:rPr lang="uk-UA" sz="2400" dirty="0" smtClean="0"/>
              <a:t>надала незалежність Намібії.</a:t>
            </a:r>
            <a:endParaRPr lang="en-US" sz="2400" dirty="0"/>
          </a:p>
        </p:txBody>
      </p:sp>
      <p:pic>
        <p:nvPicPr>
          <p:cNvPr id="5" name="Picture 8" descr="Результат пошуку зображень за запитом рік африки"/>
          <p:cNvPicPr>
            <a:picLocks noChangeAspect="1" noChangeArrowheads="1"/>
          </p:cNvPicPr>
          <p:nvPr/>
        </p:nvPicPr>
        <p:blipFill>
          <a:blip r:embed="rId2" cstate="print">
            <a:lum bright="-12000" contrast="19000"/>
          </a:blip>
          <a:srcRect/>
          <a:stretch>
            <a:fillRect/>
          </a:stretch>
        </p:blipFill>
        <p:spPr bwMode="auto">
          <a:xfrm>
            <a:off x="4797394" y="-1489"/>
            <a:ext cx="4346606" cy="685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Проблеми африканських країн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252027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Трайбалізм </a:t>
            </a:r>
            <a:r>
              <a:rPr lang="uk-UA" dirty="0" smtClean="0"/>
              <a:t>– залишки родоплемінного ладу, схильність до культурної, суспільно-політичної  відокремленості племен і міжплемінної ворожнечі.</a:t>
            </a:r>
          </a:p>
          <a:p>
            <a:r>
              <a:rPr lang="uk-UA" dirty="0" smtClean="0"/>
              <a:t>Найвідсталіший континент світу, масова </a:t>
            </a:r>
            <a:r>
              <a:rPr lang="uk-UA" dirty="0" err="1" smtClean="0"/>
              <a:t>неписемність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1028" name="Picture 4" descr="Результат пошуку зображень за запитом африканські плем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57599"/>
            <a:ext cx="4876800" cy="3200401"/>
          </a:xfrm>
          <a:prstGeom prst="rect">
            <a:avLst/>
          </a:prstGeom>
          <a:noFill/>
        </p:spPr>
      </p:pic>
      <p:pic>
        <p:nvPicPr>
          <p:cNvPr id="1026" name="Picture 2" descr="Результат пошуку зображень за запитом африканські плем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932" y="3356992"/>
            <a:ext cx="5009627" cy="3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434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Тема Office</vt:lpstr>
      <vt:lpstr>Деколонізація Африки. Крах апартеїду.</vt:lpstr>
      <vt:lpstr>План уроку:</vt:lpstr>
      <vt:lpstr>Презентация PowerPoint</vt:lpstr>
      <vt:lpstr>Деколонізація Африки</vt:lpstr>
      <vt:lpstr>Презентация PowerPoint</vt:lpstr>
      <vt:lpstr>Передумови ліквідації колоніалізму</vt:lpstr>
      <vt:lpstr>Презентация PowerPoint</vt:lpstr>
      <vt:lpstr>Презентация PowerPoint</vt:lpstr>
      <vt:lpstr>Проблеми африканських країн</vt:lpstr>
      <vt:lpstr>Проблеми африканських країн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Laptop 4</dc:creator>
  <cp:lastModifiedBy>1</cp:lastModifiedBy>
  <cp:revision>60</cp:revision>
  <dcterms:created xsi:type="dcterms:W3CDTF">2020-02-23T17:39:32Z</dcterms:created>
  <dcterms:modified xsi:type="dcterms:W3CDTF">2020-04-07T14:31:05Z</dcterms:modified>
</cp:coreProperties>
</file>