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00"/>
    <a:srgbClr val="FF9933"/>
    <a:srgbClr val="FF3300"/>
    <a:srgbClr val="FF6600"/>
    <a:srgbClr val="FF0000"/>
    <a:srgbClr val="00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2549525"/>
            <a:ext cx="7848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98E2B-3B52-4ACA-87F4-CCAD16E6BA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746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E7290-14AB-404B-9E6E-135FE205DA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012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17852-0D65-4666-A5C8-A6F329E700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5140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4684713"/>
            <a:ext cx="2133600" cy="357187"/>
          </a:xfrm>
        </p:spPr>
        <p:txBody>
          <a:bodyPr/>
          <a:lstStyle>
            <a:lvl1pPr>
              <a:defRPr/>
            </a:lvl1pPr>
          </a:lstStyle>
          <a:p>
            <a:fld id="{70ED4FE5-E5FB-4AE7-8A3C-5E767EC0D6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527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926BA-F5AC-4CAC-B689-B667CC391C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78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34496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15115-8756-45E3-BBE6-C91DE0D4A5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0582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EB133-12C6-4F78-908E-1673C86076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148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806700" y="3033713"/>
            <a:ext cx="3532187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E42CD-312A-435D-B991-183E4A22DF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667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72A44-0833-463A-AD06-A0EE8C4FDD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646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E5BDA-7AE8-4D63-919B-F21A82CF41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922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684212" y="2684463"/>
            <a:ext cx="4183063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C39E3-7222-4E70-9384-70BD571B5D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47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BF12A-AF97-4346-9925-AFB06614C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487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10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4288"/>
            <a:ext cx="2895600" cy="246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4288"/>
            <a:ext cx="4114800" cy="246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4288"/>
            <a:ext cx="1066800" cy="2460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BDC8A637-4ADC-4846-8700-3CC0FFB3852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2" r:id="rId2"/>
    <p:sldLayoutId id="2147483730" r:id="rId3"/>
    <p:sldLayoutId id="2147483723" r:id="rId4"/>
    <p:sldLayoutId id="2147483731" r:id="rId5"/>
    <p:sldLayoutId id="2147483724" r:id="rId6"/>
    <p:sldLayoutId id="2147483725" r:id="rId7"/>
    <p:sldLayoutId id="2147483732" r:id="rId8"/>
    <p:sldLayoutId id="2147483726" r:id="rId9"/>
    <p:sldLayoutId id="2147483727" r:id="rId10"/>
    <p:sldLayoutId id="2147483728" r:id="rId11"/>
    <p:sldLayoutId id="21474837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04334" y="2650066"/>
            <a:ext cx="8136466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i="1" cap="small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рух зарядженої частинки в однорідному магнітному полі. </a:t>
            </a:r>
            <a:r>
              <a:rPr lang="ru-RU" sz="4000" b="1" i="1" cap="small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СИЛА ЛОРЕНЦА </a:t>
            </a:r>
            <a:endParaRPr lang="uk-UA" sz="4000" b="1" i="1" cap="small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063"/>
            <a:ext cx="6616700" cy="6175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6000" b="1">
                <a:solidFill>
                  <a:schemeClr val="accent2"/>
                </a:solidFill>
              </a:rPr>
              <a:t>Поміркуй ! </a:t>
            </a:r>
            <a:endParaRPr lang="ru-RU" sz="6000" b="1">
              <a:solidFill>
                <a:schemeClr val="accent2"/>
              </a:solidFill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25425" y="1089025"/>
            <a:ext cx="83931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0850" algn="just">
              <a:defRPr/>
            </a:pPr>
            <a:r>
              <a:rPr lang="uk-UA" b="1">
                <a:latin typeface="+mn-lt"/>
              </a:rPr>
              <a:t>На кордонні між Швейцарією та Францією на глибині 10 м під землею знаходиться Великий адронний колайдер. Довжина його основного кільця близько 27 км. Його основне завдання - розганяти адрони (протони) та іони до швидкостей наближених до швидкості світла і зіштовхувати їх.</a:t>
            </a:r>
          </a:p>
        </p:txBody>
      </p:sp>
      <p:sp>
        <p:nvSpPr>
          <p:cNvPr id="8196" name="Rectangle 28"/>
          <p:cNvSpPr>
            <a:spLocks noChangeArrowheads="1"/>
          </p:cNvSpPr>
          <p:nvPr/>
        </p:nvSpPr>
        <p:spPr bwMode="auto">
          <a:xfrm>
            <a:off x="293688" y="2854325"/>
            <a:ext cx="38608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b="1">
                <a:solidFill>
                  <a:srgbClr val="FF3300"/>
                </a:solidFill>
              </a:rPr>
              <a:t>Як прискорити заряджені частинки?</a:t>
            </a:r>
          </a:p>
          <a:p>
            <a:pPr algn="ctr" eaLnBrk="1" hangingPunct="1"/>
            <a:r>
              <a:rPr lang="uk-UA" altLang="ru-RU" b="1">
                <a:solidFill>
                  <a:srgbClr val="FF3300"/>
                </a:solidFill>
              </a:rPr>
              <a:t>Чому прискорювач має форму кільця?</a:t>
            </a:r>
          </a:p>
          <a:p>
            <a:pPr algn="ctr" eaLnBrk="1" hangingPunct="1"/>
            <a:r>
              <a:rPr lang="uk-UA" altLang="ru-RU" b="1">
                <a:solidFill>
                  <a:srgbClr val="FF3300"/>
                </a:solidFill>
              </a:rPr>
              <a:t>До чого тут магнітне поле?</a:t>
            </a:r>
          </a:p>
        </p:txBody>
      </p:sp>
      <p:pic>
        <p:nvPicPr>
          <p:cNvPr id="8197" name="Picture 43" descr="0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538" y="2532063"/>
            <a:ext cx="3209925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7963" y="144463"/>
            <a:ext cx="7385050" cy="5540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>
                <a:solidFill>
                  <a:schemeClr val="accent2"/>
                </a:solidFill>
              </a:rPr>
              <a:t>Сила Лоренца</a:t>
            </a:r>
            <a:endParaRPr lang="ru-RU" sz="2800">
              <a:solidFill>
                <a:schemeClr val="accent2"/>
              </a:solidFill>
            </a:endParaRPr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290513" y="665163"/>
            <a:ext cx="80581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0850" algn="just">
              <a:defRPr/>
            </a:pPr>
            <a:r>
              <a:rPr lang="uk-UA">
                <a:latin typeface="+mn-lt"/>
              </a:rPr>
              <a:t>Магнітне поле діє на провідник зі струмом з силою Ампера. Її виникнення є результатом дії МП на окремі заряджені частинки, що рухаються в провіднику (електричний струм).</a:t>
            </a:r>
          </a:p>
        </p:txBody>
      </p:sp>
      <p:sp>
        <p:nvSpPr>
          <p:cNvPr id="9220" name="Rectangle 66"/>
          <p:cNvSpPr>
            <a:spLocks noChangeArrowheads="1"/>
          </p:cNvSpPr>
          <p:nvPr/>
        </p:nvSpPr>
        <p:spPr bwMode="auto">
          <a:xfrm>
            <a:off x="5792788" y="4210050"/>
            <a:ext cx="32702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200" b="1" i="1"/>
              <a:t>Генрік Антон Лоренц</a:t>
            </a:r>
          </a:p>
          <a:p>
            <a:pPr algn="ctr" eaLnBrk="1" hangingPunct="1"/>
            <a:r>
              <a:rPr lang="uk-UA" altLang="ru-RU" sz="2200"/>
              <a:t>(1853 - 1928)</a:t>
            </a:r>
          </a:p>
        </p:txBody>
      </p:sp>
      <p:sp>
        <p:nvSpPr>
          <p:cNvPr id="23621" name="Rectangle 69"/>
          <p:cNvSpPr>
            <a:spLocks noChangeArrowheads="1"/>
          </p:cNvSpPr>
          <p:nvPr/>
        </p:nvSpPr>
        <p:spPr bwMode="auto">
          <a:xfrm>
            <a:off x="366713" y="1682750"/>
            <a:ext cx="54546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0850" algn="just">
              <a:defRPr/>
            </a:pPr>
            <a:r>
              <a:rPr lang="uk-UA" i="1">
                <a:latin typeface="+mn-lt"/>
              </a:rPr>
              <a:t>Силу, з якою магнітне поле діє на рухому заряджену частинку, називають </a:t>
            </a:r>
            <a:r>
              <a:rPr lang="uk-UA" b="1" i="1">
                <a:solidFill>
                  <a:srgbClr val="FF0000"/>
                </a:solidFill>
                <a:latin typeface="Arial" charset="0"/>
              </a:rPr>
              <a:t>силою Лоренца</a:t>
            </a:r>
            <a:r>
              <a:rPr lang="uk-UA">
                <a:latin typeface="Arial" charset="0"/>
              </a:rPr>
              <a:t>.</a:t>
            </a:r>
          </a:p>
        </p:txBody>
      </p:sp>
      <p:pic>
        <p:nvPicPr>
          <p:cNvPr id="9222" name="Picture 71" descr="0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3043238"/>
            <a:ext cx="2306638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5" descr="Гендрік Антон Лоренц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1712913"/>
            <a:ext cx="191135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2281238"/>
            <a:ext cx="23907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300038"/>
            <a:ext cx="7385050" cy="5540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>
                <a:solidFill>
                  <a:schemeClr val="accent2"/>
                </a:solidFill>
              </a:rPr>
              <a:t>Напрямок сили Лоренца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1195388" y="854075"/>
            <a:ext cx="35147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uk-UA" sz="2600" b="1" i="1">
                <a:solidFill>
                  <a:srgbClr val="FF0000"/>
                </a:solidFill>
                <a:latin typeface="+mn-lt"/>
              </a:rPr>
              <a:t>Правило лівої руки</a:t>
            </a:r>
            <a:r>
              <a:rPr lang="uk-UA" sz="2600" b="1">
                <a:latin typeface="Arial" charset="0"/>
              </a:rPr>
              <a:t>:</a:t>
            </a:r>
            <a:endParaRPr lang="uk-UA" sz="2600">
              <a:latin typeface="Arial" charset="0"/>
            </a:endParaRPr>
          </a:p>
        </p:txBody>
      </p:sp>
      <p:pic>
        <p:nvPicPr>
          <p:cNvPr id="10244" name="Picture 9" descr="0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938" y="855663"/>
            <a:ext cx="2481262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322263" y="1346200"/>
            <a:ext cx="512286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0850" algn="just">
              <a:defRPr/>
            </a:pPr>
            <a:r>
              <a:rPr lang="uk-UA" sz="2400">
                <a:latin typeface="+mn-lt"/>
              </a:rPr>
              <a:t>Лінії магнітної індукції “ловимо” в долоню, чотири відігнуті пальці спрямовуємо за напрямком руху позитивно зарядженої частинки (або протилежно до руху негативно зарядженої), і тоді відігнутий на 90</a:t>
            </a:r>
            <a:r>
              <a:rPr lang="uk-UA" sz="2400" baseline="30000">
                <a:latin typeface="+mn-lt"/>
              </a:rPr>
              <a:t>о</a:t>
            </a:r>
            <a:r>
              <a:rPr lang="uk-UA" sz="2400">
                <a:latin typeface="+mn-lt"/>
              </a:rPr>
              <a:t> великий палець вкаже напрямок сили Лоренца.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296863"/>
            <a:ext cx="8901113" cy="88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>
                <a:solidFill>
                  <a:schemeClr val="accent2"/>
                </a:solidFill>
              </a:rPr>
              <a:t>Рух заряджених частинок під дією сили Лоренца</a:t>
            </a:r>
            <a:endParaRPr lang="ru-RU" sz="2800">
              <a:solidFill>
                <a:schemeClr val="accent2"/>
              </a:solidFill>
            </a:endParaRP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260350" y="1674813"/>
            <a:ext cx="8553450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0850" algn="just">
              <a:defRPr/>
            </a:pPr>
            <a:r>
              <a:rPr lang="uk-UA" sz="2400" b="1" i="1">
                <a:latin typeface="+mn-lt"/>
              </a:rPr>
              <a:t>Сила Лоренца</a:t>
            </a:r>
            <a:r>
              <a:rPr lang="uk-UA" sz="2400" i="1">
                <a:latin typeface="+mn-lt"/>
              </a:rPr>
              <a:t> </a:t>
            </a:r>
            <a:r>
              <a:rPr lang="uk-UA" sz="2400">
                <a:latin typeface="+mn-lt"/>
              </a:rPr>
              <a:t>завжди </a:t>
            </a:r>
            <a:r>
              <a:rPr lang="uk-UA" sz="2400" u="sng">
                <a:latin typeface="+mn-lt"/>
              </a:rPr>
              <a:t>перпендикулярна</a:t>
            </a:r>
            <a:r>
              <a:rPr lang="uk-UA" sz="2400">
                <a:latin typeface="+mn-lt"/>
              </a:rPr>
              <a:t> до швидкості руху частинки, вона </a:t>
            </a:r>
            <a:r>
              <a:rPr lang="uk-UA" sz="2400" i="1" u="sng">
                <a:latin typeface="+mn-lt"/>
              </a:rPr>
              <a:t>НЕ виконує роботу</a:t>
            </a:r>
            <a:r>
              <a:rPr lang="uk-UA" sz="2400" i="1">
                <a:latin typeface="+mn-lt"/>
              </a:rPr>
              <a:t> і </a:t>
            </a:r>
            <a:r>
              <a:rPr lang="uk-UA" sz="2400" i="1" u="sng">
                <a:latin typeface="+mn-lt"/>
              </a:rPr>
              <a:t>НЕ змінює кінетичну енергію</a:t>
            </a:r>
            <a:r>
              <a:rPr lang="uk-UA" sz="2400">
                <a:latin typeface="+mn-lt"/>
              </a:rPr>
              <a:t> частинки.</a:t>
            </a:r>
          </a:p>
          <a:p>
            <a:pPr indent="450850" algn="just">
              <a:defRPr/>
            </a:pPr>
            <a:r>
              <a:rPr lang="uk-UA" sz="2400">
                <a:latin typeface="+mn-lt"/>
              </a:rPr>
              <a:t>Під дією сили Лоренца заряджена частинка рухається </a:t>
            </a:r>
            <a:r>
              <a:rPr lang="uk-UA" sz="2400" i="1" u="sng">
                <a:latin typeface="+mn-lt"/>
              </a:rPr>
              <a:t>рівномірно</a:t>
            </a:r>
            <a:r>
              <a:rPr lang="uk-UA" sz="2400" i="1">
                <a:latin typeface="+mn-lt"/>
              </a:rPr>
              <a:t>.</a:t>
            </a:r>
          </a:p>
          <a:p>
            <a:pPr indent="450850" algn="just">
              <a:defRPr/>
            </a:pPr>
            <a:r>
              <a:rPr lang="uk-UA" sz="2400">
                <a:latin typeface="+mn-lt"/>
              </a:rPr>
              <a:t>Траєкторія частинки різна – залежно від того, під яким кутом частинка влетіла в магнітне поле і чи є магнітне поле однорідним.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60325"/>
            <a:ext cx="8331200" cy="1168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400" b="1">
                <a:solidFill>
                  <a:schemeClr val="accent2"/>
                </a:solidFill>
              </a:rPr>
              <a:t>Рух заряджених частинок під дією сили Лоренца</a:t>
            </a:r>
            <a:endParaRPr lang="ru-RU" sz="2400">
              <a:solidFill>
                <a:schemeClr val="accent2"/>
              </a:solidFill>
            </a:endParaRPr>
          </a:p>
        </p:txBody>
      </p:sp>
      <p:pic>
        <p:nvPicPr>
          <p:cNvPr id="1229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06463"/>
            <a:ext cx="758825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60325"/>
            <a:ext cx="8331200" cy="1168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smtClean="0">
                <a:solidFill>
                  <a:schemeClr val="accent2"/>
                </a:solidFill>
              </a:rPr>
              <a:t>Застосування сили Лоренца</a:t>
            </a:r>
            <a:endParaRPr lang="ru-RU" sz="2400">
              <a:solidFill>
                <a:schemeClr val="accent2"/>
              </a:solidFill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1157288"/>
            <a:ext cx="7978775" cy="354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51538" y="0"/>
            <a:ext cx="3073400" cy="122872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uk-UA" sz="2400" b="1"/>
              <a:t>Учимося розв’язувати задачі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13363" y="2833688"/>
            <a:ext cx="3525837" cy="2192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50" b="1">
                <a:latin typeface="Arial" charset="0"/>
              </a:rPr>
              <a:t>Задача 1. </a:t>
            </a:r>
            <a:r>
              <a:rPr lang="ru-RU" sz="1050">
                <a:latin typeface="Arial" charset="0"/>
              </a:rPr>
              <a:t>Вузький пучок позитивно заряджених частинок потрапляє в </a:t>
            </a:r>
            <a:r>
              <a:rPr lang="ru-RU" sz="1050" i="1">
                <a:latin typeface="Arial" charset="0"/>
              </a:rPr>
              <a:t>селектор швидкостей</a:t>
            </a:r>
            <a:r>
              <a:rPr lang="ru-RU" sz="1050">
                <a:latin typeface="Arial" charset="0"/>
              </a:rPr>
              <a:t>, в якому створені взаємно перпендикулярні електричне і магнітне поля (див. рисунок). Напруженість електричного поля — 10 кН/Кл, магнітна індукція магнітного поля — 40 мТл.</a:t>
            </a:r>
          </a:p>
          <a:p>
            <a:pPr>
              <a:defRPr/>
            </a:pPr>
            <a:r>
              <a:rPr lang="ru-RU" sz="1050">
                <a:latin typeface="Arial" charset="0"/>
              </a:rPr>
              <a:t>1) З якою незмінною швидкістю повинна рухатися частинка, щоб вийти із селектора через отвір </a:t>
            </a:r>
            <a:r>
              <a:rPr lang="ru-RU" sz="1050" i="1">
                <a:latin typeface="Arial" charset="0"/>
              </a:rPr>
              <a:t>О</a:t>
            </a:r>
            <a:r>
              <a:rPr lang="ru-RU" sz="1050">
                <a:latin typeface="Arial" charset="0"/>
              </a:rPr>
              <a:t>? Для чого, на вашу думку, призначений </a:t>
            </a:r>
            <a:r>
              <a:rPr lang="uk-UA" sz="1050">
                <a:latin typeface="Arial" charset="0"/>
              </a:rPr>
              <a:t>селектор швидкостей?</a:t>
            </a:r>
          </a:p>
          <a:p>
            <a:pPr>
              <a:defRPr/>
            </a:pPr>
            <a:r>
              <a:rPr lang="ru-RU" sz="1050">
                <a:latin typeface="Arial" charset="0"/>
              </a:rPr>
              <a:t>2) Потрапивши в магнітне поле </a:t>
            </a:r>
            <a:r>
              <a:rPr lang="ru-RU" sz="1050" i="1">
                <a:latin typeface="Arial" charset="0"/>
              </a:rPr>
              <a:t>масспектрометра </a:t>
            </a:r>
            <a:r>
              <a:rPr lang="ru-RU" sz="1050">
                <a:latin typeface="Arial" charset="0"/>
              </a:rPr>
              <a:t>і ндукцією 0 ,1 Т л, ч астинка описала коло радіусом 52 мм. Яка </a:t>
            </a:r>
            <a:r>
              <a:rPr lang="uk-UA" sz="1050">
                <a:latin typeface="Arial" charset="0"/>
              </a:rPr>
              <a:t>це частинка?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598488"/>
            <a:ext cx="1481138" cy="213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330200"/>
            <a:ext cx="5118100" cy="481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109728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Фізика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11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, С.О. Довгого:  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Опрацювати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: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 12  </a:t>
            </a:r>
            <a:endParaRPr lang="uk-UA" b="1" dirty="0">
              <a:solidFill>
                <a:schemeClr val="tx1">
                  <a:lumMod val="95000"/>
                </a:schemeClr>
              </a:solidFill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uk-UA" b="1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Розв'язати: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Вправа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12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№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1 - 4</a:t>
            </a:r>
            <a:endParaRPr lang="uk-UA" b="1" dirty="0">
              <a:solidFill>
                <a:schemeClr val="tx1">
                  <a:lumMod val="95000"/>
                </a:schemeClr>
              </a:solidFill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uk-UA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uk-UA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uk-UA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uk-UA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uk-UA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err="1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Розв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язки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 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3200" y="338138"/>
            <a:ext cx="7042150" cy="7207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014035"/>
                </a:solidFill>
              </a:rPr>
              <a:t>Домашнє завдання</a:t>
            </a:r>
            <a:endParaRPr lang="uk-UA" dirty="0">
              <a:solidFill>
                <a:srgbClr val="014035"/>
              </a:solidFill>
            </a:endParaRPr>
          </a:p>
        </p:txBody>
      </p:sp>
      <p:pic>
        <p:nvPicPr>
          <p:cNvPr id="1536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484438"/>
            <a:ext cx="2232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3113</TotalTime>
  <Words>393</Words>
  <Application>Microsoft Office PowerPoint</Application>
  <PresentationFormat>Экран (16:9)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Calibri</vt:lpstr>
      <vt:lpstr>Book Antiqua</vt:lpstr>
      <vt:lpstr>Ясность</vt:lpstr>
      <vt:lpstr>Презентация PowerPoint</vt:lpstr>
      <vt:lpstr>Поміркуй ! </vt:lpstr>
      <vt:lpstr>Сила Лоренца</vt:lpstr>
      <vt:lpstr>Напрямок сили Лоренца</vt:lpstr>
      <vt:lpstr>Рух заряджених частинок під дією сили Лоренца</vt:lpstr>
      <vt:lpstr>Рух заряджених частинок під дією сили Лоренца</vt:lpstr>
      <vt:lpstr>Застосування сили Лоренца</vt:lpstr>
      <vt:lpstr>Учимося розв’язувати задачі</vt:lpstr>
      <vt:lpstr>Домашнє завдання</vt:lpstr>
    </vt:vector>
  </TitlesOfParts>
  <Company>WareZ Provider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Постійні магніти. Магнітне поле Землі. Взаємодія магнітів</dc:title>
  <dc:creator>Marico</dc:creator>
  <cp:lastModifiedBy>1</cp:lastModifiedBy>
  <cp:revision>130</cp:revision>
  <dcterms:created xsi:type="dcterms:W3CDTF">2010-02-03T19:01:10Z</dcterms:created>
  <dcterms:modified xsi:type="dcterms:W3CDTF">2020-04-07T17:32:59Z</dcterms:modified>
</cp:coreProperties>
</file>