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9" r:id="rId3"/>
    <p:sldId id="274" r:id="rId4"/>
    <p:sldId id="275" r:id="rId5"/>
    <p:sldId id="276" r:id="rId6"/>
    <p:sldId id="277" r:id="rId7"/>
    <p:sldId id="278" r:id="rId8"/>
    <p:sldId id="279" r:id="rId9"/>
    <p:sldId id="280" r:id="rId10"/>
    <p:sldId id="281" r:id="rId11"/>
    <p:sldId id="282" r:id="rId12"/>
    <p:sldId id="283" r:id="rId13"/>
    <p:sldId id="284" r:id="rId14"/>
    <p:sldId id="285"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70B181D-2735-45A0-824F-711C6D8902CF}" type="datetimeFigureOut">
              <a:rPr lang="uk-UA" smtClean="0"/>
              <a:t>08.04.2020</a:t>
            </a:fld>
            <a:endParaRPr lang="uk-UA"/>
          </a:p>
        </p:txBody>
      </p:sp>
      <p:sp>
        <p:nvSpPr>
          <p:cNvPr id="5" name="Footer Placeholder 4"/>
          <p:cNvSpPr>
            <a:spLocks noGrp="1"/>
          </p:cNvSpPr>
          <p:nvPr>
            <p:ph type="ftr" sz="quarter" idx="11"/>
          </p:nvPr>
        </p:nvSpPr>
        <p:spPr/>
        <p:txBody>
          <a:bodyPr/>
          <a:lstStyle/>
          <a:p>
            <a:endParaRPr lang="uk-UA"/>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D58BF72-0C5F-4AFB-A7A2-B9A6E19E0BDE}"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70B181D-2735-45A0-824F-711C6D8902CF}" type="datetimeFigureOut">
              <a:rPr lang="uk-UA" smtClean="0"/>
              <a:t>08.04.2020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70B181D-2735-45A0-824F-711C6D8902CF}" type="datetimeFigureOut">
              <a:rPr lang="uk-UA" smtClean="0"/>
              <a:t>08.04.2020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0B181D-2735-45A0-824F-711C6D8902CF}" type="datetimeFigureOut">
              <a:rPr lang="uk-UA" smtClean="0"/>
              <a:t>08.04.2020</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870B181D-2735-45A0-824F-711C6D8902CF}" type="datetimeFigureOut">
              <a:rPr lang="uk-UA" smtClean="0"/>
              <a:t>08.04.2020</a:t>
            </a:fld>
            <a:endParaRPr lang="uk-UA"/>
          </a:p>
        </p:txBody>
      </p:sp>
      <p:sp>
        <p:nvSpPr>
          <p:cNvPr id="8" name="Slide Number Placeholder 7"/>
          <p:cNvSpPr>
            <a:spLocks noGrp="1"/>
          </p:cNvSpPr>
          <p:nvPr>
            <p:ph type="sldNum" sz="quarter" idx="11"/>
          </p:nvPr>
        </p:nvSpPr>
        <p:spPr/>
        <p:txBody>
          <a:bodyPr/>
          <a:lstStyle/>
          <a:p>
            <a:fld id="{0D58BF72-0C5F-4AFB-A7A2-B9A6E19E0BDE}" type="slidenum">
              <a:rPr lang="uk-UA" smtClean="0"/>
              <a:t>‹#›</a:t>
            </a:fld>
            <a:endParaRPr lang="uk-UA"/>
          </a:p>
        </p:txBody>
      </p:sp>
      <p:sp>
        <p:nvSpPr>
          <p:cNvPr id="9" name="Footer Placeholder 8"/>
          <p:cNvSpPr>
            <a:spLocks noGrp="1"/>
          </p:cNvSpPr>
          <p:nvPr>
            <p:ph type="ftr" sz="quarter" idx="12"/>
          </p:nvPr>
        </p:nvSpPr>
        <p:spPr/>
        <p:txBody>
          <a:bodyPr/>
          <a:lstStyle/>
          <a:p>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0B181D-2735-45A0-824F-711C6D8902CF}" type="datetimeFigureOut">
              <a:rPr lang="uk-UA" smtClean="0"/>
              <a:t>08.04.2020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0B181D-2735-45A0-824F-711C6D8902CF}" type="datetimeFigureOut">
              <a:rPr lang="uk-UA" smtClean="0"/>
              <a:t>08.04.2020</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70B181D-2735-45A0-824F-711C6D8902CF}" type="datetimeFigureOut">
              <a:rPr lang="uk-UA" smtClean="0"/>
              <a:t>08.04.2020</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B181D-2735-45A0-824F-711C6D8902CF}" type="datetimeFigureOut">
              <a:rPr lang="uk-UA" smtClean="0"/>
              <a:t>08.04.2020</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D58BF72-0C5F-4AFB-A7A2-B9A6E19E0BDE}"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0B181D-2735-45A0-824F-711C6D8902CF}" type="datetimeFigureOut">
              <a:rPr lang="uk-UA" smtClean="0"/>
              <a:t>08.04.2020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D58BF72-0C5F-4AFB-A7A2-B9A6E19E0BDE}"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70B181D-2735-45A0-824F-711C6D8902CF}" type="datetimeFigureOut">
              <a:rPr lang="uk-UA" smtClean="0"/>
              <a:t>08.04.2020</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0D58BF72-0C5F-4AFB-A7A2-B9A6E19E0BDE}" type="slidenum">
              <a:rPr lang="uk-UA" smtClean="0"/>
              <a:t>‹#›</a:t>
            </a:fld>
            <a:endParaRPr lang="uk-UA"/>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870B181D-2735-45A0-824F-711C6D8902CF}" type="datetimeFigureOut">
              <a:rPr lang="uk-UA" smtClean="0"/>
              <a:t>08.04.2020</a:t>
            </a:fld>
            <a:endParaRPr lang="uk-UA"/>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uk-UA"/>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0D58BF72-0C5F-4AFB-A7A2-B9A6E19E0BDE}" type="slidenum">
              <a:rPr lang="uk-UA" smtClean="0"/>
              <a:t>‹#›</a:t>
            </a:fld>
            <a:endParaRPr lang="uk-UA"/>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dimaslyuta@gmail.com" TargetMode="External"/><Relationship Id="rId2" Type="http://schemas.openxmlformats.org/officeDocument/2006/relationships/hyperlink" Target="https://drive.google.com/file/d/1Hj-WLgbCbDO4bxmtBb5qaLEwwhwJVNop/view" TargetMode="Externa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29548" y="3583857"/>
            <a:ext cx="7291984" cy="2456771"/>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uk-UA" sz="4400" b="1" i="1" cap="none" spc="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Робота з векторними контурами. Трасування об'єктів. Маскування. </a:t>
            </a:r>
            <a:endParaRPr lang="ru-RU" sz="4400" b="1" i="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5" name="AutoShape 2" descr="Картинки по запросу &quot;пружина на белом фоне&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AutoShape 4" descr="Картинки по запросу &quot;пружина на белом фоне&quot;"/>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cSld>
  <p:clrMapOvr>
    <a:masterClrMapping/>
  </p:clrMapOvr>
  <p:transition>
    <p:diamon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fontScale="90000"/>
          </a:bodyPr>
          <a:lstStyle/>
          <a:p>
            <a:r>
              <a:rPr lang="ru-RU"/>
              <a:t>Використання контурів для створення цікавих ефектів</a:t>
            </a:r>
          </a:p>
        </p:txBody>
      </p:sp>
      <p:sp>
        <p:nvSpPr>
          <p:cNvPr id="4" name="Объект 3"/>
          <p:cNvSpPr>
            <a:spLocks noGrp="1"/>
          </p:cNvSpPr>
          <p:nvPr>
            <p:ph idx="1"/>
          </p:nvPr>
        </p:nvSpPr>
        <p:spPr>
          <a:xfrm>
            <a:off x="235974" y="1253612"/>
            <a:ext cx="11332087" cy="2920181"/>
          </a:xfrm>
        </p:spPr>
        <p:txBody>
          <a:bodyPr>
            <a:normAutofit/>
          </a:bodyPr>
          <a:lstStyle/>
          <a:p>
            <a:r>
              <a:rPr lang="uk-UA" sz="3200" b="0"/>
              <a:t>Крок 3: тепер, зберігаючи розташування вихідного тексту і об'єкта контуру без змін, створіть дублікат (</a:t>
            </a:r>
            <a:r>
              <a:rPr lang="en-US" sz="3200" b="0"/>
              <a:t>Ctrl + D) </a:t>
            </a:r>
            <a:r>
              <a:rPr lang="uk-UA" sz="3200" b="0"/>
              <a:t>і змістите вихідний текст по горизонталі. Об'єкт блакитного кольору внизу є зсунутим по горизонталі дублікатом вихідного текстового об'єкта червоного кольору.</a:t>
            </a:r>
            <a:endParaRPr lang="ru-RU" sz="2400" b="0"/>
          </a:p>
        </p:txBody>
      </p:sp>
      <p:pic>
        <p:nvPicPr>
          <p:cNvPr id="9218" name="Picture 2" descr="https://lh3.googleusercontent.com/BsrO0TgsPPwwdVd1QyN0JVlGqrgB5erY07jL_b9rJz580yv_IXRQJvsaX0lW0u7GZ5BXykjXiUX9-qgM-PtzE_34NEDgUgheqbdddgiT-rQ1m_C_TOyd=w3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1356" y="3942736"/>
            <a:ext cx="7836452" cy="17501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200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a:bodyPr>
          <a:lstStyle/>
          <a:p>
            <a:r>
              <a:rPr lang="uk-UA"/>
              <a:t>Інтерактивний контур</a:t>
            </a:r>
          </a:p>
        </p:txBody>
      </p:sp>
      <p:sp>
        <p:nvSpPr>
          <p:cNvPr id="4" name="Объект 3"/>
          <p:cNvSpPr>
            <a:spLocks noGrp="1"/>
          </p:cNvSpPr>
          <p:nvPr>
            <p:ph idx="1"/>
          </p:nvPr>
        </p:nvSpPr>
        <p:spPr>
          <a:xfrm>
            <a:off x="235974" y="1253612"/>
            <a:ext cx="11332087" cy="4601498"/>
          </a:xfrm>
        </p:spPr>
        <p:txBody>
          <a:bodyPr>
            <a:normAutofit fontScale="70000" lnSpcReduction="20000"/>
          </a:bodyPr>
          <a:lstStyle/>
          <a:p>
            <a:r>
              <a:rPr lang="uk-UA" sz="3200" b="0"/>
              <a:t>Інструмент </a:t>
            </a:r>
            <a:r>
              <a:rPr lang="en-US" sz="3200" b="0"/>
              <a:t>Interactive Contour (</a:t>
            </a:r>
            <a:r>
              <a:rPr lang="uk-UA" sz="3200" b="0"/>
              <a:t>Інтерактивний контур) дозволяє створювати для об'єктів багаторазову обведення, яка може бути спрямована як назовні, так і до їх центру. За допомогою цього ефекту можна цікаво оформляти текст, декоративні елементи, швидко створювати красиві рамки.</a:t>
            </a:r>
          </a:p>
          <a:p>
            <a:r>
              <a:rPr lang="uk-UA" sz="3200" b="0"/>
              <a:t>Застосування інтерактивного контуру до об'єкта може виконуватися двома способами:</a:t>
            </a:r>
          </a:p>
          <a:p>
            <a:r>
              <a:rPr lang="uk-UA" sz="3200" b="0"/>
              <a:t>Виділяється об'єкт інструментом </a:t>
            </a:r>
            <a:r>
              <a:rPr lang="en-US" sz="3200" b="0"/>
              <a:t>Pick. </a:t>
            </a:r>
            <a:r>
              <a:rPr lang="uk-UA" sz="3200" b="0"/>
              <a:t>Після цього вибирається інструмент </a:t>
            </a:r>
            <a:r>
              <a:rPr lang="en-US" sz="3200" b="0"/>
              <a:t>Interactive Contour, </a:t>
            </a:r>
            <a:r>
              <a:rPr lang="uk-UA" sz="3200" b="0"/>
              <a:t>і налаштовуються параметри контуру в Панелі властивостей.</a:t>
            </a:r>
          </a:p>
          <a:p>
            <a:r>
              <a:rPr lang="uk-UA" sz="3200" b="0"/>
              <a:t>Об'єкт не виділено. Відразу вибираємо інструмент </a:t>
            </a:r>
            <a:r>
              <a:rPr lang="en-US" sz="3200" b="0"/>
              <a:t>Interactive Contour, </a:t>
            </a:r>
            <a:r>
              <a:rPr lang="uk-UA" sz="3200" b="0"/>
              <a:t>клацаємо по об'єкту, щоб вказати, що будемо працювати саме з ним. Потім натискаємо ліву кнопку миші і, не відпускаючи її, простягаємо назовні або всередину об'єкта, щоб побудувати зовнішній або внутрішній контур відповідно.</a:t>
            </a:r>
          </a:p>
          <a:p>
            <a:r>
              <a:rPr lang="uk-UA" sz="3200" b="0"/>
              <a:t>Згодом ви можете редагувати інтерактивний контур або через Панель властивостей, або використовуючи маніпулятор і вектор інтерактивного контуру всередині об'єкта. Довжина вектора відповідає ширині контуру, а маніпулятор відповідає за кількість кроків.</a:t>
            </a:r>
          </a:p>
        </p:txBody>
      </p:sp>
    </p:spTree>
    <p:extLst>
      <p:ext uri="{BB962C8B-B14F-4D97-AF65-F5344CB8AC3E}">
        <p14:creationId xmlns:p14="http://schemas.microsoft.com/office/powerpoint/2010/main" val="185304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fontScale="90000"/>
          </a:bodyPr>
          <a:lstStyle/>
          <a:p>
            <a:r>
              <a:rPr lang="ru-RU"/>
              <a:t>Маркери інтерактивного редагування ефекту Контур</a:t>
            </a:r>
          </a:p>
        </p:txBody>
      </p:sp>
      <p:sp>
        <p:nvSpPr>
          <p:cNvPr id="4" name="Объект 3"/>
          <p:cNvSpPr>
            <a:spLocks noGrp="1"/>
          </p:cNvSpPr>
          <p:nvPr>
            <p:ph idx="1"/>
          </p:nvPr>
        </p:nvSpPr>
        <p:spPr>
          <a:xfrm>
            <a:off x="235974" y="1253612"/>
            <a:ext cx="11332087" cy="2448234"/>
          </a:xfrm>
        </p:spPr>
        <p:txBody>
          <a:bodyPr>
            <a:normAutofit/>
          </a:bodyPr>
          <a:lstStyle/>
          <a:p>
            <a:pPr fontAlgn="t"/>
            <a:r>
              <a:rPr lang="uk-UA" sz="2400" b="0"/>
              <a:t>Завдяки маркерами, інструмент Контур дозволяє інтерактивно змінювати налаштування ефекту безпосередньо в робочій області. Ромб вказує на початок ефекту / межу вихідного об'єкта, квадрат вказує на кінець ефекту, а стрілка - напрямок ефекту, відповідно. Перетягуючи квадрат, можна змінювати напрямок ефекту, а так само його розміри. А за допомогою розділової білої риси можна редагувати кількість "ступенів" (щільність) </a:t>
            </a:r>
            <a:r>
              <a:rPr lang="uk-UA" sz="2400" b="0"/>
              <a:t>контуру</a:t>
            </a:r>
            <a:r>
              <a:rPr lang="uk-UA" sz="2400" b="0" smtClean="0"/>
              <a:t>.</a:t>
            </a:r>
            <a:endParaRPr lang="uk-UA" sz="3600" b="0"/>
          </a:p>
        </p:txBody>
      </p:sp>
      <p:pic>
        <p:nvPicPr>
          <p:cNvPr id="10242" name="Picture 2" descr="https://lh6.googleusercontent.com/-w2b85IFda4NkkwDVx8-irohC5YJxsIdKtI8aaW2rNhmVWwzOsGd6fW8sG52Z0OcUfT1Krjr5ywFZUDnONrfvEOCSvhq_dZ8lnmQnyxnWLKfkKqKsA=w47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7483" y="3699198"/>
            <a:ext cx="4018219" cy="3026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334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p:txBody>
          <a:bodyPr>
            <a:normAutofit/>
          </a:bodyPr>
          <a:lstStyle/>
          <a:p>
            <a:r>
              <a:rPr lang="uk-UA"/>
              <a:t>Трасування зображення</a:t>
            </a:r>
          </a:p>
        </p:txBody>
      </p:sp>
      <p:sp>
        <p:nvSpPr>
          <p:cNvPr id="3" name="Объект 2"/>
          <p:cNvSpPr>
            <a:spLocks noGrp="1"/>
          </p:cNvSpPr>
          <p:nvPr>
            <p:ph idx="1"/>
          </p:nvPr>
        </p:nvSpPr>
        <p:spPr>
          <a:xfrm>
            <a:off x="609600" y="1752601"/>
            <a:ext cx="10160000" cy="4574457"/>
          </a:xfrm>
        </p:spPr>
        <p:txBody>
          <a:bodyPr>
            <a:normAutofit fontScale="85000" lnSpcReduction="20000"/>
          </a:bodyPr>
          <a:lstStyle/>
          <a:p>
            <a:r>
              <a:rPr lang="ru-RU" sz="2100" b="0"/>
              <a:t>Трасування зображення</a:t>
            </a:r>
          </a:p>
          <a:p>
            <a:r>
              <a:rPr lang="ru-RU" sz="2100" b="0"/>
              <a:t>Функція «Трасування зображення» дає змогу перетворювати растрові зображення (форматів JPEG, PNG, PSD тощо) на векторні ілюстрації. За допомогою цієї функції можна легко створити новий малюнок на основі існуючої ілюстрації шляхом її трасування. Наприклад, за допомогою інструмента «Трасування зображення» ви можете перетворити свій малюнок олівцем на папері на векторну ілюстрацію. Ви можете вибрати стиль трасування з доступного набору, щоб швидко отримати бажаний результат. </a:t>
            </a:r>
          </a:p>
          <a:p>
            <a:r>
              <a:rPr lang="ru-RU" sz="2100" b="0"/>
              <a:t>Ви можете будь-растровий об'єкт, вставлений в документ CorelDRAW 10, перетворити в векторний. Перетворення проводиться за допомогою програми CorelTRACE 10, що входить до складу пакету програм CorelDRAW 10. Для конвертування, цей компонент пакета програм повинен бути встановлений на вашому комп'ютері. В іншому випадку необхідно виконати повторну установку пакета (щоб додати компонент CorelTRACE 10). Перетворіть векторний об'єкт в растрове зображення або вставте растровий малюнок з файлу. Далі ми створимо на його основі групу векторних об'єктів. Виділіть растровий малюнок і натисніть кнопку "Trace Bitmap" на панелі Property Bar (Панель властивостей). В окремому вікні запуститься програма трасування CorelTRACE 10, в яку завантажиться виділений вами малюнок. Растровий малюнок, який ви хочете перетворити, буде показаний в лівій частині робочої області програми.</a:t>
            </a:r>
          </a:p>
          <a:p>
            <a:endParaRPr lang="uk-UA"/>
          </a:p>
        </p:txBody>
      </p:sp>
    </p:spTree>
    <p:extLst>
      <p:ext uri="{BB962C8B-B14F-4D97-AF65-F5344CB8AC3E}">
        <p14:creationId xmlns:p14="http://schemas.microsoft.com/office/powerpoint/2010/main" val="325030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624348" y="0"/>
            <a:ext cx="7721600" cy="801647"/>
          </a:xfrm>
        </p:spPr>
        <p:txBody>
          <a:bodyPr>
            <a:normAutofit/>
          </a:bodyPr>
          <a:lstStyle/>
          <a:p>
            <a:r>
              <a:rPr lang="uk-UA"/>
              <a:t>Трасування зображення</a:t>
            </a:r>
          </a:p>
        </p:txBody>
      </p:sp>
      <p:sp>
        <p:nvSpPr>
          <p:cNvPr id="3" name="Объект 2"/>
          <p:cNvSpPr>
            <a:spLocks noGrp="1"/>
          </p:cNvSpPr>
          <p:nvPr>
            <p:ph idx="1"/>
          </p:nvPr>
        </p:nvSpPr>
        <p:spPr>
          <a:xfrm>
            <a:off x="476863" y="705466"/>
            <a:ext cx="10289459" cy="4353232"/>
          </a:xfrm>
        </p:spPr>
        <p:txBody>
          <a:bodyPr>
            <a:normAutofit fontScale="92500" lnSpcReduction="20000"/>
          </a:bodyPr>
          <a:lstStyle/>
          <a:p>
            <a:pPr algn="just"/>
            <a:r>
              <a:rPr lang="ru-RU" sz="2100" b="0" smtClean="0"/>
              <a:t>Функція </a:t>
            </a:r>
            <a:r>
              <a:rPr lang="ru-RU" sz="2100" b="0"/>
              <a:t>«Трасування зображення» дає змогу перетворювати растрові зображення (форматів JPEG, PNG, PSD тощо) на векторні ілюстрації. За допомогою цієї функції можна легко створити новий малюнок на основі існуючої ілюстрації шляхом її трасування. Наприклад, за допомогою інструмента «Трасування зображення» ви можете перетворити свій малюнок олівцем на папері на векторну ілюстрацію. Ви можете вибрати стиль трасування з доступного набору, щоб швидко отримати бажаний результат. </a:t>
            </a:r>
          </a:p>
          <a:p>
            <a:pPr algn="just"/>
            <a:r>
              <a:rPr lang="ru-RU" sz="2100" b="0"/>
              <a:t>Ви можете будь-растровий об'єкт, вставлений в документ CorelDRAW 10, перетворити в векторний. Перетворення проводиться за допомогою програми CorelTRACE 10, що входить до складу пакету програм CorelDRAW 10. Для конвертування, цей компонент пакета програм повинен бути встановлений на вашому комп'ютері. В іншому випадку необхідно виконати повторну установку пакета (щоб додати компонент CorelTRACE 10). Перетворіть векторний об'єкт в растрове зображення або вставте растровий малюнок з файлу. Далі ми створимо на його основі групу векторних об'єктів. Виділіть растровий малюнок і натисніть кнопку "Trace Bitmap" на панелі Property Bar (Панель властивостей). В окремому вікні запуститься програма трасування CorelTRACE 10, в яку завантажиться виділений вами малюнок. Растровий малюнок, який ви хочете перетворити, буде показаний в лівій частині робочої області програми.</a:t>
            </a:r>
          </a:p>
          <a:p>
            <a:endParaRPr lang="uk-UA"/>
          </a:p>
        </p:txBody>
      </p:sp>
      <p:pic>
        <p:nvPicPr>
          <p:cNvPr id="14338" name="Picture 2" descr="https://lh5.googleusercontent.com/llWZ2F3Li1Jt9buAFBIPiesswFnF2ku8gyugXJNdrYjW-SIe3M6eb4BcyIGUiSXLjcaXzwKQ-ELUIvB-O0gLg2ZCQkNtWuUzRzSXGxKUeQl1snSo_pzN=w11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2711" y="4789538"/>
            <a:ext cx="9455822" cy="2068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254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i="1" dirty="0">
                <a:latin typeface="+mn-lt"/>
              </a:rPr>
              <a:t>Домашнє завдання</a:t>
            </a:r>
            <a:endParaRPr lang="ru-RU" b="1" i="1" dirty="0">
              <a:latin typeface="+mn-lt"/>
            </a:endParaRPr>
          </a:p>
        </p:txBody>
      </p:sp>
      <p:sp>
        <p:nvSpPr>
          <p:cNvPr id="3" name="Содержимое 2"/>
          <p:cNvSpPr>
            <a:spLocks noGrp="1"/>
          </p:cNvSpPr>
          <p:nvPr>
            <p:ph idx="1"/>
          </p:nvPr>
        </p:nvSpPr>
        <p:spPr/>
        <p:txBody>
          <a:bodyPr>
            <a:normAutofit/>
          </a:bodyPr>
          <a:lstStyle/>
          <a:p>
            <a:r>
              <a:rPr lang="ru-RU" b="1" smtClean="0">
                <a:solidFill>
                  <a:schemeClr val="accent1">
                    <a:lumMod val="50000"/>
                  </a:schemeClr>
                </a:solidFill>
                <a:latin typeface="Times New Roman" pitchFamily="18" charset="0"/>
                <a:cs typeface="Times New Roman" pitchFamily="18" charset="0"/>
              </a:rPr>
              <a:t>П</a:t>
            </a:r>
            <a:r>
              <a:rPr lang="uk-UA" b="1" smtClean="0">
                <a:solidFill>
                  <a:schemeClr val="accent1">
                    <a:lumMod val="50000"/>
                  </a:schemeClr>
                </a:solidFill>
                <a:latin typeface="Times New Roman" pitchFamily="18" charset="0"/>
                <a:cs typeface="Times New Roman" pitchFamily="18" charset="0"/>
              </a:rPr>
              <a:t>ідручник: </a:t>
            </a:r>
            <a:r>
              <a:rPr lang="en-US">
                <a:hlinkClick r:id="rId2"/>
              </a:rPr>
              <a:t>https://drive.google.com/file/d/1Hj-WLgbCbDO4bxmtBb5qaLEwwhwJVNop/view</a:t>
            </a:r>
            <a:r>
              <a:rPr lang="uk-UA" b="1" smtClean="0">
                <a:solidFill>
                  <a:schemeClr val="accent1">
                    <a:lumMod val="50000"/>
                  </a:schemeClr>
                </a:solidFill>
                <a:latin typeface="Times New Roman" pitchFamily="18" charset="0"/>
                <a:cs typeface="Times New Roman" pitchFamily="18" charset="0"/>
              </a:rPr>
              <a:t> </a:t>
            </a:r>
            <a:endParaRPr lang="uk-UA" b="1" dirty="0">
              <a:solidFill>
                <a:schemeClr val="accent1">
                  <a:lumMod val="50000"/>
                </a:schemeClr>
              </a:solidFill>
              <a:latin typeface="Times New Roman" pitchFamily="18" charset="0"/>
              <a:cs typeface="Times New Roman" pitchFamily="18" charset="0"/>
            </a:endParaRPr>
          </a:p>
          <a:p>
            <a:r>
              <a:rPr lang="uk-UA" b="1" smtClean="0">
                <a:solidFill>
                  <a:schemeClr val="accent1">
                    <a:lumMod val="50000"/>
                  </a:schemeClr>
                </a:solidFill>
                <a:latin typeface="Times New Roman" pitchFamily="18" charset="0"/>
                <a:cs typeface="Times New Roman" pitchFamily="18" charset="0"/>
              </a:rPr>
              <a:t>Опрацювати: </a:t>
            </a:r>
            <a:r>
              <a:rPr lang="en-US" smtClean="0">
                <a:solidFill>
                  <a:schemeClr val="accent1">
                    <a:lumMod val="50000"/>
                  </a:schemeClr>
                </a:solidFill>
                <a:latin typeface="Times New Roman" pitchFamily="18" charset="0"/>
                <a:cs typeface="Times New Roman" pitchFamily="18" charset="0"/>
              </a:rPr>
              <a:t>§</a:t>
            </a:r>
            <a:r>
              <a:rPr lang="uk-UA" smtClean="0">
                <a:solidFill>
                  <a:schemeClr val="accent1">
                    <a:lumMod val="50000"/>
                  </a:schemeClr>
                </a:solidFill>
                <a:latin typeface="Times New Roman" pitchFamily="18" charset="0"/>
                <a:cs typeface="Times New Roman" pitchFamily="18" charset="0"/>
              </a:rPr>
              <a:t> 2.11, 7</a:t>
            </a:r>
            <a:r>
              <a:rPr lang="uk-UA" b="1" smtClean="0">
                <a:solidFill>
                  <a:schemeClr val="accent1">
                    <a:lumMod val="50000"/>
                  </a:schemeClr>
                </a:solidFill>
                <a:latin typeface="Times New Roman" pitchFamily="18" charset="0"/>
                <a:cs typeface="Times New Roman" pitchFamily="18" charset="0"/>
              </a:rPr>
              <a:t> </a:t>
            </a:r>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endParaRPr lang="uk-UA" b="1" dirty="0">
              <a:solidFill>
                <a:schemeClr val="accent1">
                  <a:lumMod val="50000"/>
                </a:schemeClr>
              </a:solidFill>
              <a:latin typeface="Times New Roman" pitchFamily="18" charset="0"/>
              <a:cs typeface="Times New Roman" pitchFamily="18" charset="0"/>
            </a:endParaRPr>
          </a:p>
          <a:p>
            <a:pPr marL="0" indent="0">
              <a:buNone/>
            </a:pPr>
            <a:endParaRPr lang="uk-UA" b="1" smtClean="0">
              <a:solidFill>
                <a:schemeClr val="accent1">
                  <a:lumMod val="50000"/>
                </a:schemeClr>
              </a:solidFill>
              <a:latin typeface="Times New Roman" pitchFamily="18" charset="0"/>
              <a:cs typeface="Times New Roman" pitchFamily="18" charset="0"/>
            </a:endParaRPr>
          </a:p>
          <a:p>
            <a:pPr marL="0" indent="0">
              <a:buNone/>
            </a:pPr>
            <a:r>
              <a:rPr lang="uk-UA" b="1" smtClean="0">
                <a:solidFill>
                  <a:schemeClr val="accent1">
                    <a:lumMod val="50000"/>
                  </a:schemeClr>
                </a:solidFill>
                <a:latin typeface="Times New Roman" pitchFamily="18" charset="0"/>
                <a:cs typeface="Times New Roman" pitchFamily="18" charset="0"/>
              </a:rPr>
              <a:t>Розвязки  </a:t>
            </a:r>
            <a:r>
              <a:rPr lang="uk-UA" b="1" dirty="0">
                <a:solidFill>
                  <a:schemeClr val="accent1">
                    <a:lumMod val="50000"/>
                  </a:schemeClr>
                </a:solidFill>
                <a:latin typeface="Times New Roman" pitchFamily="18" charset="0"/>
                <a:cs typeface="Times New Roman" pitchFamily="18" charset="0"/>
              </a:rPr>
              <a:t>надіслати: </a:t>
            </a:r>
            <a:r>
              <a:rPr lang="en-US" b="1" dirty="0">
                <a:solidFill>
                  <a:schemeClr val="accent1">
                    <a:lumMod val="50000"/>
                  </a:schemeClr>
                </a:solidFill>
                <a:latin typeface="Times New Roman" pitchFamily="18" charset="0"/>
                <a:cs typeface="Times New Roman" pitchFamily="18" charset="0"/>
                <a:hlinkClick r:id="rId3"/>
              </a:rPr>
              <a:t>dimaslyuta@gmail.com</a:t>
            </a:r>
            <a:r>
              <a:rPr lang="en-US" b="1" dirty="0">
                <a:solidFill>
                  <a:schemeClr val="accent1">
                    <a:lumMod val="50000"/>
                  </a:schemeClr>
                </a:solidFill>
                <a:latin typeface="Times New Roman" pitchFamily="18" charset="0"/>
                <a:cs typeface="Times New Roman" pitchFamily="18" charset="0"/>
              </a:rPr>
              <a:t> – </a:t>
            </a:r>
            <a:r>
              <a:rPr lang="uk-UA" b="1" dirty="0">
                <a:solidFill>
                  <a:schemeClr val="accent1">
                    <a:lumMod val="50000"/>
                  </a:schemeClr>
                </a:solidFill>
                <a:latin typeface="Times New Roman" pitchFamily="18" charset="0"/>
                <a:cs typeface="Times New Roman" pitchFamily="18" charset="0"/>
              </a:rPr>
              <a:t>пошта.</a:t>
            </a:r>
            <a:endParaRPr lang="en-US" b="1" dirty="0">
              <a:solidFill>
                <a:schemeClr val="accent1">
                  <a:lumMod val="50000"/>
                </a:schemeClr>
              </a:solidFill>
              <a:latin typeface="Times New Roman" pitchFamily="18" charset="0"/>
              <a:cs typeface="Times New Roman" pitchFamily="18" charset="0"/>
            </a:endParaRPr>
          </a:p>
          <a:p>
            <a:pPr marL="0" indent="0">
              <a:buNone/>
            </a:pPr>
            <a:r>
              <a:rPr lang="uk-UA" b="1" dirty="0">
                <a:solidFill>
                  <a:schemeClr val="accent1">
                    <a:lumMod val="50000"/>
                  </a:schemeClr>
                </a:solidFill>
                <a:latin typeface="Times New Roman" pitchFamily="18" charset="0"/>
                <a:cs typeface="Times New Roman" pitchFamily="18" charset="0"/>
              </a:rPr>
              <a:t>                                      </a:t>
            </a:r>
            <a:r>
              <a:rPr lang="en-US" b="1" u="sng" dirty="0">
                <a:solidFill>
                  <a:schemeClr val="accent1">
                    <a:lumMod val="75000"/>
                  </a:schemeClr>
                </a:solidFill>
                <a:latin typeface="Times New Roman" pitchFamily="18" charset="0"/>
                <a:cs typeface="Times New Roman" pitchFamily="18" charset="0"/>
              </a:rPr>
              <a:t>0660098440</a:t>
            </a:r>
            <a:r>
              <a:rPr lang="en-US" b="1" dirty="0">
                <a:solidFill>
                  <a:schemeClr val="accent1">
                    <a:lumMod val="50000"/>
                  </a:schemeClr>
                </a:solidFill>
                <a:latin typeface="Times New Roman" pitchFamily="18" charset="0"/>
                <a:cs typeface="Times New Roman" pitchFamily="18" charset="0"/>
              </a:rPr>
              <a:t> </a:t>
            </a:r>
            <a:r>
              <a:rPr lang="uk-UA" b="1" dirty="0">
                <a:solidFill>
                  <a:schemeClr val="accent1">
                    <a:lumMod val="50000"/>
                  </a:schemeClr>
                </a:solidFill>
                <a:latin typeface="Times New Roman" pitchFamily="18" charset="0"/>
                <a:cs typeface="Times New Roman" pitchFamily="18" charset="0"/>
              </a:rPr>
              <a:t> </a:t>
            </a:r>
            <a:r>
              <a:rPr lang="en-US" b="1" dirty="0">
                <a:solidFill>
                  <a:schemeClr val="accent1">
                    <a:lumMod val="50000"/>
                  </a:schemeClr>
                </a:solidFill>
                <a:latin typeface="Times New Roman" pitchFamily="18" charset="0"/>
                <a:cs typeface="Times New Roman" pitchFamily="18" charset="0"/>
              </a:rPr>
              <a:t>Viber, Telegram</a:t>
            </a:r>
            <a:endParaRPr lang="uk-UA" b="1" dirty="0">
              <a:solidFill>
                <a:schemeClr val="accent1">
                  <a:lumMod val="50000"/>
                </a:schemeClr>
              </a:solidFill>
              <a:latin typeface="Times New Roman" pitchFamily="18" charset="0"/>
              <a:cs typeface="Times New Roman" pitchFamily="18" charset="0"/>
            </a:endParaRPr>
          </a:p>
        </p:txBody>
      </p:sp>
      <p:pic>
        <p:nvPicPr>
          <p:cNvPr id="4" name="Picture 6" descr="E:\Новая папка\картинки\WMF\VOL_WMF\BOOK1.WMF"/>
          <p:cNvPicPr>
            <a:picLocks noChangeAspect="1" noChangeArrowheads="1"/>
          </p:cNvPicPr>
          <p:nvPr/>
        </p:nvPicPr>
        <p:blipFill>
          <a:blip r:embed="rId4"/>
          <a:srcRect/>
          <a:stretch>
            <a:fillRect/>
          </a:stretch>
        </p:blipFill>
        <p:spPr bwMode="auto">
          <a:xfrm>
            <a:off x="3649619" y="2783098"/>
            <a:ext cx="3436074" cy="1673311"/>
          </a:xfrm>
          <a:prstGeom prst="rect">
            <a:avLst/>
          </a:prstGeom>
          <a:noFill/>
        </p:spPr>
      </p:pic>
    </p:spTree>
    <p:extLst>
      <p:ext uri="{BB962C8B-B14F-4D97-AF65-F5344CB8AC3E}">
        <p14:creationId xmlns:p14="http://schemas.microsoft.com/office/powerpoint/2010/main" val="171359444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p:txBody>
          <a:bodyPr>
            <a:normAutofit/>
          </a:bodyPr>
          <a:lstStyle/>
          <a:p>
            <a:r>
              <a:rPr lang="ru-RU"/>
              <a:t>Робота з контурами в CorelDRAW</a:t>
            </a:r>
          </a:p>
        </p:txBody>
      </p:sp>
      <p:sp>
        <p:nvSpPr>
          <p:cNvPr id="3" name="Объект 2"/>
          <p:cNvSpPr>
            <a:spLocks noGrp="1"/>
          </p:cNvSpPr>
          <p:nvPr>
            <p:ph idx="1"/>
          </p:nvPr>
        </p:nvSpPr>
        <p:spPr>
          <a:xfrm>
            <a:off x="285135" y="1767349"/>
            <a:ext cx="7664246" cy="4957916"/>
          </a:xfrm>
        </p:spPr>
        <p:txBody>
          <a:bodyPr/>
          <a:lstStyle/>
          <a:p>
            <a:r>
              <a:rPr lang="uk-UA" b="0" smtClean="0"/>
              <a:t>Команда </a:t>
            </a:r>
            <a:r>
              <a:rPr lang="uk-UA" b="0"/>
              <a:t>Контур додає обмежуючу форму (або форми) до виділеного векторного або текстового об'єкту. Розглянемо налаштування, за допомогою яких можна створювати різні типи контурів, також способи застосування цих контурів.</a:t>
            </a:r>
          </a:p>
          <a:p>
            <a:r>
              <a:rPr lang="uk-UA" b="0"/>
              <a:t>Інструмент Контур знаходиться в випадаючому меню Ефекти на панелі інструментів (для відображення меню, що випадає наведіть чорну стрілку на кнопку Ефекти). Поєднання клавіш </a:t>
            </a:r>
            <a:r>
              <a:rPr lang="en-US" b="0"/>
              <a:t>Ctrl + F9 </a:t>
            </a:r>
            <a:r>
              <a:rPr lang="uk-UA" b="0"/>
              <a:t>відкриває вікно настройки Контур. Це вікно також можна відкрити, вибравши Ефекти&gt; Контур в рядку меню.</a:t>
            </a:r>
          </a:p>
          <a:p>
            <a:r>
              <a:rPr lang="uk-UA" b="0"/>
              <a:t>Ефект Контур можна застосовувати до базових фігур, кривих, до тексту. За замовчуванням інструмент </a:t>
            </a:r>
            <a:r>
              <a:rPr lang="en-US" b="0"/>
              <a:t>Contour (</a:t>
            </a:r>
            <a:r>
              <a:rPr lang="uk-UA" b="0"/>
              <a:t>Контур) розташований в випадаючому списку ефектів на стандартній панелі інструментів.</a:t>
            </a:r>
          </a:p>
          <a:p>
            <a:endParaRPr lang="uk-UA"/>
          </a:p>
        </p:txBody>
      </p:sp>
      <p:pic>
        <p:nvPicPr>
          <p:cNvPr id="1026" name="Picture 2" descr="https://lh6.googleusercontent.com/yL2gKFn4XgB0meXsf1xnSuMWCgyixApWlGwera80BW-yn7g1-Z81UDiTIPfjXD62BiOnkYhAfle7NbTTwFDN4ra4PL3cMlHcmMAL94qKUQhpuINCp9s4=w27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419" y="2446236"/>
            <a:ext cx="2931653" cy="2804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514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fontScale="90000"/>
          </a:bodyPr>
          <a:lstStyle/>
          <a:p>
            <a:r>
              <a:rPr lang="uk-UA"/>
              <a:t>Налаштування панелі властивостей «Контур»</a:t>
            </a:r>
            <a:endParaRPr lang="ru-RU"/>
          </a:p>
        </p:txBody>
      </p:sp>
      <p:sp>
        <p:nvSpPr>
          <p:cNvPr id="4" name="Объект 3"/>
          <p:cNvSpPr>
            <a:spLocks noGrp="1"/>
          </p:cNvSpPr>
          <p:nvPr>
            <p:ph idx="1"/>
          </p:nvPr>
        </p:nvSpPr>
        <p:spPr>
          <a:xfrm>
            <a:off x="235974" y="1209369"/>
            <a:ext cx="11332087" cy="4087198"/>
          </a:xfrm>
        </p:spPr>
        <p:txBody>
          <a:bodyPr>
            <a:normAutofit fontScale="70000" lnSpcReduction="20000"/>
          </a:bodyPr>
          <a:lstStyle/>
          <a:p>
            <a:pPr marL="457200" indent="-457200">
              <a:buFont typeface="+mj-lt"/>
              <a:buAutoNum type="arabicPeriod"/>
            </a:pPr>
            <a:r>
              <a:rPr lang="uk-UA" b="0"/>
              <a:t>Напрямок. Доступні три варіанти: </a:t>
            </a:r>
            <a:r>
              <a:rPr lang="en-US" b="0"/>
              <a:t>To center (</a:t>
            </a:r>
            <a:r>
              <a:rPr lang="uk-UA" b="0"/>
              <a:t>до центру), </a:t>
            </a:r>
            <a:r>
              <a:rPr lang="en-US" b="0"/>
              <a:t>Inside (</a:t>
            </a:r>
            <a:r>
              <a:rPr lang="uk-UA" b="0"/>
              <a:t>всередину), </a:t>
            </a:r>
            <a:r>
              <a:rPr lang="en-US" b="0"/>
              <a:t>Outside (</a:t>
            </a:r>
            <a:r>
              <a:rPr lang="uk-UA" b="0"/>
              <a:t>назовні). При виборі першого варіанту, об'єкт буде повністю "покритий" ефектом, при цьому кількість "ступенів" буде автоматично розраховане на основі параметра </a:t>
            </a:r>
            <a:r>
              <a:rPr lang="en-US" b="0"/>
              <a:t>Offset (</a:t>
            </a:r>
            <a:r>
              <a:rPr lang="uk-UA" b="0"/>
              <a:t>див. Далі).</a:t>
            </a:r>
          </a:p>
          <a:p>
            <a:pPr marL="457200" indent="-457200">
              <a:buFont typeface="+mj-lt"/>
              <a:buAutoNum type="arabicPeriod"/>
            </a:pPr>
            <a:r>
              <a:rPr lang="en-US" b="0"/>
              <a:t>Steps (</a:t>
            </a:r>
            <a:r>
              <a:rPr lang="uk-UA" b="0"/>
              <a:t>Кроки). Доступний тільки при виборі напрямку </a:t>
            </a:r>
            <a:r>
              <a:rPr lang="en-US" b="0"/>
              <a:t>Inside (</a:t>
            </a:r>
            <a:r>
              <a:rPr lang="uk-UA" b="0"/>
              <a:t>всередину) або </a:t>
            </a:r>
            <a:r>
              <a:rPr lang="en-US" b="0"/>
              <a:t>Outside (</a:t>
            </a:r>
            <a:r>
              <a:rPr lang="uk-UA" b="0"/>
              <a:t>назовні), і задає кількість "ступенів" контуру.</a:t>
            </a:r>
          </a:p>
          <a:p>
            <a:pPr marL="457200" indent="-457200">
              <a:buFont typeface="+mj-lt"/>
              <a:buAutoNum type="arabicPeriod"/>
            </a:pPr>
            <a:r>
              <a:rPr lang="en-US" b="0"/>
              <a:t>Offset (</a:t>
            </a:r>
            <a:r>
              <a:rPr lang="uk-UA" b="0"/>
              <a:t>Зсув). Задає інтервал між контурами об'єкта.</a:t>
            </a:r>
          </a:p>
          <a:p>
            <a:pPr marL="457200" indent="-457200">
              <a:buFont typeface="+mj-lt"/>
              <a:buAutoNum type="arabicPeriod"/>
            </a:pPr>
            <a:r>
              <a:rPr lang="uk-UA" b="0"/>
              <a:t>Напрямок перетікання кольору. Доступні три варіанти: </a:t>
            </a:r>
            <a:r>
              <a:rPr lang="en-US" b="0"/>
              <a:t>Linear (</a:t>
            </a:r>
            <a:r>
              <a:rPr lang="uk-UA" b="0"/>
              <a:t>лінійне), </a:t>
            </a:r>
            <a:r>
              <a:rPr lang="en-US" b="0"/>
              <a:t>Clockwise (</a:t>
            </a:r>
            <a:r>
              <a:rPr lang="uk-UA" b="0"/>
              <a:t>За годинниковою стрілкою), </a:t>
            </a:r>
            <a:r>
              <a:rPr lang="en-US" b="0"/>
              <a:t>Counterclockwise (</a:t>
            </a:r>
            <a:r>
              <a:rPr lang="uk-UA" b="0"/>
              <a:t>проти годинникової стрілки).</a:t>
            </a:r>
          </a:p>
          <a:p>
            <a:pPr marL="457200" indent="-457200">
              <a:buFont typeface="+mj-lt"/>
              <a:buAutoNum type="arabicPeriod"/>
            </a:pPr>
            <a:r>
              <a:rPr lang="uk-UA" b="0"/>
              <a:t>Кольори. Налаштування кольорів для кінцевого контуру. Для заливки і абрису колір задається окремо. Якщо вихідний об'єкт має градієнтну заливку, в настройках кольору контура буде доступно два кольори для заливки.</a:t>
            </a:r>
          </a:p>
          <a:p>
            <a:pPr marL="457200" indent="-457200">
              <a:buFont typeface="+mj-lt"/>
              <a:buAutoNum type="arabicPeriod"/>
            </a:pPr>
            <a:r>
              <a:rPr lang="uk-UA" b="0"/>
              <a:t>Важливо запам'ятати наступний момент - контур створює заливку і абрис тільки в тому випадку, якщо такі є у вихідного об'єкта. Наприклад, якщо вихідний об'єкт має абрис, але не має будь-якої заливки, ефект контур так само буде містити тільки абрис.</a:t>
            </a:r>
          </a:p>
          <a:p>
            <a:pPr marL="457200" indent="-457200">
              <a:buFont typeface="+mj-lt"/>
              <a:buAutoNum type="arabicPeriod"/>
            </a:pPr>
            <a:r>
              <a:rPr lang="en-US" b="0"/>
              <a:t>Object and color acceleration (</a:t>
            </a:r>
            <a:r>
              <a:rPr lang="uk-UA" b="0"/>
              <a:t>Прискорення об'єкта і кольору). Задає частоту з якою змінюється розмір і колір від початку до кінця ефекту. За замовчуванням бігунки встановлені по центру, що відповідає рівномірному розподілу.</a:t>
            </a:r>
          </a:p>
          <a:p>
            <a:pPr marL="457200" indent="-457200">
              <a:buFont typeface="+mj-lt"/>
              <a:buAutoNum type="arabicPeriod"/>
            </a:pPr>
            <a:r>
              <a:rPr lang="en-US" b="0"/>
              <a:t>Copy &amp; Clear (</a:t>
            </a:r>
            <a:r>
              <a:rPr lang="uk-UA" b="0"/>
              <a:t>Копіювання і видалення ефекту). Перша кнопка дозволяє скопіювати ефект з іншого об'єкта і застосувати його до поточного. Остання ж, видаляє ефект з </a:t>
            </a:r>
            <a:r>
              <a:rPr lang="uk-UA" b="0"/>
              <a:t>об'єкта</a:t>
            </a:r>
            <a:r>
              <a:rPr lang="uk-UA" b="0" smtClean="0"/>
              <a:t>.</a:t>
            </a:r>
            <a:endParaRPr lang="uk-UA" b="0"/>
          </a:p>
        </p:txBody>
      </p:sp>
      <p:pic>
        <p:nvPicPr>
          <p:cNvPr id="2050" name="Picture 2" descr="https://lh3.googleusercontent.com/e7XuzoqdY-04N9yMVLtoIWx3OCKIthfQb0KEHfbtKlNQmSzT5632vl9Mrp4GlSHW3TnbaFNy5WH0Z-xLwDUW1aYy7nzMtIbpb9LGCd1QaMvIXmGb7Q=w11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1201" y="4632889"/>
            <a:ext cx="8873406" cy="20628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26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a:bodyPr>
          <a:lstStyle/>
          <a:p>
            <a:r>
              <a:rPr lang="uk-UA"/>
              <a:t>Типи контурів:</a:t>
            </a:r>
          </a:p>
        </p:txBody>
      </p:sp>
      <p:sp>
        <p:nvSpPr>
          <p:cNvPr id="4" name="Объект 3"/>
          <p:cNvSpPr>
            <a:spLocks noGrp="1"/>
          </p:cNvSpPr>
          <p:nvPr>
            <p:ph idx="1"/>
          </p:nvPr>
        </p:nvSpPr>
        <p:spPr>
          <a:xfrm>
            <a:off x="235974" y="1209369"/>
            <a:ext cx="11332087" cy="4087198"/>
          </a:xfrm>
        </p:spPr>
        <p:txBody>
          <a:bodyPr>
            <a:normAutofit/>
          </a:bodyPr>
          <a:lstStyle/>
          <a:p>
            <a:pPr marL="342900" indent="-342900">
              <a:buFont typeface="Wingdings" pitchFamily="2" charset="2"/>
              <a:buChar char="Ø"/>
            </a:pPr>
            <a:r>
              <a:rPr lang="uk-UA" b="0"/>
              <a:t>До центру: контури створюються зі зміщенням до центру. Для цього типу контурів дії прораховуються автоматично з урахуванням відстані зсуву і вільного простору всередині об'єкта. В даному випадку користувач не може вплинути на настройки.</a:t>
            </a:r>
          </a:p>
          <a:p>
            <a:pPr marL="342900" indent="-342900">
              <a:buFont typeface="Wingdings" pitchFamily="2" charset="2"/>
              <a:buChar char="Ø"/>
            </a:pPr>
            <a:r>
              <a:rPr lang="uk-UA" b="0"/>
              <a:t>Внутрішній контур: для створення внутрішнього контуру об'єкта значення відстані зсуву і кількості кроків можуть бути задані користувачем. (В разі, коли задану відстань зміщення більше вільного місця, доступного для створення вищевказаних типів контуру, з'являється повідомлення «Зсув контуру занадто велике».)</a:t>
            </a:r>
          </a:p>
          <a:p>
            <a:pPr marL="342900" indent="-342900">
              <a:buFont typeface="Wingdings" pitchFamily="2" charset="2"/>
              <a:buChar char="Ø"/>
            </a:pPr>
            <a:r>
              <a:rPr lang="uk-UA" b="0"/>
              <a:t>Контур абрису: для створення контуру абрису відстань зміщення і кількість кроків також можуть бути задані користувачем.</a:t>
            </a:r>
          </a:p>
        </p:txBody>
      </p:sp>
    </p:spTree>
    <p:extLst>
      <p:ext uri="{BB962C8B-B14F-4D97-AF65-F5344CB8AC3E}">
        <p14:creationId xmlns:p14="http://schemas.microsoft.com/office/powerpoint/2010/main" val="196265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a:bodyPr>
          <a:lstStyle/>
          <a:p>
            <a:r>
              <a:rPr lang="uk-UA"/>
              <a:t>Застосування контуру</a:t>
            </a:r>
          </a:p>
        </p:txBody>
      </p:sp>
      <p:sp>
        <p:nvSpPr>
          <p:cNvPr id="4" name="Объект 3"/>
          <p:cNvSpPr>
            <a:spLocks noGrp="1"/>
          </p:cNvSpPr>
          <p:nvPr>
            <p:ph idx="1"/>
          </p:nvPr>
        </p:nvSpPr>
        <p:spPr>
          <a:xfrm>
            <a:off x="235974" y="1681297"/>
            <a:ext cx="11332087" cy="4087198"/>
          </a:xfrm>
        </p:spPr>
        <p:txBody>
          <a:bodyPr>
            <a:normAutofit/>
          </a:bodyPr>
          <a:lstStyle/>
          <a:p>
            <a:r>
              <a:rPr lang="ru-RU" sz="2400" b="0"/>
              <a:t>Контури можна застосовувати до векторних об'єктів і фігурного </a:t>
            </a:r>
            <a:r>
              <a:rPr lang="ru-RU" sz="2400" b="0"/>
              <a:t>тексту</a:t>
            </a:r>
            <a:r>
              <a:rPr lang="ru-RU" sz="2400" b="0" smtClean="0"/>
              <a:t>.</a:t>
            </a:r>
          </a:p>
          <a:p>
            <a:r>
              <a:rPr lang="ru-RU" sz="2400" b="0"/>
              <a:t>Контури можуть бути додані двома способами:</a:t>
            </a:r>
          </a:p>
          <a:p>
            <a:pPr marL="342900" indent="-342900">
              <a:buFont typeface="Arial" pitchFamily="34" charset="0"/>
              <a:buChar char="•"/>
            </a:pPr>
            <a:r>
              <a:rPr lang="ru-RU" sz="2400" b="0"/>
              <a:t>Клацніть виділений об'єкт і за допомогою інструменту Контур протягнете назовні або всередину.</a:t>
            </a:r>
          </a:p>
          <a:p>
            <a:pPr marL="342900" indent="-342900">
              <a:buFont typeface="Arial" pitchFamily="34" charset="0"/>
              <a:buChar char="•"/>
            </a:pPr>
            <a:r>
              <a:rPr lang="ru-RU" sz="2400" b="0"/>
              <a:t>Виберіть об'єкт і клацніть будь-яку кнопку типу контурів на панелі властивостей.</a:t>
            </a:r>
          </a:p>
          <a:p>
            <a:r>
              <a:rPr lang="ru-RU" sz="2400" b="0"/>
              <a:t>Після того як контур доданий до об'єкта, для досягнення бажаного результату можна змінювати налаштування на панелі властивостей.</a:t>
            </a:r>
          </a:p>
          <a:p>
            <a:endParaRPr lang="uk-UA" b="0"/>
          </a:p>
        </p:txBody>
      </p:sp>
    </p:spTree>
    <p:extLst>
      <p:ext uri="{BB962C8B-B14F-4D97-AF65-F5344CB8AC3E}">
        <p14:creationId xmlns:p14="http://schemas.microsoft.com/office/powerpoint/2010/main" val="365401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a:bodyPr>
          <a:lstStyle/>
          <a:p>
            <a:r>
              <a:rPr lang="uk-UA"/>
              <a:t>Приклади простих контурів</a:t>
            </a:r>
          </a:p>
        </p:txBody>
      </p:sp>
      <p:sp>
        <p:nvSpPr>
          <p:cNvPr id="4" name="Объект 3"/>
          <p:cNvSpPr>
            <a:spLocks noGrp="1"/>
          </p:cNvSpPr>
          <p:nvPr>
            <p:ph idx="1"/>
          </p:nvPr>
        </p:nvSpPr>
        <p:spPr>
          <a:xfrm>
            <a:off x="235974" y="1681296"/>
            <a:ext cx="11332087" cy="1828819"/>
          </a:xfrm>
        </p:spPr>
        <p:txBody>
          <a:bodyPr>
            <a:normAutofit/>
          </a:bodyPr>
          <a:lstStyle/>
          <a:p>
            <a:r>
              <a:rPr lang="ru-RU" sz="2400"/>
              <a:t>Додавання контуру до текстового об'єкту</a:t>
            </a:r>
            <a:endParaRPr lang="ru-RU" sz="2400" b="0"/>
          </a:p>
          <a:p>
            <a:r>
              <a:rPr lang="ru-RU" sz="2400" b="0"/>
              <a:t>Застосований контур (Тип контуру: внутрішній контур, Кроки контуру: 9 кроків, Зсув контуру: 0.5 мм, Кут: скошений, Колір заливки: червоний, Колір абрису: без абрису).</a:t>
            </a:r>
          </a:p>
          <a:p>
            <a:endParaRPr lang="uk-UA" b="0"/>
          </a:p>
        </p:txBody>
      </p:sp>
      <p:pic>
        <p:nvPicPr>
          <p:cNvPr id="3074" name="Picture 2" descr="https://lh6.googleusercontent.com/t4hSImzYnmU7-D9P0Px_TdERIC-khgjwMY4KCggUUTgwmXEBKT7gJ7ufY3Rh-E6xVUAgSbJppXHymw8FSNcNaaV8huhUJBWrwMjIFZ_Lep1GX8ot8G0=w11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303" y="4047765"/>
            <a:ext cx="10608429" cy="1099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86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a:bodyPr>
          <a:lstStyle/>
          <a:p>
            <a:r>
              <a:rPr lang="uk-UA"/>
              <a:t>Приклади простих контурів</a:t>
            </a:r>
          </a:p>
        </p:txBody>
      </p:sp>
      <p:sp>
        <p:nvSpPr>
          <p:cNvPr id="4" name="Объект 3"/>
          <p:cNvSpPr>
            <a:spLocks noGrp="1"/>
          </p:cNvSpPr>
          <p:nvPr>
            <p:ph idx="1"/>
          </p:nvPr>
        </p:nvSpPr>
        <p:spPr>
          <a:xfrm>
            <a:off x="235974" y="1253612"/>
            <a:ext cx="11332087" cy="2920181"/>
          </a:xfrm>
        </p:spPr>
        <p:txBody>
          <a:bodyPr>
            <a:normAutofit lnSpcReduction="10000"/>
          </a:bodyPr>
          <a:lstStyle/>
          <a:p>
            <a:r>
              <a:rPr lang="ru-RU" sz="2400"/>
              <a:t>Додавання контуру до векторного об'єкту (див. Зображення нижче)</a:t>
            </a:r>
            <a:endParaRPr lang="ru-RU" sz="2400" b="0"/>
          </a:p>
          <a:p>
            <a:r>
              <a:rPr lang="ru-RU" sz="2400" b="0"/>
              <a:t>Тип контуру: контур абрису, Кроки контуру: 9 кроків, Зсув контуру: 0.5 мм, Кут: скошений, Колір заливки: червоний, Колір абрису: червоний.</a:t>
            </a:r>
          </a:p>
          <a:p>
            <a:r>
              <a:rPr lang="ru-RU" sz="2400" b="0"/>
              <a:t>Тип контуру: до центру, Кроки контуру: НД, Зсув контуру: 0.5 мм, Кут: скошений, Колір заливки: червоний, Колір абрису: червоний.</a:t>
            </a:r>
          </a:p>
          <a:p>
            <a:r>
              <a:rPr lang="ru-RU" sz="2400" b="0"/>
              <a:t>Тип контуру: внутрішній контур, Кроки контуру: 2 кроки, Зсув контуру: 1 мм, Кут: скошений, Колір заливки: червоний, Колір абрису: </a:t>
            </a:r>
            <a:r>
              <a:rPr lang="ru-RU" sz="2400" b="0"/>
              <a:t>червоний</a:t>
            </a:r>
            <a:r>
              <a:rPr lang="ru-RU" sz="2400" b="0" smtClean="0"/>
              <a:t>.</a:t>
            </a:r>
            <a:endParaRPr lang="ru-RU" sz="2400" b="0"/>
          </a:p>
        </p:txBody>
      </p:sp>
      <p:pic>
        <p:nvPicPr>
          <p:cNvPr id="6146" name="Picture 2" descr="https://lh6.googleusercontent.com/8F7bU_9wBVSOERMgYxsWXuitc8_vawVNRbtRBfpRJR3dFas0Lke59VF6r8413Nnxw3GzEIem6u1NPUzYcnu8va_eUqVWweq6G5Cu5h6aYpsqGWuc7pU=w117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456" y="4446075"/>
            <a:ext cx="10222068" cy="1895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0195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fontScale="90000"/>
          </a:bodyPr>
          <a:lstStyle/>
          <a:p>
            <a:r>
              <a:rPr lang="ru-RU"/>
              <a:t>Використання контурів для створення цікавих ефектів</a:t>
            </a:r>
          </a:p>
        </p:txBody>
      </p:sp>
      <p:sp>
        <p:nvSpPr>
          <p:cNvPr id="4" name="Объект 3"/>
          <p:cNvSpPr>
            <a:spLocks noGrp="1"/>
          </p:cNvSpPr>
          <p:nvPr>
            <p:ph idx="1"/>
          </p:nvPr>
        </p:nvSpPr>
        <p:spPr>
          <a:xfrm>
            <a:off x="235974" y="1253612"/>
            <a:ext cx="11332087" cy="2920181"/>
          </a:xfrm>
        </p:spPr>
        <p:txBody>
          <a:bodyPr>
            <a:normAutofit/>
          </a:bodyPr>
          <a:lstStyle/>
          <a:p>
            <a:r>
              <a:rPr lang="ru-RU" sz="3200" b="0"/>
              <a:t>Крок 1: фігурний текст із застосованим контуром (Тип контуру: внутрішній контур, Кроки контуру: 1 крок, Зсув контуру: 1 мм, Кут: скошений, Колір заливки: білий, Колір абрису: без абрису</a:t>
            </a:r>
            <a:r>
              <a:rPr lang="ru-RU" sz="2400" b="0"/>
              <a:t>).</a:t>
            </a:r>
          </a:p>
        </p:txBody>
      </p:sp>
      <p:pic>
        <p:nvPicPr>
          <p:cNvPr id="7170" name="Picture 2" descr="https://lh4.googleusercontent.com/VkloPdWWsxAx2q7MMNeqkA05F_CVrRXvxCNxhLFr3v3YFiEZssjDjFtLZWVyPmwEt0mdfZTQCWoKabdscboBcqFAOyhdIWDaWlXTZsAs5QAZZjZD-bM=w9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756" y="4148547"/>
            <a:ext cx="10042106" cy="876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5793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D07C4E2F-7967-4831-9B49-02B497D44FFB}"/>
              </a:ext>
            </a:extLst>
          </p:cNvPr>
          <p:cNvSpPr>
            <a:spLocks noGrp="1"/>
          </p:cNvSpPr>
          <p:nvPr>
            <p:ph type="title"/>
          </p:nvPr>
        </p:nvSpPr>
        <p:spPr>
          <a:xfrm>
            <a:off x="1022553" y="0"/>
            <a:ext cx="7721600" cy="1170357"/>
          </a:xfrm>
        </p:spPr>
        <p:txBody>
          <a:bodyPr>
            <a:normAutofit fontScale="90000"/>
          </a:bodyPr>
          <a:lstStyle/>
          <a:p>
            <a:r>
              <a:rPr lang="ru-RU"/>
              <a:t>Використання контурів для створення цікавих ефектів</a:t>
            </a:r>
          </a:p>
        </p:txBody>
      </p:sp>
      <p:sp>
        <p:nvSpPr>
          <p:cNvPr id="4" name="Объект 3"/>
          <p:cNvSpPr>
            <a:spLocks noGrp="1"/>
          </p:cNvSpPr>
          <p:nvPr>
            <p:ph idx="1"/>
          </p:nvPr>
        </p:nvSpPr>
        <p:spPr>
          <a:xfrm>
            <a:off x="235974" y="1253612"/>
            <a:ext cx="11332087" cy="2920181"/>
          </a:xfrm>
        </p:spPr>
        <p:txBody>
          <a:bodyPr>
            <a:normAutofit/>
          </a:bodyPr>
          <a:lstStyle/>
          <a:p>
            <a:r>
              <a:rPr lang="uk-UA" sz="3200" b="0"/>
              <a:t>Крок 2: роз'єднати контур, натиснувши </a:t>
            </a:r>
            <a:r>
              <a:rPr lang="en-US" sz="3200" b="0"/>
              <a:t>Ctrl + K. </a:t>
            </a:r>
            <a:r>
              <a:rPr lang="uk-UA" sz="3200" b="0"/>
              <a:t>Контур і об'єкт тексту будуть розділені. (Колір контуру був змінений з білого на синій для підвищення видимості.)</a:t>
            </a:r>
            <a:endParaRPr lang="ru-RU" sz="2400" b="0"/>
          </a:p>
        </p:txBody>
      </p:sp>
      <p:pic>
        <p:nvPicPr>
          <p:cNvPr id="8194" name="Picture 2" descr="https://lh6.googleusercontent.com/W36pcqMbyGxCYk0RLxTslP1iDYjplbl_ohqjtD_DRy5JMeGawB_IfngoZCMDSWnB6a1OjUlZ=w87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730" y="3524762"/>
            <a:ext cx="11577484" cy="11577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3634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188</TotalTime>
  <Words>1533</Words>
  <Application>Microsoft Office PowerPoint</Application>
  <PresentationFormat>Произвольный</PresentationFormat>
  <Paragraphs>62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Главная</vt:lpstr>
      <vt:lpstr>Робота з векторними контурами. Трасування об'єктів. Маскування. </vt:lpstr>
      <vt:lpstr>Робота з контурами в CorelDRAW</vt:lpstr>
      <vt:lpstr>Налаштування панелі властивостей «Контур»</vt:lpstr>
      <vt:lpstr>Типи контурів:</vt:lpstr>
      <vt:lpstr>Застосування контуру</vt:lpstr>
      <vt:lpstr>Приклади простих контурів</vt:lpstr>
      <vt:lpstr>Приклади простих контурів</vt:lpstr>
      <vt:lpstr>Використання контурів для створення цікавих ефектів</vt:lpstr>
      <vt:lpstr>Використання контурів для створення цікавих ефектів</vt:lpstr>
      <vt:lpstr>Використання контурів для створення цікавих ефектів</vt:lpstr>
      <vt:lpstr>Інтерактивний контур</vt:lpstr>
      <vt:lpstr>Маркери інтерактивного редагування ефекту Контур</vt:lpstr>
      <vt:lpstr>Трасування зображення</vt:lpstr>
      <vt:lpstr>Трасування зображення</vt:lpstr>
      <vt:lpstr>Домашнє завдання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Розв’язування задач </dc:title>
  <dc:creator>2</dc:creator>
  <cp:lastModifiedBy>Таня</cp:lastModifiedBy>
  <cp:revision>22</cp:revision>
  <dcterms:created xsi:type="dcterms:W3CDTF">2020-03-16T08:28:35Z</dcterms:created>
  <dcterms:modified xsi:type="dcterms:W3CDTF">2020-04-08T15:38:39Z</dcterms:modified>
</cp:coreProperties>
</file>