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91" r:id="rId3"/>
    <p:sldId id="304" r:id="rId4"/>
    <p:sldId id="275" r:id="rId5"/>
    <p:sldId id="286" r:id="rId6"/>
    <p:sldId id="257" r:id="rId7"/>
    <p:sldId id="258" r:id="rId8"/>
    <p:sldId id="288" r:id="rId9"/>
    <p:sldId id="259" r:id="rId10"/>
    <p:sldId id="287" r:id="rId11"/>
    <p:sldId id="260" r:id="rId12"/>
    <p:sldId id="270" r:id="rId13"/>
    <p:sldId id="261" r:id="rId14"/>
    <p:sldId id="262" r:id="rId15"/>
    <p:sldId id="302" r:id="rId1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DDDDD"/>
    <a:srgbClr val="3695F8"/>
    <a:srgbClr val="3399FF"/>
    <a:srgbClr val="66FFFF"/>
    <a:srgbClr val="FF33CC"/>
    <a:srgbClr val="CC99FF"/>
    <a:srgbClr val="FF3399"/>
    <a:srgbClr val="FF99CC"/>
    <a:srgbClr val="008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9D888-75D8-425A-B53D-721D6FFE376D}" type="datetimeFigureOut">
              <a:rPr lang="ru-UA" smtClean="0"/>
              <a:t>03/15/2020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4F812-9259-447E-8AD0-891CCD66AB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6188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CC1B1-81ED-46B5-B262-77ABF407B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62B174-4BB6-4CC3-A730-32BAEF21E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A84C39-171C-4AE5-BD6B-BEDDC15F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AC54-DABB-49A5-894B-A1AB7F4120EE}" type="datetime1">
              <a:rPr lang="ru-UA" smtClean="0"/>
              <a:t>03/15/2020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94030-6A26-469B-B7D0-3C83A03D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000D19-D738-4FBB-B685-CC3A46D3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9051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2D4F9-7311-44D1-B2D0-31C4491FF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052605-6EE6-42D9-A9D4-9ECEECBF0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FBA88-AF43-4521-8FF8-5DD617F2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DD4E-C369-4D27-B33E-7D5136313386}" type="datetime1">
              <a:rPr lang="ru-UA" smtClean="0"/>
              <a:t>03/15/2020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62E22E-3D71-4313-831A-5C8B8F69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9CADD8-137C-4AC6-BDF2-B6C68357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7001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6B502E-667A-4FA9-AA9E-AB1FEA84E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673163-C04F-4687-91F2-B1091C0D3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825596-8819-4E3F-9E33-4195B813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764F-7CEE-4322-8207-BDB2C2929961}" type="datetime1">
              <a:rPr lang="ru-UA" smtClean="0"/>
              <a:t>03/15/2020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96E6AA-E99A-4A36-8778-19B33445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02E896-D158-4F87-B68C-2E88308F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6748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D02ED-716F-4C56-A6F9-754093F6C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DFEA9F-C2CB-41ED-B480-749608100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8DBB37-2170-454E-87C8-2AB148B4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DD282-20DE-4728-8024-C1FEE559A3A1}" type="datetime1">
              <a:rPr lang="ru-UA" smtClean="0"/>
              <a:t>03/15/2020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5650C4-EE76-4C73-9992-9E444DE0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8CB122-145B-4BA9-A86F-4C7C5F03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61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BCB75-ABBA-4301-90EC-AD10D16E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3F5979-E1EB-4845-A831-0BC1463A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B9C4E6-5CDB-4272-9F7A-2528DE5F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9C9B-63D9-4998-9334-F21C70D3D258}" type="datetime1">
              <a:rPr lang="ru-UA" smtClean="0"/>
              <a:t>03/15/2020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67BB97-EB1E-4933-B204-BAB9A11A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ADA5A8-F630-43A8-928C-F6B2180B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46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05099E-D6CE-442A-8F77-B3C00B7B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29DF29-DA07-42EB-8A96-05FD1F2D7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7A00C-A27C-42FB-AE35-01DD6B59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1F45-802C-430D-A031-91E2846ED1B7}" type="datetime1">
              <a:rPr lang="ru-UA" smtClean="0"/>
              <a:t>03/15/2020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DB3ACC-48A3-41DB-A23F-E9BB8523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707CFB-20DC-45A3-BD36-EF106BD4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39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63D7C-FC90-4213-A6A1-14760C580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D5BE74-9AC5-4E50-8690-B8FCC30BA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148974-4A60-488D-92AD-EE52B3493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A01C58-EEE5-45FD-8477-F25CF567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1CEA-5F70-4460-9967-2464DFEEB061}" type="datetime1">
              <a:rPr lang="ru-UA" smtClean="0"/>
              <a:t>03/15/2020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ED0D9E-7782-49AF-BAE9-98A1C03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3DCDD3-9339-431F-8B0D-77DA4350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FF91F-4D97-4A55-87AC-23369922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6364C7-0962-4BA1-9F42-3B741F8BB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D71737-F8DA-47FB-A0A6-13A0D3789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B0C431-7247-4AD2-9040-8CF82173D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2F7E42-7722-4BA3-AD79-B4C7E6D87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9EAE1D4-68E0-4197-850C-32980E0E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3859-A2FB-40A3-AAD1-158325D32A3B}" type="datetime1">
              <a:rPr lang="ru-UA" smtClean="0"/>
              <a:t>03/15/2020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95F75F1-2B15-4CCF-A3AA-C667E8BE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44F9D8-4551-4563-88AB-4A90A43D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37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29AB6-49E8-4870-BE36-A2F7932C8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6D1FF9-E52A-4F3B-A652-1ACEDD29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2887-FBCD-4476-AD0C-05793D0A1D8A}" type="datetime1">
              <a:rPr lang="ru-UA" smtClean="0"/>
              <a:t>03/15/2020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EEBEC6-832A-469E-AA07-4B91A209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C86A12-8670-46F0-B0A8-D90DCAC2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73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977E609-F7C6-46B6-9655-04E802BB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D556-6B07-4FDA-A64E-C20E2460B1D4}" type="datetime1">
              <a:rPr lang="ru-UA" smtClean="0"/>
              <a:t>03/15/2020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2DA17F-A2D5-44D5-9E06-013DAF286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FF954E-FB98-4153-86B0-ED4CED80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363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EBBE5-8B5A-4406-8BA2-81FFAD618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A89675-16F0-4F7D-9BBB-4F3A9E82B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941328-C89A-45A4-9F99-938839E38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9BE6E1-42EC-4D97-96DF-45E6B7BF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7435-B1FA-474B-9153-E9D3C0D4FE3D}" type="datetime1">
              <a:rPr lang="ru-UA" smtClean="0"/>
              <a:t>03/15/2020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39E898-B60E-4CB1-8776-6365DD00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99E542-89F0-4884-995B-B31C6C79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6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5EAE5-ED1B-44A5-B1DC-D0F74054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C3E4CB-C241-4215-BF6E-15BC38E9D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9C3288-1EF8-4F4A-B572-1D989923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4F23-F7E3-4768-A531-CFAE0FC4D0D2}" type="datetime1">
              <a:rPr lang="ru-UA" smtClean="0"/>
              <a:t>03/15/2020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5711EB-B52B-4308-980F-F2AFB63D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A69DE0-5682-4F64-A997-AEB085C2E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2656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80BF9-4894-497E-A89E-02604A6C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E770AB-5F3B-4639-A00B-F9D7DF9A3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35150F-FD3B-45C2-9A3D-FE8339D37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E800D6-4F04-4B3F-B439-19ECC0A2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E48-0A95-45FC-BF9A-55A40FEB8315}" type="datetime1">
              <a:rPr lang="ru-UA" smtClean="0"/>
              <a:t>03/15/2020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7FB430-84E1-466C-923C-08B80CC4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1C0188-DA97-4DFD-AE37-B29235EAD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65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A2F18-1A2A-435C-BE3C-7BE55413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23C510-C430-4CC2-8081-1607C988B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C47983-4019-43DD-BEB8-51274E94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A6C3-D1E2-4C71-BED1-E3C4F3CD268A}" type="datetime1">
              <a:rPr lang="ru-UA" smtClean="0"/>
              <a:t>03/15/2020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F832E-751B-4AF1-88B5-529B0F84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342B27-1ED7-4F6A-9393-B6C0282C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87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446909-372C-4F13-AC1B-FF22C8E2A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06E957-EAC5-4C08-9562-646A7DB74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3A281D-35F7-45BB-B536-3F4BEDBB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F08B-EA76-447A-934A-87D0D08D120B}" type="datetime1">
              <a:rPr lang="ru-UA" smtClean="0"/>
              <a:t>03/15/2020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4C30B3-593A-4DF1-B690-59BD7441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8B04A3-6E7A-48E0-AB59-042D2AEF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5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F04C3-4360-49E2-8DCB-8D1CF6AD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20229F-04A4-4BD0-B425-AF9C93278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2529B5-CEE0-4991-8ECF-D60463EF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33C0-9743-4D22-AEBC-C96008CAACAD}" type="datetime1">
              <a:rPr lang="ru-UA" smtClean="0"/>
              <a:t>03/15/2020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6C91E3-5D31-4257-A7A3-EF54CD77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ABC8A9-3999-4428-AA6F-5825589C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354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928E1-72B0-40B0-8098-59E18221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D75AF0-F8A8-4247-861A-9B5209971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0D57F4-8843-4C98-9F7F-C1D63FC11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72F981-BAF5-4849-AE1B-8098671A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CA2F-28A2-4713-8FB5-559CCD55B7F7}" type="datetime1">
              <a:rPr lang="ru-UA" smtClean="0"/>
              <a:t>03/15/2020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CD0EF1-11B1-480F-9660-110035051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A0ED99-1174-40A6-BB4D-852325D8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795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E1EC6-2C9C-443D-A83D-F3C2BF4D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812ABB-5176-484D-BB3C-96FF5C56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692ACB-4000-4CA5-87A3-73D0BD727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FC06B6-C20B-44C5-BFAB-464D402FC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2DB0A9-D8B3-4D96-A414-DA2E17179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E915E5-B292-41BA-B541-AE6FA2669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882-A21C-4749-8DD9-FD74E590B3E1}" type="datetime1">
              <a:rPr lang="ru-UA" smtClean="0"/>
              <a:t>03/15/2020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185A51-AC50-4A5D-99D6-88EF35D0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AD1E41-0A38-4703-BFE7-B11BCF3B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097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19F4E-435D-4E62-98DB-C1352B5A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AE5606-937E-4C99-97C8-8B989056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7913-B200-42ED-A026-BA6E08892927}" type="datetime1">
              <a:rPr lang="ru-UA" smtClean="0"/>
              <a:t>03/15/2020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CEEF02-F51B-4165-AD07-CBC3DEBF8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DDF505-BAC3-454A-AF04-EF03355A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452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BBE8DA-F0D3-4A50-8604-2699DA7C2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8290-A681-4DDB-9195-5F5B0D0D3B86}" type="datetime1">
              <a:rPr lang="ru-UA" smtClean="0"/>
              <a:t>03/15/2020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9A5CEF-5635-4D87-BFD7-F140A823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959621-00B8-4CC5-A9EB-008301F1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0924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D4B98-9E63-43A9-A0B9-799D88AA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FB453-13F1-4DAA-A534-9CE1080BA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427345-4524-44CD-B845-7CA491D63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7E30FC-FC03-4179-ADDC-E1DC9FB6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9B61-58C6-491D-A795-0E92C3D00779}" type="datetime1">
              <a:rPr lang="ru-UA" smtClean="0"/>
              <a:t>03/15/2020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68E70B-0556-42D1-BA4F-7A18EB5D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273A28-850A-4AE0-88FB-56098CF3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5117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252D7-BC56-4A35-B6A1-D5D6AD06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668A23-3190-4F36-967C-7A007C582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A488EF-6C6D-471C-AD30-3BCFF3674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86276B-AE40-4F55-8C1D-A4D87E11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A8B3-9FE2-4551-BF80-2976F95853DC}" type="datetime1">
              <a:rPr lang="ru-UA" smtClean="0"/>
              <a:t>03/15/2020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1CDB44-83CE-4B1A-B7EB-2A3D0557D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4B12E7-5684-4989-964B-D7555612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3327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43000">
              <a:srgbClr val="7030A0">
                <a:lumMod val="48000"/>
                <a:lumOff val="52000"/>
              </a:srgbClr>
            </a:gs>
            <a:gs pos="16000">
              <a:schemeClr val="accent2">
                <a:lumMod val="40000"/>
                <a:lumOff val="60000"/>
              </a:schemeClr>
            </a:gs>
            <a:gs pos="69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E90B9-45B9-4EE1-A3C4-9BC301542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60C96A-9B3F-422E-BDF6-6AE26862A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94F824-D7A4-4B11-BA26-F475B8F05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92FE-0739-4506-81C9-71B46D92E3BD}" type="datetime1">
              <a:rPr lang="ru-UA" smtClean="0"/>
              <a:t>03/15/2020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8FCFA6-0DA7-4031-80E7-4C1EE436A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ludmilalesichna@gmail.com</a:t>
            </a: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457AD5-99D6-49EA-ADA6-964B7AB1A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4ED8-7CF3-4CA2-9712-38AEC01E37C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274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43000">
              <a:srgbClr val="7030A0">
                <a:lumMod val="48000"/>
                <a:lumOff val="52000"/>
              </a:srgbClr>
            </a:gs>
            <a:gs pos="16000">
              <a:schemeClr val="accent2">
                <a:lumMod val="40000"/>
                <a:lumOff val="60000"/>
              </a:schemeClr>
            </a:gs>
            <a:gs pos="69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3F3E3-5475-42E1-AD3D-0613F6314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D3733B-8EC1-46AD-AC25-1A5C27904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96B876-6CD8-4A4E-B90A-A5C03C1FB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3CB58-E4FE-49F7-910F-E1CAA211CF5E}" type="datetime1">
              <a:rPr lang="ru-UA" smtClean="0"/>
              <a:t>03/15/2020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3D1BF-A1C7-4D2A-8E4F-F4311A1A4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ludmilalesichna@gmail.com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9FE092-7A1C-4D05-8A68-257A77A8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7DFFC-266D-4681-AE60-E7A26ED89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8">
            <a:extLst>
              <a:ext uri="{FF2B5EF4-FFF2-40B4-BE49-F238E27FC236}">
                <a16:creationId xmlns:a16="http://schemas.microsoft.com/office/drawing/2014/main" id="{2B1F9496-E237-4F9B-BCB4-DDBBA40259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523" y="1033669"/>
            <a:ext cx="9177130" cy="432021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7200" b="1" i="1" kern="10" dirty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Генетика. </a:t>
            </a:r>
          </a:p>
          <a:p>
            <a:pPr algn="ctr"/>
            <a:r>
              <a:rPr lang="ru-RU" sz="72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7200" b="1" i="1" kern="10" dirty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sz="7200" b="1" i="1" kern="10" dirty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72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7200" b="1" i="1" kern="10" dirty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72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7200" b="1" i="1" kern="10" dirty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Менделя.</a:t>
            </a:r>
            <a:endParaRPr lang="ru-UA" sz="7200" b="1" i="1" kern="10" dirty="0">
              <a:ln w="9525">
                <a:noFill/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99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8914567-0BFA-4520-99E5-02637AF40966}"/>
              </a:ext>
            </a:extLst>
          </p:cNvPr>
          <p:cNvSpPr/>
          <p:nvPr/>
        </p:nvSpPr>
        <p:spPr>
          <a:xfrm>
            <a:off x="633416" y="1757372"/>
            <a:ext cx="10925166" cy="1093153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Кожна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пара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ознак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успадковується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незалежно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інших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пар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A8B35AF-E102-433C-B4E0-3EF300E04379}"/>
              </a:ext>
            </a:extLst>
          </p:cNvPr>
          <p:cNvSpPr/>
          <p:nvPr/>
        </p:nvSpPr>
        <p:spPr>
          <a:xfrm>
            <a:off x="1258956" y="249947"/>
            <a:ext cx="9674087" cy="1392188"/>
          </a:xfrm>
          <a:prstGeom prst="roundRect">
            <a:avLst/>
          </a:prstGeom>
          <a:gradFill>
            <a:gsLst>
              <a:gs pos="57000">
                <a:schemeClr val="accent5">
                  <a:lumMod val="60000"/>
                  <a:lumOff val="40000"/>
                </a:schemeClr>
              </a:gs>
              <a:gs pos="8000">
                <a:srgbClr val="66FFFF"/>
              </a:gs>
              <a:gs pos="98000">
                <a:srgbClr val="00B0F0"/>
              </a:gs>
            </a:gsLst>
            <a:path path="circle">
              <a:fillToRect l="100000" t="100000"/>
            </a:path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Третій закон Менделя-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незалежного успадкування ознак</a:t>
            </a:r>
            <a:endParaRPr kumimoji="0" lang="ru-RU" sz="4400" b="0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FB3ED6-AB8B-4DA5-A578-3DDF055D174B}"/>
              </a:ext>
            </a:extLst>
          </p:cNvPr>
          <p:cNvSpPr txBox="1"/>
          <p:nvPr/>
        </p:nvSpPr>
        <p:spPr>
          <a:xfrm>
            <a:off x="2562511" y="3382046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FC5FA5-82BF-496C-BD9F-39F2C1DB599A}"/>
              </a:ext>
            </a:extLst>
          </p:cNvPr>
          <p:cNvSpPr txBox="1"/>
          <p:nvPr/>
        </p:nvSpPr>
        <p:spPr>
          <a:xfrm>
            <a:off x="2558322" y="5339706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2B894B-52E4-49AE-87C8-6FF37DFE9593}"/>
              </a:ext>
            </a:extLst>
          </p:cNvPr>
          <p:cNvSpPr txBox="1"/>
          <p:nvPr/>
        </p:nvSpPr>
        <p:spPr>
          <a:xfrm>
            <a:off x="6139192" y="3105616"/>
            <a:ext cx="809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♂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C11B91-5269-4845-9993-DC1C28F0B912}"/>
              </a:ext>
            </a:extLst>
          </p:cNvPr>
          <p:cNvSpPr txBox="1"/>
          <p:nvPr/>
        </p:nvSpPr>
        <p:spPr>
          <a:xfrm>
            <a:off x="3743889" y="3075613"/>
            <a:ext cx="27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♀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146989-D275-4E25-9DEF-C19C5A395951}"/>
              </a:ext>
            </a:extLst>
          </p:cNvPr>
          <p:cNvSpPr txBox="1"/>
          <p:nvPr/>
        </p:nvSpPr>
        <p:spPr>
          <a:xfrm>
            <a:off x="5473255" y="3127007"/>
            <a:ext cx="862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/>
              <a:t>х</a:t>
            </a:r>
            <a:endParaRPr lang="ru-UA" sz="4400" dirty="0"/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B929C017-56B1-409E-835C-8FEE0F3704C8}"/>
              </a:ext>
            </a:extLst>
          </p:cNvPr>
          <p:cNvGrpSpPr/>
          <p:nvPr/>
        </p:nvGrpSpPr>
        <p:grpSpPr>
          <a:xfrm>
            <a:off x="4441855" y="3185705"/>
            <a:ext cx="1201866" cy="1064838"/>
            <a:chOff x="4928417" y="3339037"/>
            <a:chExt cx="862581" cy="1064838"/>
          </a:xfrm>
        </p:grpSpPr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id="{88B83F9C-D4E2-414A-8F61-3CBFE946F1CD}"/>
                </a:ext>
              </a:extLst>
            </p:cNvPr>
            <p:cNvSpPr/>
            <p:nvPr/>
          </p:nvSpPr>
          <p:spPr>
            <a:xfrm>
              <a:off x="4957994" y="3339037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5FD5A3-4342-49D1-A982-24F2C520093E}"/>
                </a:ext>
              </a:extLst>
            </p:cNvPr>
            <p:cNvSpPr txBox="1"/>
            <p:nvPr/>
          </p:nvSpPr>
          <p:spPr>
            <a:xfrm>
              <a:off x="4928417" y="3449768"/>
              <a:ext cx="862581" cy="95410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BB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AF2DC4F9-9C09-4D14-A431-311DCD13B597}"/>
              </a:ext>
            </a:extLst>
          </p:cNvPr>
          <p:cNvGrpSpPr/>
          <p:nvPr/>
        </p:nvGrpSpPr>
        <p:grpSpPr>
          <a:xfrm>
            <a:off x="6818664" y="3183211"/>
            <a:ext cx="1134100" cy="1044903"/>
            <a:chOff x="7305226" y="3336543"/>
            <a:chExt cx="862581" cy="1044903"/>
          </a:xfrm>
        </p:grpSpPr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653C3F63-14D6-45C4-B5A4-BEF356771C7A}"/>
                </a:ext>
              </a:extLst>
            </p:cNvPr>
            <p:cNvSpPr/>
            <p:nvPr/>
          </p:nvSpPr>
          <p:spPr>
            <a:xfrm>
              <a:off x="7337019" y="3336543"/>
              <a:ext cx="798996" cy="799685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3AA15D-40AA-49B4-94EB-D97B9E6CD737}"/>
                </a:ext>
              </a:extLst>
            </p:cNvPr>
            <p:cNvSpPr txBox="1"/>
            <p:nvPr/>
          </p:nvSpPr>
          <p:spPr>
            <a:xfrm>
              <a:off x="7305226" y="3427339"/>
              <a:ext cx="862581" cy="95410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bb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0C36D519-DCD6-4B97-8D3D-5422634F375D}"/>
              </a:ext>
            </a:extLst>
          </p:cNvPr>
          <p:cNvCxnSpPr>
            <a:cxnSpLocks/>
          </p:cNvCxnSpPr>
          <p:nvPr/>
        </p:nvCxnSpPr>
        <p:spPr>
          <a:xfrm>
            <a:off x="7431061" y="4028946"/>
            <a:ext cx="0" cy="3267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87408106-BBC3-4704-A4EA-C7387C57DAD4}"/>
              </a:ext>
            </a:extLst>
          </p:cNvPr>
          <p:cNvCxnSpPr>
            <a:cxnSpLocks/>
          </p:cNvCxnSpPr>
          <p:nvPr/>
        </p:nvCxnSpPr>
        <p:spPr>
          <a:xfrm>
            <a:off x="5213419" y="5131539"/>
            <a:ext cx="430300" cy="2761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25A7E02-599A-4DC3-8BD8-B41E0169436D}"/>
              </a:ext>
            </a:extLst>
          </p:cNvPr>
          <p:cNvCxnSpPr>
            <a:cxnSpLocks/>
          </p:cNvCxnSpPr>
          <p:nvPr/>
        </p:nvCxnSpPr>
        <p:spPr>
          <a:xfrm flipH="1">
            <a:off x="6763161" y="5102205"/>
            <a:ext cx="438879" cy="3054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99BBA5F-C54D-4AC8-8691-3FDFC2E89658}"/>
              </a:ext>
            </a:extLst>
          </p:cNvPr>
          <p:cNvSpPr txBox="1"/>
          <p:nvPr/>
        </p:nvSpPr>
        <p:spPr>
          <a:xfrm>
            <a:off x="2558322" y="4384413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B4225498-B73D-4B73-BF23-E75824B12285}"/>
              </a:ext>
            </a:extLst>
          </p:cNvPr>
          <p:cNvGrpSpPr/>
          <p:nvPr/>
        </p:nvGrpSpPr>
        <p:grpSpPr>
          <a:xfrm>
            <a:off x="5602508" y="5275142"/>
            <a:ext cx="1201866" cy="1064838"/>
            <a:chOff x="4928417" y="3339037"/>
            <a:chExt cx="862581" cy="1064838"/>
          </a:xfrm>
        </p:grpSpPr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62F9A2A9-89C3-46BD-A7B9-ADA3F0485F2A}"/>
                </a:ext>
              </a:extLst>
            </p:cNvPr>
            <p:cNvSpPr/>
            <p:nvPr/>
          </p:nvSpPr>
          <p:spPr>
            <a:xfrm>
              <a:off x="4957994" y="3339037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AC6F77C-5078-4FA3-A9B0-A00840EF6B8A}"/>
                </a:ext>
              </a:extLst>
            </p:cNvPr>
            <p:cNvSpPr txBox="1"/>
            <p:nvPr/>
          </p:nvSpPr>
          <p:spPr>
            <a:xfrm>
              <a:off x="4928417" y="3449768"/>
              <a:ext cx="862581" cy="95410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F6DE3821-78EC-4C8C-8B2A-3E413AE1C41C}"/>
              </a:ext>
            </a:extLst>
          </p:cNvPr>
          <p:cNvGrpSpPr/>
          <p:nvPr/>
        </p:nvGrpSpPr>
        <p:grpSpPr>
          <a:xfrm>
            <a:off x="4575397" y="4384413"/>
            <a:ext cx="862580" cy="699564"/>
            <a:chOff x="9862247" y="5355387"/>
            <a:chExt cx="862580" cy="699564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F7BC9F41-A3DA-4CCD-8593-64CB727AB56B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EF9B8FD-B963-424C-800C-CF5B093881FB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9FDE418F-2CE0-4D42-8688-9CF737F29EF2}"/>
              </a:ext>
            </a:extLst>
          </p:cNvPr>
          <p:cNvGrpSpPr/>
          <p:nvPr/>
        </p:nvGrpSpPr>
        <p:grpSpPr>
          <a:xfrm>
            <a:off x="6999771" y="4392644"/>
            <a:ext cx="862580" cy="699564"/>
            <a:chOff x="9862247" y="5355387"/>
            <a:chExt cx="862580" cy="699564"/>
          </a:xfrm>
        </p:grpSpPr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BC32032D-FEBC-45CD-BFE4-2A7CBFE40A13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E54868D-51FF-4393-A5B5-F1E4F5ACBCB6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7163C462-A22D-41F2-BCD6-D4C9D33F4E0B}"/>
              </a:ext>
            </a:extLst>
          </p:cNvPr>
          <p:cNvCxnSpPr>
            <a:cxnSpLocks/>
          </p:cNvCxnSpPr>
          <p:nvPr/>
        </p:nvCxnSpPr>
        <p:spPr>
          <a:xfrm>
            <a:off x="5024424" y="4022950"/>
            <a:ext cx="0" cy="3267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48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FE503B-D748-4E03-BB67-6320CEBB653D}"/>
              </a:ext>
            </a:extLst>
          </p:cNvPr>
          <p:cNvSpPr txBox="1"/>
          <p:nvPr/>
        </p:nvSpPr>
        <p:spPr>
          <a:xfrm>
            <a:off x="460117" y="425520"/>
            <a:ext cx="1308925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 (F1):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D13433-8CB8-4636-85C3-DF9E71895145}"/>
              </a:ext>
            </a:extLst>
          </p:cNvPr>
          <p:cNvSpPr txBox="1"/>
          <p:nvPr/>
        </p:nvSpPr>
        <p:spPr>
          <a:xfrm>
            <a:off x="618902" y="3175001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F2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40A415-7956-468D-8A95-E11B5F2A8879}"/>
              </a:ext>
            </a:extLst>
          </p:cNvPr>
          <p:cNvSpPr txBox="1"/>
          <p:nvPr/>
        </p:nvSpPr>
        <p:spPr>
          <a:xfrm>
            <a:off x="5423900" y="770369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20447370-D243-41FC-B828-8631FA2AF617}"/>
              </a:ext>
            </a:extLst>
          </p:cNvPr>
          <p:cNvSpPr/>
          <p:nvPr/>
        </p:nvSpPr>
        <p:spPr>
          <a:xfrm>
            <a:off x="5538989" y="128686"/>
            <a:ext cx="727725" cy="699564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8FF22DA6-F4E2-468D-8EFA-959BBC315757}"/>
              </a:ext>
            </a:extLst>
          </p:cNvPr>
          <p:cNvSpPr/>
          <p:nvPr/>
        </p:nvSpPr>
        <p:spPr>
          <a:xfrm>
            <a:off x="3392524" y="3122886"/>
            <a:ext cx="904845" cy="55422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EA543CF1-F85A-43D0-8E08-BE139E9DDB97}"/>
              </a:ext>
            </a:extLst>
          </p:cNvPr>
          <p:cNvSpPr/>
          <p:nvPr/>
        </p:nvSpPr>
        <p:spPr>
          <a:xfrm>
            <a:off x="4532816" y="3130779"/>
            <a:ext cx="904845" cy="55640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DC900087-CA7D-49C7-938F-93A4FCB78960}"/>
              </a:ext>
            </a:extLst>
          </p:cNvPr>
          <p:cNvSpPr/>
          <p:nvPr/>
        </p:nvSpPr>
        <p:spPr>
          <a:xfrm>
            <a:off x="5650139" y="3159778"/>
            <a:ext cx="904845" cy="538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13366568-8AF5-46AF-86E9-FE34ED2D88DD}"/>
              </a:ext>
            </a:extLst>
          </p:cNvPr>
          <p:cNvSpPr/>
          <p:nvPr/>
        </p:nvSpPr>
        <p:spPr>
          <a:xfrm>
            <a:off x="6704099" y="3170174"/>
            <a:ext cx="904845" cy="52804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A48A1D04-F522-4B4B-915B-07869EA3E7E3}"/>
              </a:ext>
            </a:extLst>
          </p:cNvPr>
          <p:cNvSpPr/>
          <p:nvPr/>
        </p:nvSpPr>
        <p:spPr>
          <a:xfrm>
            <a:off x="2238785" y="3759427"/>
            <a:ext cx="904845" cy="49819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9BAFA10E-27DC-4369-BD2C-02A6796465A8}"/>
              </a:ext>
            </a:extLst>
          </p:cNvPr>
          <p:cNvSpPr/>
          <p:nvPr/>
        </p:nvSpPr>
        <p:spPr>
          <a:xfrm>
            <a:off x="2222307" y="4504890"/>
            <a:ext cx="904845" cy="49819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EF192064-22C5-40BC-8E7E-25062EB3963E}"/>
              </a:ext>
            </a:extLst>
          </p:cNvPr>
          <p:cNvSpPr/>
          <p:nvPr/>
        </p:nvSpPr>
        <p:spPr>
          <a:xfrm>
            <a:off x="2229319" y="5291416"/>
            <a:ext cx="904845" cy="52322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EEE97096-631F-435E-BF3E-0CED0D17068C}"/>
              </a:ext>
            </a:extLst>
          </p:cNvPr>
          <p:cNvSpPr/>
          <p:nvPr/>
        </p:nvSpPr>
        <p:spPr>
          <a:xfrm>
            <a:off x="2245753" y="6102431"/>
            <a:ext cx="904845" cy="52322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endParaRPr kumimoji="0" lang="ru-U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E8F2FD4-41E0-4245-A92C-86EE6B0648A8}"/>
              </a:ext>
            </a:extLst>
          </p:cNvPr>
          <p:cNvCxnSpPr>
            <a:cxnSpLocks/>
          </p:cNvCxnSpPr>
          <p:nvPr/>
        </p:nvCxnSpPr>
        <p:spPr>
          <a:xfrm>
            <a:off x="4480961" y="3816124"/>
            <a:ext cx="0" cy="2815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471F8BA6-2494-4A92-8B15-8089B2D7A36E}"/>
              </a:ext>
            </a:extLst>
          </p:cNvPr>
          <p:cNvCxnSpPr>
            <a:cxnSpLocks/>
          </p:cNvCxnSpPr>
          <p:nvPr/>
        </p:nvCxnSpPr>
        <p:spPr>
          <a:xfrm>
            <a:off x="5549835" y="3815481"/>
            <a:ext cx="0" cy="2815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D8387442-8CB2-4B56-8ED0-319A7ADCCD88}"/>
              </a:ext>
            </a:extLst>
          </p:cNvPr>
          <p:cNvCxnSpPr>
            <a:cxnSpLocks/>
          </p:cNvCxnSpPr>
          <p:nvPr/>
        </p:nvCxnSpPr>
        <p:spPr>
          <a:xfrm>
            <a:off x="6572922" y="3798883"/>
            <a:ext cx="0" cy="2815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B313022C-1BD0-4D6F-AFB1-4B9D922074A4}"/>
              </a:ext>
            </a:extLst>
          </p:cNvPr>
          <p:cNvCxnSpPr>
            <a:cxnSpLocks/>
          </p:cNvCxnSpPr>
          <p:nvPr/>
        </p:nvCxnSpPr>
        <p:spPr>
          <a:xfrm>
            <a:off x="3237012" y="4357446"/>
            <a:ext cx="4402738" cy="139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034B29A0-A30B-40FE-A279-AEC1E86CA151}"/>
              </a:ext>
            </a:extLst>
          </p:cNvPr>
          <p:cNvCxnSpPr>
            <a:cxnSpLocks/>
          </p:cNvCxnSpPr>
          <p:nvPr/>
        </p:nvCxnSpPr>
        <p:spPr>
          <a:xfrm>
            <a:off x="3237012" y="5171939"/>
            <a:ext cx="44027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D88F7554-2299-4DE1-908C-359E7C9BAEF2}"/>
              </a:ext>
            </a:extLst>
          </p:cNvPr>
          <p:cNvCxnSpPr>
            <a:cxnSpLocks/>
          </p:cNvCxnSpPr>
          <p:nvPr/>
        </p:nvCxnSpPr>
        <p:spPr>
          <a:xfrm>
            <a:off x="3175726" y="5972522"/>
            <a:ext cx="4464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5A459FA-0851-480E-B55C-C39BDC18C8AC}"/>
              </a:ext>
            </a:extLst>
          </p:cNvPr>
          <p:cNvSpPr txBox="1"/>
          <p:nvPr/>
        </p:nvSpPr>
        <p:spPr>
          <a:xfrm>
            <a:off x="3332663" y="801462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844847B4-F3D0-441C-BD67-2469A7A51EA2}"/>
              </a:ext>
            </a:extLst>
          </p:cNvPr>
          <p:cNvSpPr/>
          <p:nvPr/>
        </p:nvSpPr>
        <p:spPr>
          <a:xfrm>
            <a:off x="3452659" y="162164"/>
            <a:ext cx="727725" cy="699564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302145-4BAC-410D-9655-2C89ED329C00}"/>
              </a:ext>
            </a:extLst>
          </p:cNvPr>
          <p:cNvSpPr txBox="1"/>
          <p:nvPr/>
        </p:nvSpPr>
        <p:spPr>
          <a:xfrm>
            <a:off x="4876767" y="34877"/>
            <a:ext cx="809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♂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B322E4-2AA2-407A-9D0D-04D2D5BD48E4}"/>
              </a:ext>
            </a:extLst>
          </p:cNvPr>
          <p:cNvSpPr txBox="1"/>
          <p:nvPr/>
        </p:nvSpPr>
        <p:spPr>
          <a:xfrm>
            <a:off x="2718191" y="154175"/>
            <a:ext cx="806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♀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9C8BA50-3F55-4F6E-A33F-960917F8E624}"/>
              </a:ext>
            </a:extLst>
          </p:cNvPr>
          <p:cNvSpPr txBox="1"/>
          <p:nvPr/>
        </p:nvSpPr>
        <p:spPr>
          <a:xfrm>
            <a:off x="4174234" y="132287"/>
            <a:ext cx="862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/>
              <a:t>х</a:t>
            </a:r>
            <a:endParaRPr lang="ru-UA" sz="4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5646DC-C949-4638-AFCF-2B0615E3E4A2}"/>
              </a:ext>
            </a:extLst>
          </p:cNvPr>
          <p:cNvSpPr txBox="1"/>
          <p:nvPr/>
        </p:nvSpPr>
        <p:spPr>
          <a:xfrm>
            <a:off x="618902" y="1735429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B582D193-5EDD-4B43-BF49-289CADA7FE30}"/>
              </a:ext>
            </a:extLst>
          </p:cNvPr>
          <p:cNvGrpSpPr/>
          <p:nvPr/>
        </p:nvGrpSpPr>
        <p:grpSpPr>
          <a:xfrm>
            <a:off x="3088796" y="1498757"/>
            <a:ext cx="727725" cy="523220"/>
            <a:chOff x="9862247" y="5355387"/>
            <a:chExt cx="862580" cy="699564"/>
          </a:xfrm>
        </p:grpSpPr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068A3011-FD9E-4A52-A730-C5EDE73BF080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6B1F8B-85D8-482C-BEEE-7C9777699DB9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65BBB318-04FE-4E81-851D-5858AA26A1EC}"/>
              </a:ext>
            </a:extLst>
          </p:cNvPr>
          <p:cNvGrpSpPr/>
          <p:nvPr/>
        </p:nvGrpSpPr>
        <p:grpSpPr>
          <a:xfrm>
            <a:off x="3814909" y="1507683"/>
            <a:ext cx="727725" cy="523220"/>
            <a:chOff x="9862247" y="5355387"/>
            <a:chExt cx="862580" cy="699564"/>
          </a:xfrm>
        </p:grpSpPr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id="{E5FCA719-CB36-4515-9048-45F082159ADB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14E449-6009-4AA0-B9BC-EB368BE75662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61726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id="{D37BC550-1D5F-4E51-8667-B2DB3F6246BE}"/>
              </a:ext>
            </a:extLst>
          </p:cNvPr>
          <p:cNvGrpSpPr/>
          <p:nvPr/>
        </p:nvGrpSpPr>
        <p:grpSpPr>
          <a:xfrm>
            <a:off x="3081347" y="2125501"/>
            <a:ext cx="727725" cy="523220"/>
            <a:chOff x="9862247" y="5355387"/>
            <a:chExt cx="862580" cy="699564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id="{155309B6-5032-488B-AED8-93B0B0527B96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914BA0A-027F-4962-8617-3F7B98779E5F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61726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2C4E7EEB-2C6C-471F-ADB1-0454985F18E4}"/>
              </a:ext>
            </a:extLst>
          </p:cNvPr>
          <p:cNvGrpSpPr/>
          <p:nvPr/>
        </p:nvGrpSpPr>
        <p:grpSpPr>
          <a:xfrm>
            <a:off x="3817568" y="2113407"/>
            <a:ext cx="727725" cy="526114"/>
            <a:chOff x="9872317" y="5351518"/>
            <a:chExt cx="862580" cy="703433"/>
          </a:xfrm>
        </p:grpSpPr>
        <p:sp>
          <p:nvSpPr>
            <p:cNvPr id="76" name="Овал 75">
              <a:extLst>
                <a:ext uri="{FF2B5EF4-FFF2-40B4-BE49-F238E27FC236}">
                  <a16:creationId xmlns:a16="http://schemas.microsoft.com/office/drawing/2014/main" id="{26499316-3A85-4965-BF34-B7362D177B5A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D45C1E3-C09F-478C-9BD2-104448473C44}"/>
                </a:ext>
              </a:extLst>
            </p:cNvPr>
            <p:cNvSpPr txBox="1"/>
            <p:nvPr/>
          </p:nvSpPr>
          <p:spPr>
            <a:xfrm>
              <a:off x="9872317" y="5351518"/>
              <a:ext cx="862580" cy="61726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0" name="Группа 89">
            <a:extLst>
              <a:ext uri="{FF2B5EF4-FFF2-40B4-BE49-F238E27FC236}">
                <a16:creationId xmlns:a16="http://schemas.microsoft.com/office/drawing/2014/main" id="{719F7DE7-109B-4342-811E-4FB4B00CAC04}"/>
              </a:ext>
            </a:extLst>
          </p:cNvPr>
          <p:cNvGrpSpPr/>
          <p:nvPr/>
        </p:nvGrpSpPr>
        <p:grpSpPr>
          <a:xfrm>
            <a:off x="5197477" y="1490136"/>
            <a:ext cx="727725" cy="523220"/>
            <a:chOff x="9862247" y="5355387"/>
            <a:chExt cx="862580" cy="699564"/>
          </a:xfrm>
        </p:grpSpPr>
        <p:sp>
          <p:nvSpPr>
            <p:cNvPr id="91" name="Овал 90">
              <a:extLst>
                <a:ext uri="{FF2B5EF4-FFF2-40B4-BE49-F238E27FC236}">
                  <a16:creationId xmlns:a16="http://schemas.microsoft.com/office/drawing/2014/main" id="{0A8E2B88-DF17-4F7D-9A6D-D028789B0F94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8B0C4A4-CA22-48C6-8893-B692B57B5316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0E8116FA-71B3-4BF3-BE9E-FC21E350AF87}"/>
              </a:ext>
            </a:extLst>
          </p:cNvPr>
          <p:cNvGrpSpPr/>
          <p:nvPr/>
        </p:nvGrpSpPr>
        <p:grpSpPr>
          <a:xfrm>
            <a:off x="5923590" y="1499062"/>
            <a:ext cx="727725" cy="523220"/>
            <a:chOff x="9862247" y="5355387"/>
            <a:chExt cx="862580" cy="699564"/>
          </a:xfrm>
        </p:grpSpPr>
        <p:sp>
          <p:nvSpPr>
            <p:cNvPr id="94" name="Овал 93">
              <a:extLst>
                <a:ext uri="{FF2B5EF4-FFF2-40B4-BE49-F238E27FC236}">
                  <a16:creationId xmlns:a16="http://schemas.microsoft.com/office/drawing/2014/main" id="{90E6F405-687D-4539-A097-821CE0BC82E0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E33B5F2-F9CA-4467-B393-A904B559FB1B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61726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Группа 95">
            <a:extLst>
              <a:ext uri="{FF2B5EF4-FFF2-40B4-BE49-F238E27FC236}">
                <a16:creationId xmlns:a16="http://schemas.microsoft.com/office/drawing/2014/main" id="{A3C77D4E-AF2C-4161-BE37-F52CF4CE6F32}"/>
              </a:ext>
            </a:extLst>
          </p:cNvPr>
          <p:cNvGrpSpPr/>
          <p:nvPr/>
        </p:nvGrpSpPr>
        <p:grpSpPr>
          <a:xfrm>
            <a:off x="5190028" y="2116880"/>
            <a:ext cx="727725" cy="523220"/>
            <a:chOff x="9862247" y="5355387"/>
            <a:chExt cx="862580" cy="699564"/>
          </a:xfrm>
        </p:grpSpPr>
        <p:sp>
          <p:nvSpPr>
            <p:cNvPr id="97" name="Овал 96">
              <a:extLst>
                <a:ext uri="{FF2B5EF4-FFF2-40B4-BE49-F238E27FC236}">
                  <a16:creationId xmlns:a16="http://schemas.microsoft.com/office/drawing/2014/main" id="{0A3F4AD6-28F4-4B5B-B5C3-9A2604A764A7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301D0CA-F81D-47E9-BE27-C1FD08938E23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61726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9" name="Группа 98">
            <a:extLst>
              <a:ext uri="{FF2B5EF4-FFF2-40B4-BE49-F238E27FC236}">
                <a16:creationId xmlns:a16="http://schemas.microsoft.com/office/drawing/2014/main" id="{7D381E70-7875-4E74-B104-51A7FD3390FF}"/>
              </a:ext>
            </a:extLst>
          </p:cNvPr>
          <p:cNvGrpSpPr/>
          <p:nvPr/>
        </p:nvGrpSpPr>
        <p:grpSpPr>
          <a:xfrm>
            <a:off x="5935861" y="2105823"/>
            <a:ext cx="727725" cy="525074"/>
            <a:chOff x="9883711" y="5352908"/>
            <a:chExt cx="862580" cy="702043"/>
          </a:xfrm>
        </p:grpSpPr>
        <p:sp>
          <p:nvSpPr>
            <p:cNvPr id="100" name="Овал 99">
              <a:extLst>
                <a:ext uri="{FF2B5EF4-FFF2-40B4-BE49-F238E27FC236}">
                  <a16:creationId xmlns:a16="http://schemas.microsoft.com/office/drawing/2014/main" id="{C2823D2A-25B8-46C7-A417-2A7849CD93B8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87C53AA-A078-4956-9F57-87DC6E3D4F67}"/>
                </a:ext>
              </a:extLst>
            </p:cNvPr>
            <p:cNvSpPr txBox="1"/>
            <p:nvPr/>
          </p:nvSpPr>
          <p:spPr>
            <a:xfrm>
              <a:off x="9883711" y="5352908"/>
              <a:ext cx="862580" cy="61726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02" name="Свиток: вертикальный 101">
            <a:extLst>
              <a:ext uri="{FF2B5EF4-FFF2-40B4-BE49-F238E27FC236}">
                <a16:creationId xmlns:a16="http://schemas.microsoft.com/office/drawing/2014/main" id="{3007686E-9EE5-4383-AB12-65281E4D9A52}"/>
              </a:ext>
            </a:extLst>
          </p:cNvPr>
          <p:cNvSpPr/>
          <p:nvPr/>
        </p:nvSpPr>
        <p:spPr>
          <a:xfrm>
            <a:off x="7918390" y="714759"/>
            <a:ext cx="4136586" cy="4491948"/>
          </a:xfrm>
          <a:prstGeom prst="verticalScroll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Решітка</a:t>
            </a:r>
            <a:r>
              <a:rPr 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Пеннета</a:t>
            </a:r>
            <a:r>
              <a:rPr 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двомірна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схрещування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Названа на честь Реджинальда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Пеннета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уперше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 </a:t>
            </a:r>
            <a:r>
              <a:rPr lang="ru-RU" sz="24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103" name="Прямая со стрелкой 102">
            <a:extLst>
              <a:ext uri="{FF2B5EF4-FFF2-40B4-BE49-F238E27FC236}">
                <a16:creationId xmlns:a16="http://schemas.microsoft.com/office/drawing/2014/main" id="{D6DDE782-E872-46BF-A3E3-FDC70E919564}"/>
              </a:ext>
            </a:extLst>
          </p:cNvPr>
          <p:cNvCxnSpPr>
            <a:cxnSpLocks/>
          </p:cNvCxnSpPr>
          <p:nvPr/>
        </p:nvCxnSpPr>
        <p:spPr>
          <a:xfrm flipH="1">
            <a:off x="2479274" y="1795304"/>
            <a:ext cx="620762" cy="19000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>
            <a:extLst>
              <a:ext uri="{FF2B5EF4-FFF2-40B4-BE49-F238E27FC236}">
                <a16:creationId xmlns:a16="http://schemas.microsoft.com/office/drawing/2014/main" id="{9026E827-0D96-46B4-BFA2-1B0F8688FB1D}"/>
              </a:ext>
            </a:extLst>
          </p:cNvPr>
          <p:cNvCxnSpPr>
            <a:cxnSpLocks/>
          </p:cNvCxnSpPr>
          <p:nvPr/>
        </p:nvCxnSpPr>
        <p:spPr>
          <a:xfrm flipH="1">
            <a:off x="2748557" y="1887305"/>
            <a:ext cx="1148889" cy="25427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id="{E4C497CE-A817-474A-A792-462406088069}"/>
              </a:ext>
            </a:extLst>
          </p:cNvPr>
          <p:cNvCxnSpPr>
            <a:cxnSpLocks/>
          </p:cNvCxnSpPr>
          <p:nvPr/>
        </p:nvCxnSpPr>
        <p:spPr>
          <a:xfrm flipH="1">
            <a:off x="2549148" y="2476556"/>
            <a:ext cx="578976" cy="27467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>
            <a:extLst>
              <a:ext uri="{FF2B5EF4-FFF2-40B4-BE49-F238E27FC236}">
                <a16:creationId xmlns:a16="http://schemas.microsoft.com/office/drawing/2014/main" id="{73091DF1-B4D8-4FF9-A1F6-BCF9A04D26BC}"/>
              </a:ext>
            </a:extLst>
          </p:cNvPr>
          <p:cNvCxnSpPr>
            <a:cxnSpLocks/>
          </p:cNvCxnSpPr>
          <p:nvPr/>
        </p:nvCxnSpPr>
        <p:spPr>
          <a:xfrm flipH="1">
            <a:off x="2691207" y="2657923"/>
            <a:ext cx="1303558" cy="33400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>
            <a:extLst>
              <a:ext uri="{FF2B5EF4-FFF2-40B4-BE49-F238E27FC236}">
                <a16:creationId xmlns:a16="http://schemas.microsoft.com/office/drawing/2014/main" id="{59AB3A69-85EA-49A3-9A98-82CF3A2632E6}"/>
              </a:ext>
            </a:extLst>
          </p:cNvPr>
          <p:cNvCxnSpPr>
            <a:cxnSpLocks/>
          </p:cNvCxnSpPr>
          <p:nvPr/>
        </p:nvCxnSpPr>
        <p:spPr>
          <a:xfrm flipH="1">
            <a:off x="4077678" y="1843096"/>
            <a:ext cx="1193518" cy="12188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>
            <a:extLst>
              <a:ext uri="{FF2B5EF4-FFF2-40B4-BE49-F238E27FC236}">
                <a16:creationId xmlns:a16="http://schemas.microsoft.com/office/drawing/2014/main" id="{9295AD50-D83C-491D-A7A6-0A148345BC9E}"/>
              </a:ext>
            </a:extLst>
          </p:cNvPr>
          <p:cNvCxnSpPr>
            <a:cxnSpLocks/>
          </p:cNvCxnSpPr>
          <p:nvPr/>
        </p:nvCxnSpPr>
        <p:spPr>
          <a:xfrm flipH="1">
            <a:off x="5012094" y="1934186"/>
            <a:ext cx="1022326" cy="11101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>
            <a:extLst>
              <a:ext uri="{FF2B5EF4-FFF2-40B4-BE49-F238E27FC236}">
                <a16:creationId xmlns:a16="http://schemas.microsoft.com/office/drawing/2014/main" id="{E6186567-432C-429B-B798-5279444CB7E2}"/>
              </a:ext>
            </a:extLst>
          </p:cNvPr>
          <p:cNvCxnSpPr>
            <a:cxnSpLocks/>
          </p:cNvCxnSpPr>
          <p:nvPr/>
        </p:nvCxnSpPr>
        <p:spPr>
          <a:xfrm>
            <a:off x="5752823" y="2642518"/>
            <a:ext cx="366079" cy="4689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>
            <a:extLst>
              <a:ext uri="{FF2B5EF4-FFF2-40B4-BE49-F238E27FC236}">
                <a16:creationId xmlns:a16="http://schemas.microsoft.com/office/drawing/2014/main" id="{E7B9BCFE-C5C0-4FCB-9004-75B17F66716C}"/>
              </a:ext>
            </a:extLst>
          </p:cNvPr>
          <p:cNvCxnSpPr>
            <a:cxnSpLocks/>
          </p:cNvCxnSpPr>
          <p:nvPr/>
        </p:nvCxnSpPr>
        <p:spPr>
          <a:xfrm>
            <a:off x="6600994" y="2510187"/>
            <a:ext cx="490509" cy="5717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8E8FB4D-E0B1-41B7-80E4-B3DE6EACAE1D}"/>
              </a:ext>
            </a:extLst>
          </p:cNvPr>
          <p:cNvSpPr txBox="1"/>
          <p:nvPr/>
        </p:nvSpPr>
        <p:spPr>
          <a:xfrm>
            <a:off x="6605969" y="3848744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8A145F4-1839-4A43-B8B9-FA010C4EB9BE}"/>
              </a:ext>
            </a:extLst>
          </p:cNvPr>
          <p:cNvSpPr txBox="1"/>
          <p:nvPr/>
        </p:nvSpPr>
        <p:spPr>
          <a:xfrm>
            <a:off x="5576452" y="3870782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0DBE40-A9E9-4245-9849-D1A4B4BFEEE5}"/>
              </a:ext>
            </a:extLst>
          </p:cNvPr>
          <p:cNvSpPr txBox="1"/>
          <p:nvPr/>
        </p:nvSpPr>
        <p:spPr>
          <a:xfrm>
            <a:off x="4519435" y="3843935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5346398-2765-41E5-8C0A-740D7238D10C}"/>
              </a:ext>
            </a:extLst>
          </p:cNvPr>
          <p:cNvSpPr txBox="1"/>
          <p:nvPr/>
        </p:nvSpPr>
        <p:spPr>
          <a:xfrm>
            <a:off x="3379333" y="3843935"/>
            <a:ext cx="108001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5D5FF4A-53DF-4E57-BA73-3F9C2E30A1D7}"/>
              </a:ext>
            </a:extLst>
          </p:cNvPr>
          <p:cNvSpPr txBox="1"/>
          <p:nvPr/>
        </p:nvSpPr>
        <p:spPr>
          <a:xfrm>
            <a:off x="6540849" y="4563553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E53CC5A-62A2-4DAC-9997-D8B2F101C11D}"/>
              </a:ext>
            </a:extLst>
          </p:cNvPr>
          <p:cNvSpPr txBox="1"/>
          <p:nvPr/>
        </p:nvSpPr>
        <p:spPr>
          <a:xfrm>
            <a:off x="5511332" y="4585591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1499B18-D25A-4148-8D3F-4C6FAE835458}"/>
              </a:ext>
            </a:extLst>
          </p:cNvPr>
          <p:cNvSpPr txBox="1"/>
          <p:nvPr/>
        </p:nvSpPr>
        <p:spPr>
          <a:xfrm>
            <a:off x="4454315" y="4558744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5F2F626-6EA6-436E-AAE1-E430F1424EC4}"/>
              </a:ext>
            </a:extLst>
          </p:cNvPr>
          <p:cNvSpPr txBox="1"/>
          <p:nvPr/>
        </p:nvSpPr>
        <p:spPr>
          <a:xfrm>
            <a:off x="3363827" y="4558744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6720A0B-748A-4234-8CD4-BDAA15F3CD08}"/>
              </a:ext>
            </a:extLst>
          </p:cNvPr>
          <p:cNvSpPr txBox="1"/>
          <p:nvPr/>
        </p:nvSpPr>
        <p:spPr>
          <a:xfrm>
            <a:off x="6501619" y="5312707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E1D9C09-6545-452E-8865-8B4C09CD0583}"/>
              </a:ext>
            </a:extLst>
          </p:cNvPr>
          <p:cNvSpPr txBox="1"/>
          <p:nvPr/>
        </p:nvSpPr>
        <p:spPr>
          <a:xfrm>
            <a:off x="5472102" y="5334745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8D48F67-91A9-4E78-9F1A-76EF2BA00033}"/>
              </a:ext>
            </a:extLst>
          </p:cNvPr>
          <p:cNvSpPr txBox="1"/>
          <p:nvPr/>
        </p:nvSpPr>
        <p:spPr>
          <a:xfrm>
            <a:off x="4415085" y="5307898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50A8B88-5F86-4728-8B1C-FE30AD229EA8}"/>
              </a:ext>
            </a:extLst>
          </p:cNvPr>
          <p:cNvSpPr txBox="1"/>
          <p:nvPr/>
        </p:nvSpPr>
        <p:spPr>
          <a:xfrm>
            <a:off x="3324597" y="5307898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AC848E6-214B-4674-A53C-038EF8AE7A7C}"/>
              </a:ext>
            </a:extLst>
          </p:cNvPr>
          <p:cNvSpPr txBox="1"/>
          <p:nvPr/>
        </p:nvSpPr>
        <p:spPr>
          <a:xfrm>
            <a:off x="6527781" y="6111062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ED6FA38-937E-45B0-8FE5-819D6C99BF68}"/>
              </a:ext>
            </a:extLst>
          </p:cNvPr>
          <p:cNvSpPr txBox="1"/>
          <p:nvPr/>
        </p:nvSpPr>
        <p:spPr>
          <a:xfrm>
            <a:off x="5498264" y="6133100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F95D463-8356-4A3F-98F7-61D97B1EA102}"/>
              </a:ext>
            </a:extLst>
          </p:cNvPr>
          <p:cNvSpPr txBox="1"/>
          <p:nvPr/>
        </p:nvSpPr>
        <p:spPr>
          <a:xfrm>
            <a:off x="4441247" y="6106253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32AE08C-815B-41D1-8D5C-15E2A3B030D6}"/>
              </a:ext>
            </a:extLst>
          </p:cNvPr>
          <p:cNvSpPr txBox="1"/>
          <p:nvPr/>
        </p:nvSpPr>
        <p:spPr>
          <a:xfrm>
            <a:off x="3350759" y="6106253"/>
            <a:ext cx="10304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aBb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15" name="Прямая со стрелкой 114">
            <a:extLst>
              <a:ext uri="{FF2B5EF4-FFF2-40B4-BE49-F238E27FC236}">
                <a16:creationId xmlns:a16="http://schemas.microsoft.com/office/drawing/2014/main" id="{7B163D80-A7D3-48F2-AB77-4CA6BA4DE307}"/>
              </a:ext>
            </a:extLst>
          </p:cNvPr>
          <p:cNvCxnSpPr>
            <a:cxnSpLocks/>
          </p:cNvCxnSpPr>
          <p:nvPr/>
        </p:nvCxnSpPr>
        <p:spPr>
          <a:xfrm>
            <a:off x="3809072" y="1252573"/>
            <a:ext cx="0" cy="292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809FED6F-441F-43B8-BBC7-3382D73D75AB}"/>
              </a:ext>
            </a:extLst>
          </p:cNvPr>
          <p:cNvCxnSpPr>
            <a:cxnSpLocks/>
          </p:cNvCxnSpPr>
          <p:nvPr/>
        </p:nvCxnSpPr>
        <p:spPr>
          <a:xfrm>
            <a:off x="5935861" y="1243647"/>
            <a:ext cx="0" cy="292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Овал 151">
            <a:extLst>
              <a:ext uri="{FF2B5EF4-FFF2-40B4-BE49-F238E27FC236}">
                <a16:creationId xmlns:a16="http://schemas.microsoft.com/office/drawing/2014/main" id="{DD486C12-C180-480F-9905-72C72F004D65}"/>
              </a:ext>
            </a:extLst>
          </p:cNvPr>
          <p:cNvSpPr/>
          <p:nvPr/>
        </p:nvSpPr>
        <p:spPr>
          <a:xfrm>
            <a:off x="3640126" y="3765557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Овал 152">
            <a:extLst>
              <a:ext uri="{FF2B5EF4-FFF2-40B4-BE49-F238E27FC236}">
                <a16:creationId xmlns:a16="http://schemas.microsoft.com/office/drawing/2014/main" id="{DE36B1CC-CF19-48FE-87B2-0D8415498007}"/>
              </a:ext>
            </a:extLst>
          </p:cNvPr>
          <p:cNvSpPr/>
          <p:nvPr/>
        </p:nvSpPr>
        <p:spPr>
          <a:xfrm>
            <a:off x="4768327" y="3769935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Овал 153">
            <a:extLst>
              <a:ext uri="{FF2B5EF4-FFF2-40B4-BE49-F238E27FC236}">
                <a16:creationId xmlns:a16="http://schemas.microsoft.com/office/drawing/2014/main" id="{2BD6FEBF-7767-4506-AC1C-8D04ABA7A897}"/>
              </a:ext>
            </a:extLst>
          </p:cNvPr>
          <p:cNvSpPr/>
          <p:nvPr/>
        </p:nvSpPr>
        <p:spPr>
          <a:xfrm>
            <a:off x="5781387" y="3785890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Овал 154">
            <a:extLst>
              <a:ext uri="{FF2B5EF4-FFF2-40B4-BE49-F238E27FC236}">
                <a16:creationId xmlns:a16="http://schemas.microsoft.com/office/drawing/2014/main" id="{EAD84C93-2CC6-444B-B978-9E220A709756}"/>
              </a:ext>
            </a:extLst>
          </p:cNvPr>
          <p:cNvSpPr/>
          <p:nvPr/>
        </p:nvSpPr>
        <p:spPr>
          <a:xfrm>
            <a:off x="6897818" y="3785890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6" name="Рисунок 155">
            <a:extLst>
              <a:ext uri="{FF2B5EF4-FFF2-40B4-BE49-F238E27FC236}">
                <a16:creationId xmlns:a16="http://schemas.microsoft.com/office/drawing/2014/main" id="{1679A7D0-8A48-4D13-98AF-336D2EC38E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86" b="89712" l="29952" r="89855"/>
                    </a14:imgEffect>
                  </a14:imgLayer>
                </a14:imgProps>
              </a:ext>
            </a:extLst>
          </a:blip>
          <a:srcRect l="34566" t="65596" r="47183" b="18628"/>
          <a:stretch/>
        </p:blipFill>
        <p:spPr>
          <a:xfrm>
            <a:off x="6551221" y="4190123"/>
            <a:ext cx="1111253" cy="1127605"/>
          </a:xfrm>
          <a:prstGeom prst="rect">
            <a:avLst/>
          </a:prstGeom>
        </p:spPr>
      </p:pic>
      <p:pic>
        <p:nvPicPr>
          <p:cNvPr id="157" name="Рисунок 156">
            <a:extLst>
              <a:ext uri="{FF2B5EF4-FFF2-40B4-BE49-F238E27FC236}">
                <a16:creationId xmlns:a16="http://schemas.microsoft.com/office/drawing/2014/main" id="{878150BA-2CCD-4919-B0C2-EA66A494F5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86" b="89712" l="29952" r="89855"/>
                    </a14:imgEffect>
                  </a14:imgLayer>
                </a14:imgProps>
              </a:ext>
            </a:extLst>
          </a:blip>
          <a:srcRect l="34566" t="65596" r="47183" b="18628"/>
          <a:stretch/>
        </p:blipFill>
        <p:spPr>
          <a:xfrm>
            <a:off x="4420843" y="4190124"/>
            <a:ext cx="1111253" cy="1127605"/>
          </a:xfrm>
          <a:prstGeom prst="rect">
            <a:avLst/>
          </a:prstGeom>
        </p:spPr>
      </p:pic>
      <p:sp>
        <p:nvSpPr>
          <p:cNvPr id="158" name="Овал 157">
            <a:extLst>
              <a:ext uri="{FF2B5EF4-FFF2-40B4-BE49-F238E27FC236}">
                <a16:creationId xmlns:a16="http://schemas.microsoft.com/office/drawing/2014/main" id="{3A75E5E4-8515-4D30-8753-2C04893016A7}"/>
              </a:ext>
            </a:extLst>
          </p:cNvPr>
          <p:cNvSpPr/>
          <p:nvPr/>
        </p:nvSpPr>
        <p:spPr>
          <a:xfrm>
            <a:off x="5788839" y="4504828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Овал 158">
            <a:extLst>
              <a:ext uri="{FF2B5EF4-FFF2-40B4-BE49-F238E27FC236}">
                <a16:creationId xmlns:a16="http://schemas.microsoft.com/office/drawing/2014/main" id="{26D120AD-6951-4F45-B6F9-A90ED406B23B}"/>
              </a:ext>
            </a:extLst>
          </p:cNvPr>
          <p:cNvSpPr/>
          <p:nvPr/>
        </p:nvSpPr>
        <p:spPr>
          <a:xfrm>
            <a:off x="3628311" y="4495363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Овал 159">
            <a:extLst>
              <a:ext uri="{FF2B5EF4-FFF2-40B4-BE49-F238E27FC236}">
                <a16:creationId xmlns:a16="http://schemas.microsoft.com/office/drawing/2014/main" id="{335B0018-B433-4097-BBE3-B993F39DDA35}"/>
              </a:ext>
            </a:extLst>
          </p:cNvPr>
          <p:cNvSpPr/>
          <p:nvPr/>
        </p:nvSpPr>
        <p:spPr>
          <a:xfrm>
            <a:off x="4727923" y="5329787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Овал 160">
            <a:extLst>
              <a:ext uri="{FF2B5EF4-FFF2-40B4-BE49-F238E27FC236}">
                <a16:creationId xmlns:a16="http://schemas.microsoft.com/office/drawing/2014/main" id="{1187A6AA-2835-4DEB-8B90-A601E8E66748}"/>
              </a:ext>
            </a:extLst>
          </p:cNvPr>
          <p:cNvSpPr/>
          <p:nvPr/>
        </p:nvSpPr>
        <p:spPr>
          <a:xfrm>
            <a:off x="3608000" y="5316479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Овал 161">
            <a:extLst>
              <a:ext uri="{FF2B5EF4-FFF2-40B4-BE49-F238E27FC236}">
                <a16:creationId xmlns:a16="http://schemas.microsoft.com/office/drawing/2014/main" id="{AE50CD72-0790-4A52-A2AF-66CD755906DF}"/>
              </a:ext>
            </a:extLst>
          </p:cNvPr>
          <p:cNvSpPr/>
          <p:nvPr/>
        </p:nvSpPr>
        <p:spPr>
          <a:xfrm>
            <a:off x="5797091" y="5365079"/>
            <a:ext cx="503815" cy="498196"/>
          </a:xfrm>
          <a:prstGeom prst="ellipse">
            <a:avLst/>
          </a:prstGeom>
          <a:solidFill>
            <a:srgbClr val="0081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Овал 162">
            <a:extLst>
              <a:ext uri="{FF2B5EF4-FFF2-40B4-BE49-F238E27FC236}">
                <a16:creationId xmlns:a16="http://schemas.microsoft.com/office/drawing/2014/main" id="{25B7372A-3EAE-4C4D-8A28-FDA753060227}"/>
              </a:ext>
            </a:extLst>
          </p:cNvPr>
          <p:cNvSpPr/>
          <p:nvPr/>
        </p:nvSpPr>
        <p:spPr>
          <a:xfrm>
            <a:off x="6844939" y="5354652"/>
            <a:ext cx="503815" cy="498196"/>
          </a:xfrm>
          <a:prstGeom prst="ellipse">
            <a:avLst/>
          </a:prstGeom>
          <a:solidFill>
            <a:srgbClr val="0081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4" name="Рисунок 163">
            <a:extLst>
              <a:ext uri="{FF2B5EF4-FFF2-40B4-BE49-F238E27FC236}">
                <a16:creationId xmlns:a16="http://schemas.microsoft.com/office/drawing/2014/main" id="{F55419AB-FC76-4065-80F2-5B9F2E9A72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46" b="15226" l="48792" r="80676"/>
                    </a14:imgEffect>
                  </a14:imgLayer>
                </a14:imgProps>
              </a:ext>
            </a:extLst>
          </a:blip>
          <a:srcRect l="54410" r="20245" b="81862"/>
          <a:stretch/>
        </p:blipFill>
        <p:spPr>
          <a:xfrm>
            <a:off x="6514407" y="5911430"/>
            <a:ext cx="1203076" cy="1010695"/>
          </a:xfrm>
          <a:prstGeom prst="rect">
            <a:avLst/>
          </a:prstGeom>
        </p:spPr>
      </p:pic>
      <p:pic>
        <p:nvPicPr>
          <p:cNvPr id="165" name="Рисунок 164">
            <a:extLst>
              <a:ext uri="{FF2B5EF4-FFF2-40B4-BE49-F238E27FC236}">
                <a16:creationId xmlns:a16="http://schemas.microsoft.com/office/drawing/2014/main" id="{83C22E00-6E1B-4EA9-83F7-E3684DEA25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786" b="89712" l="29952" r="89855"/>
                    </a14:imgEffect>
                  </a14:imgLayer>
                </a14:imgProps>
              </a:ext>
            </a:extLst>
          </a:blip>
          <a:srcRect l="34566" t="65596" r="47183" b="18628"/>
          <a:stretch/>
        </p:blipFill>
        <p:spPr>
          <a:xfrm>
            <a:off x="4438582" y="5800129"/>
            <a:ext cx="1111253" cy="1127605"/>
          </a:xfrm>
          <a:prstGeom prst="rect">
            <a:avLst/>
          </a:prstGeom>
        </p:spPr>
      </p:pic>
      <p:sp>
        <p:nvSpPr>
          <p:cNvPr id="166" name="Овал 165">
            <a:extLst>
              <a:ext uri="{FF2B5EF4-FFF2-40B4-BE49-F238E27FC236}">
                <a16:creationId xmlns:a16="http://schemas.microsoft.com/office/drawing/2014/main" id="{EBDE5ED4-73EE-45F1-890A-D8991F3D655A}"/>
              </a:ext>
            </a:extLst>
          </p:cNvPr>
          <p:cNvSpPr/>
          <p:nvPr/>
        </p:nvSpPr>
        <p:spPr>
          <a:xfrm>
            <a:off x="3619887" y="6104575"/>
            <a:ext cx="503815" cy="498196"/>
          </a:xfrm>
          <a:prstGeom prst="ellipse">
            <a:avLst/>
          </a:prstGeom>
          <a:solidFill>
            <a:srgbClr val="FFFF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Овал 166">
            <a:extLst>
              <a:ext uri="{FF2B5EF4-FFF2-40B4-BE49-F238E27FC236}">
                <a16:creationId xmlns:a16="http://schemas.microsoft.com/office/drawing/2014/main" id="{5D693A1D-9733-48F9-A6FF-D6679A9E25DE}"/>
              </a:ext>
            </a:extLst>
          </p:cNvPr>
          <p:cNvSpPr/>
          <p:nvPr/>
        </p:nvSpPr>
        <p:spPr>
          <a:xfrm>
            <a:off x="5794629" y="6144916"/>
            <a:ext cx="503815" cy="498196"/>
          </a:xfrm>
          <a:prstGeom prst="ellipse">
            <a:avLst/>
          </a:prstGeom>
          <a:solidFill>
            <a:srgbClr val="00810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: усеченные противолежащие углы 3">
            <a:extLst>
              <a:ext uri="{FF2B5EF4-FFF2-40B4-BE49-F238E27FC236}">
                <a16:creationId xmlns:a16="http://schemas.microsoft.com/office/drawing/2014/main" id="{18D52E6E-BB34-4353-858E-963A185DD3D8}"/>
              </a:ext>
            </a:extLst>
          </p:cNvPr>
          <p:cNvSpPr/>
          <p:nvPr/>
        </p:nvSpPr>
        <p:spPr>
          <a:xfrm>
            <a:off x="8604377" y="5447051"/>
            <a:ext cx="2869537" cy="1101923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>
                <a:ln w="12700">
                  <a:noFill/>
                  <a:prstDash val="solid"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9:3:3:1</a:t>
            </a:r>
            <a:endParaRPr lang="ru-RU" sz="5400" b="1" cap="none" spc="0" dirty="0">
              <a:ln w="12700">
                <a:noFill/>
                <a:prstDash val="solid"/>
              </a:ln>
              <a:solidFill>
                <a:srgbClr val="C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39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3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51" grpId="0"/>
      <p:bldP spid="52" grpId="0" animBg="1"/>
      <p:bldP spid="53" grpId="0"/>
      <p:bldP spid="62" grpId="0"/>
      <p:bldP spid="63" grpId="0"/>
      <p:bldP spid="102" grpId="0" animBg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  <p:bldP spid="152" grpId="0" animBg="1"/>
      <p:bldP spid="153" grpId="0" animBg="1"/>
      <p:bldP spid="154" grpId="0" animBg="1"/>
      <p:bldP spid="155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6" grpId="0" animBg="1"/>
      <p:bldP spid="167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BFC948-0759-4917-8711-A9790D51E225}"/>
              </a:ext>
            </a:extLst>
          </p:cNvPr>
          <p:cNvSpPr txBox="1"/>
          <p:nvPr/>
        </p:nvSpPr>
        <p:spPr>
          <a:xfrm>
            <a:off x="448512" y="1952136"/>
            <a:ext cx="112949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Плоди томатів бувають червоні й жовті, гладенькі й пухнасті. Ген червоного кольору домінантний, ген пухнастості рецесивний. Обидві пари перебувають у різних хромосомах.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Які нащадки очікуються від схрещування гетерозиготних томатів із червоними гладенькими томатами з особиною, гомозиготною за обома рецесивними ознаками?</a:t>
            </a:r>
            <a:endParaRPr kumimoji="0" lang="ru-UA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D1C1C8C-97AE-4140-8437-2A40AA265D8C}"/>
              </a:ext>
            </a:extLst>
          </p:cNvPr>
          <p:cNvSpPr/>
          <p:nvPr/>
        </p:nvSpPr>
        <p:spPr>
          <a:xfrm>
            <a:off x="2639685" y="379778"/>
            <a:ext cx="6674091" cy="1084944"/>
          </a:xfrm>
          <a:prstGeom prst="roundRect">
            <a:avLst/>
          </a:prstGeom>
          <a:gradFill>
            <a:gsLst>
              <a:gs pos="53000">
                <a:srgbClr val="CCFF99"/>
              </a:gs>
              <a:gs pos="8000">
                <a:srgbClr val="66FF66"/>
              </a:gs>
              <a:gs pos="98000">
                <a:srgbClr val="66FF33"/>
              </a:gs>
            </a:gsLst>
            <a:path path="circle">
              <a:fillToRect l="100000" t="100000"/>
            </a:path>
          </a:gradFill>
          <a:ln w="190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0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139700">
                    <a:srgbClr val="70AD47">
                      <a:satMod val="175000"/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Розв'яжіть задачу:</a:t>
            </a:r>
            <a:endParaRPr kumimoji="0" lang="ru-RU" sz="4800" b="0" i="1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glow rad="139700">
                  <a:srgbClr val="70AD47">
                    <a:satMod val="175000"/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0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C2ECAF-63CB-4387-ACF2-3919EDA4EC10}"/>
              </a:ext>
            </a:extLst>
          </p:cNvPr>
          <p:cNvSpPr txBox="1"/>
          <p:nvPr/>
        </p:nvSpPr>
        <p:spPr>
          <a:xfrm>
            <a:off x="212862" y="1118659"/>
            <a:ext cx="32865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Дано: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– червоний колір,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– жовтий колір,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– гладенькі плоди,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пухнасті плоди   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61278A-099A-46F6-ADA2-78EE43CB34A7}"/>
              </a:ext>
            </a:extLst>
          </p:cNvPr>
          <p:cNvSpPr txBox="1"/>
          <p:nvPr/>
        </p:nvSpPr>
        <p:spPr>
          <a:xfrm>
            <a:off x="4783004" y="198521"/>
            <a:ext cx="262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Розв'язок </a:t>
            </a:r>
            <a:endParaRPr kumimoji="0" lang="ru-U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785250-6F2E-4988-87D9-93309DCB90B9}"/>
              </a:ext>
            </a:extLst>
          </p:cNvPr>
          <p:cNvSpPr txBox="1"/>
          <p:nvPr/>
        </p:nvSpPr>
        <p:spPr>
          <a:xfrm>
            <a:off x="3612465" y="1289952"/>
            <a:ext cx="83952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Генотип гетерозиготних томатів із червоними гладенькими плодами –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AaBb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Генотип особин, гомозиготних за обома ознаками, 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aabb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AF5602A-BC45-466F-85FA-8231B0BA7062}"/>
              </a:ext>
            </a:extLst>
          </p:cNvPr>
          <p:cNvCxnSpPr>
            <a:cxnSpLocks/>
          </p:cNvCxnSpPr>
          <p:nvPr/>
        </p:nvCxnSpPr>
        <p:spPr>
          <a:xfrm>
            <a:off x="3419060" y="1430712"/>
            <a:ext cx="39756" cy="37238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CC28A9E-3776-4339-AEF2-CCE00A41204D}"/>
              </a:ext>
            </a:extLst>
          </p:cNvPr>
          <p:cNvCxnSpPr>
            <a:cxnSpLocks/>
          </p:cNvCxnSpPr>
          <p:nvPr/>
        </p:nvCxnSpPr>
        <p:spPr>
          <a:xfrm>
            <a:off x="308111" y="3796315"/>
            <a:ext cx="30960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169D5EB-F597-49C6-85A4-97D18042702C}"/>
              </a:ext>
            </a:extLst>
          </p:cNvPr>
          <p:cNvSpPr txBox="1"/>
          <p:nvPr/>
        </p:nvSpPr>
        <p:spPr>
          <a:xfrm>
            <a:off x="212862" y="3832353"/>
            <a:ext cx="1616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AaBb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Aabb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? 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C90F8E1B-B763-4C0E-A91A-3792D761BF8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19364" y="3966363"/>
          <a:ext cx="7381462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2697">
                  <a:extLst>
                    <a:ext uri="{9D8B030D-6E8A-4147-A177-3AD203B41FA5}">
                      <a16:colId xmlns:a16="http://schemas.microsoft.com/office/drawing/2014/main" val="2519145638"/>
                    </a:ext>
                  </a:extLst>
                </a:gridCol>
                <a:gridCol w="1285461">
                  <a:extLst>
                    <a:ext uri="{9D8B030D-6E8A-4147-A177-3AD203B41FA5}">
                      <a16:colId xmlns:a16="http://schemas.microsoft.com/office/drawing/2014/main" val="3955220100"/>
                    </a:ext>
                  </a:extLst>
                </a:gridCol>
                <a:gridCol w="1762539">
                  <a:extLst>
                    <a:ext uri="{9D8B030D-6E8A-4147-A177-3AD203B41FA5}">
                      <a16:colId xmlns:a16="http://schemas.microsoft.com/office/drawing/2014/main" val="526130312"/>
                    </a:ext>
                  </a:extLst>
                </a:gridCol>
                <a:gridCol w="1762539">
                  <a:extLst>
                    <a:ext uri="{9D8B030D-6E8A-4147-A177-3AD203B41FA5}">
                      <a16:colId xmlns:a16="http://schemas.microsoft.com/office/drawing/2014/main" val="446558829"/>
                    </a:ext>
                  </a:extLst>
                </a:gridCol>
                <a:gridCol w="1378226">
                  <a:extLst>
                    <a:ext uri="{9D8B030D-6E8A-4147-A177-3AD203B41FA5}">
                      <a16:colId xmlns:a16="http://schemas.microsoft.com/office/drawing/2014/main" val="3296097318"/>
                    </a:ext>
                  </a:extLst>
                </a:gridCol>
              </a:tblGrid>
              <a:tr h="292402">
                <a:tc>
                  <a:txBody>
                    <a:bodyPr/>
                    <a:lstStyle/>
                    <a:p>
                      <a:pPr algn="ctr"/>
                      <a:r>
                        <a:rPr lang="ru-UA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♀♂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AB</a:t>
                      </a:r>
                      <a:endParaRPr lang="ru-UA" sz="2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Ab</a:t>
                      </a:r>
                      <a:endParaRPr lang="ru-UA" sz="2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aB</a:t>
                      </a:r>
                      <a:endParaRPr lang="ru-UA" sz="2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ab</a:t>
                      </a:r>
                      <a:endParaRPr lang="ru-UA" sz="2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606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non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ru-UA" sz="3200" b="1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AaBb</a:t>
                      </a:r>
                      <a:endParaRPr lang="ru-UA"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Aabb</a:t>
                      </a:r>
                      <a:endParaRPr lang="ru-UA"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aaBb</a:t>
                      </a:r>
                      <a:endParaRPr lang="ru-UA"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aabb</a:t>
                      </a:r>
                      <a:endParaRPr lang="ru-UA"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03231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6EF0721-37DC-460C-85D9-C6B9037E3553}"/>
              </a:ext>
            </a:extLst>
          </p:cNvPr>
          <p:cNvSpPr txBox="1"/>
          <p:nvPr/>
        </p:nvSpPr>
        <p:spPr>
          <a:xfrm>
            <a:off x="3499399" y="5331549"/>
            <a:ext cx="8549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нащадків відбудеться розщеплення: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25%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червоні гладенькі плоди, </a:t>
            </a: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25%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червоні пухнасті,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25% 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жовті гладенькі, </a:t>
            </a: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25%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жовті пухнасті.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292772-F991-4A55-BDD8-3A08A9A77CAD}"/>
              </a:ext>
            </a:extLst>
          </p:cNvPr>
          <p:cNvSpPr txBox="1"/>
          <p:nvPr/>
        </p:nvSpPr>
        <p:spPr>
          <a:xfrm>
            <a:off x="4656481" y="3165038"/>
            <a:ext cx="623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♀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AaBb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♂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aabb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64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E55ED04-4FA1-4A1F-A1FD-1AE8C3BEB91C}"/>
              </a:ext>
            </a:extLst>
          </p:cNvPr>
          <p:cNvSpPr/>
          <p:nvPr/>
        </p:nvSpPr>
        <p:spPr>
          <a:xfrm>
            <a:off x="2874574" y="967903"/>
            <a:ext cx="644285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500" b="1" i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Бажаю успіхів!!!</a:t>
            </a:r>
            <a:endParaRPr lang="ru-RU" sz="115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70E942AD-FB79-438F-A315-C09A3721D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404813"/>
            <a:ext cx="25336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D2DF74CB-882B-4ECA-A7ED-8BA0C2C14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793" y="4074215"/>
            <a:ext cx="35496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27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A010704-0E28-45CF-8281-9BE3F0F7B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7" t="3576" r="12762" b="6020"/>
          <a:stretch/>
        </p:blipFill>
        <p:spPr>
          <a:xfrm>
            <a:off x="1085850" y="0"/>
            <a:ext cx="10096675" cy="6876146"/>
          </a:xfrm>
        </p:spPr>
      </p:pic>
    </p:spTree>
    <p:extLst>
      <p:ext uri="{BB962C8B-B14F-4D97-AF65-F5344CB8AC3E}">
        <p14:creationId xmlns:p14="http://schemas.microsoft.com/office/powerpoint/2010/main" val="8924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8152279A-5603-4A2A-AEC0-3DD0318FC700}"/>
              </a:ext>
            </a:extLst>
          </p:cNvPr>
          <p:cNvSpPr/>
          <p:nvPr/>
        </p:nvSpPr>
        <p:spPr>
          <a:xfrm>
            <a:off x="311835" y="1381536"/>
            <a:ext cx="11588203" cy="1228873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одиниця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спадковості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яка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розташована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на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певній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ділянці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хромосоми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</a:t>
            </a: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локусі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2F2AEE7-8CDA-4AA0-A0A1-F7DA93FD8F28}"/>
              </a:ext>
            </a:extLst>
          </p:cNvPr>
          <p:cNvSpPr/>
          <p:nvPr/>
        </p:nvSpPr>
        <p:spPr>
          <a:xfrm>
            <a:off x="2486877" y="135890"/>
            <a:ext cx="7616767" cy="862512"/>
          </a:xfrm>
          <a:prstGeom prst="roundRect">
            <a:avLst/>
          </a:prstGeom>
          <a:gradFill flip="none" rotWithShape="1">
            <a:gsLst>
              <a:gs pos="62000">
                <a:srgbClr val="9933FF"/>
              </a:gs>
              <a:gs pos="36000">
                <a:srgbClr val="3399FF"/>
              </a:gs>
            </a:gsLst>
            <a:path path="circle">
              <a:fillToRect l="100000" t="100000"/>
            </a:path>
            <a:tileRect r="-100000" b="-100000"/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генетичні поняття</a:t>
            </a:r>
            <a:endParaRPr kumimoji="0" lang="ru-RU" sz="4400" b="0" i="0" u="none" strike="noStrike" kern="1200" cap="none" spc="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1D17161-665C-4475-B9C6-837B91729988}"/>
              </a:ext>
            </a:extLst>
          </p:cNvPr>
          <p:cNvSpPr/>
          <p:nvPr/>
        </p:nvSpPr>
        <p:spPr>
          <a:xfrm>
            <a:off x="1845634" y="2902035"/>
            <a:ext cx="8899252" cy="821630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Генотип –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сукупність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усіх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генів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організму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AB43010-3553-4CC9-B44E-536F311D7318}"/>
              </a:ext>
            </a:extLst>
          </p:cNvPr>
          <p:cNvSpPr/>
          <p:nvPr/>
        </p:nvSpPr>
        <p:spPr>
          <a:xfrm>
            <a:off x="301898" y="4018792"/>
            <a:ext cx="11598140" cy="1133623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Фенотип –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сукупність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зовнішніх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і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внутрішніх</a:t>
            </a:r>
            <a:r>
              <a:rPr kumimoji="0" lang="ru-RU" sz="320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ознак</a:t>
            </a:r>
            <a:r>
              <a:rPr kumimoji="0" lang="ru-RU" sz="320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ru-RU" sz="320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які</a:t>
            </a:r>
            <a:r>
              <a:rPr kumimoji="0" lang="ru-RU" sz="320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є </a:t>
            </a:r>
            <a:r>
              <a:rPr kumimoji="0" lang="ru-RU" sz="320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наслідком</a:t>
            </a:r>
            <a:r>
              <a:rPr kumimoji="0" lang="ru-RU" sz="320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прояву</a:t>
            </a:r>
            <a:r>
              <a:rPr kumimoji="0" lang="ru-RU" sz="320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генотипу.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256A6F3C-F0B4-465F-A19C-871FC2617000}"/>
              </a:ext>
            </a:extLst>
          </p:cNvPr>
          <p:cNvSpPr/>
          <p:nvPr/>
        </p:nvSpPr>
        <p:spPr>
          <a:xfrm>
            <a:off x="1876424" y="5447542"/>
            <a:ext cx="9204051" cy="1133623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Гомологічні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хромосоми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хромосоми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однієї</a:t>
            </a:r>
            <a:r>
              <a:rPr kumimoji="0" lang="ru-RU" sz="320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пари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9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26CC-EC73-4A09-9E01-42E2802B5D3E}"/>
              </a:ext>
            </a:extLst>
          </p:cNvPr>
          <p:cNvSpPr/>
          <p:nvPr/>
        </p:nvSpPr>
        <p:spPr>
          <a:xfrm>
            <a:off x="301898" y="215106"/>
            <a:ext cx="11588203" cy="1402632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Алельні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гени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ru-RU" sz="3200" b="1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лелі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гени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що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станах, але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локус в хромосомах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пари та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первної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235A913-FD79-44B7-B75B-0AC2723B1C13}"/>
              </a:ext>
            </a:extLst>
          </p:cNvPr>
          <p:cNvSpPr/>
          <p:nvPr/>
        </p:nvSpPr>
        <p:spPr>
          <a:xfrm>
            <a:off x="1585531" y="1834954"/>
            <a:ext cx="2423017" cy="745407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Домінантні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A628223-69F6-4ECE-BBB7-0406532F18FF}"/>
              </a:ext>
            </a:extLst>
          </p:cNvPr>
          <p:cNvSpPr/>
          <p:nvPr/>
        </p:nvSpPr>
        <p:spPr>
          <a:xfrm>
            <a:off x="7663245" y="1864465"/>
            <a:ext cx="2423017" cy="745407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Рецесивні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Стрелка: влево 6">
            <a:extLst>
              <a:ext uri="{FF2B5EF4-FFF2-40B4-BE49-F238E27FC236}">
                <a16:creationId xmlns:a16="http://schemas.microsoft.com/office/drawing/2014/main" id="{91B2B42B-BFC9-4B3D-A183-CD7C22D80029}"/>
              </a:ext>
            </a:extLst>
          </p:cNvPr>
          <p:cNvSpPr/>
          <p:nvPr/>
        </p:nvSpPr>
        <p:spPr>
          <a:xfrm>
            <a:off x="4158758" y="1864465"/>
            <a:ext cx="685800" cy="694705"/>
          </a:xfrm>
          <a:prstGeom prst="leftArrow">
            <a:avLst/>
          </a:prstGeom>
          <a:solidFill>
            <a:srgbClr val="369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36DF213-01F8-4511-A364-67D633934C99}"/>
              </a:ext>
            </a:extLst>
          </p:cNvPr>
          <p:cNvSpPr/>
          <p:nvPr/>
        </p:nvSpPr>
        <p:spPr>
          <a:xfrm>
            <a:off x="4994768" y="1834955"/>
            <a:ext cx="1815607" cy="745407"/>
          </a:xfrm>
          <a:prstGeom prst="roundRect">
            <a:avLst/>
          </a:prstGeom>
          <a:solidFill>
            <a:srgbClr val="3399FF">
              <a:alpha val="94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Алелі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Стрелка: влево 8">
            <a:extLst>
              <a:ext uri="{FF2B5EF4-FFF2-40B4-BE49-F238E27FC236}">
                <a16:creationId xmlns:a16="http://schemas.microsoft.com/office/drawing/2014/main" id="{FC5E0D42-C0EB-4CE2-848D-E73BE29DBE8A}"/>
              </a:ext>
            </a:extLst>
          </p:cNvPr>
          <p:cNvSpPr/>
          <p:nvPr/>
        </p:nvSpPr>
        <p:spPr>
          <a:xfrm flipH="1">
            <a:off x="6893910" y="1864465"/>
            <a:ext cx="685800" cy="694705"/>
          </a:xfrm>
          <a:prstGeom prst="leftArrow">
            <a:avLst/>
          </a:prstGeom>
          <a:solidFill>
            <a:srgbClr val="369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F3B7D2-E5B1-4D03-B08D-A33E1AE7D2D2}"/>
              </a:ext>
            </a:extLst>
          </p:cNvPr>
          <p:cNvSpPr txBox="1"/>
          <p:nvPr/>
        </p:nvSpPr>
        <p:spPr>
          <a:xfrm>
            <a:off x="373352" y="2580361"/>
            <a:ext cx="4847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Гени, що завжди проявляються в фенотипі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FDC52-2F5A-4AA6-86EC-BD647E59D028}"/>
              </a:ext>
            </a:extLst>
          </p:cNvPr>
          <p:cNvSpPr txBox="1"/>
          <p:nvPr/>
        </p:nvSpPr>
        <p:spPr>
          <a:xfrm>
            <a:off x="6451066" y="2694683"/>
            <a:ext cx="4847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 гени, що пригнічуються домінантними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58A625D-4F4B-42D0-ADFB-DA03EDB85E1A}"/>
              </a:ext>
            </a:extLst>
          </p:cNvPr>
          <p:cNvSpPr/>
          <p:nvPr/>
        </p:nvSpPr>
        <p:spPr>
          <a:xfrm>
            <a:off x="1132362" y="3884527"/>
            <a:ext cx="10166077" cy="1402632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Гомозигота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(чиста </a:t>
            </a: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лінія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організм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який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містить</a:t>
            </a:r>
            <a:r>
              <a:rPr kumimoji="0" lang="ru-RU" sz="32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обидва</a:t>
            </a:r>
            <a:r>
              <a:rPr kumimoji="0" lang="ru-RU" sz="32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гена </a:t>
            </a:r>
            <a:r>
              <a:rPr kumimoji="0" lang="ru-RU" sz="3200" b="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домінінтних</a:t>
            </a:r>
            <a:r>
              <a:rPr kumimoji="0" lang="ru-RU" sz="32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або</a:t>
            </a:r>
            <a:r>
              <a:rPr kumimoji="0" lang="ru-RU" sz="32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рецесивних</a:t>
            </a:r>
            <a:r>
              <a:rPr kumimoji="0" lang="ru-RU" sz="32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ru-RU" sz="36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3600" b="1" i="1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АА</a:t>
            </a:r>
            <a:r>
              <a:rPr kumimoji="0" lang="ru-RU" sz="36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600" b="0" i="0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або</a:t>
            </a:r>
            <a:r>
              <a:rPr kumimoji="0" lang="ru-RU" sz="36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600" b="1" i="1" u="none" strike="noStrike" kern="1200" cap="none" spc="0" normalizeH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аа</a:t>
            </a:r>
            <a:r>
              <a:rPr kumimoji="0" lang="ru-RU" sz="3600" b="0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9FF3D6C-1D0D-48A5-A82C-98CA79610C7D}"/>
              </a:ext>
            </a:extLst>
          </p:cNvPr>
          <p:cNvSpPr/>
          <p:nvPr/>
        </p:nvSpPr>
        <p:spPr>
          <a:xfrm>
            <a:off x="1132363" y="5549889"/>
            <a:ext cx="10166076" cy="944780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Гетерозигота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організм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який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містить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різні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гени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однієї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алелі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>
            <a:extLst>
              <a:ext uri="{FF2B5EF4-FFF2-40B4-BE49-F238E27FC236}">
                <a16:creationId xmlns:a16="http://schemas.microsoft.com/office/drawing/2014/main" id="{970D95A6-5CD9-4A84-96BF-CFBFD734F0F3}"/>
              </a:ext>
            </a:extLst>
          </p:cNvPr>
          <p:cNvSpPr/>
          <p:nvPr/>
        </p:nvSpPr>
        <p:spPr>
          <a:xfrm>
            <a:off x="3842213" y="358439"/>
            <a:ext cx="3936813" cy="1364344"/>
          </a:xfrm>
          <a:prstGeom prst="flowChartPreparation">
            <a:avLst/>
          </a:prstGeom>
          <a:solidFill>
            <a:srgbClr val="FFCC00">
              <a:alpha val="80000"/>
            </a:srgbClr>
          </a:solidFill>
          <a:ln w="190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Закони Менделя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C10137-B8AC-4837-BF77-419E2216D5B6}"/>
              </a:ext>
            </a:extLst>
          </p:cNvPr>
          <p:cNvSpPr/>
          <p:nvPr/>
        </p:nvSpPr>
        <p:spPr>
          <a:xfrm>
            <a:off x="3484863" y="2004392"/>
            <a:ext cx="5035825" cy="1209261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одноманітності гібридів першого покоління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Блок-схема: решение 6">
            <a:extLst>
              <a:ext uri="{FF2B5EF4-FFF2-40B4-BE49-F238E27FC236}">
                <a16:creationId xmlns:a16="http://schemas.microsoft.com/office/drawing/2014/main" id="{8533DA28-A299-4A47-9617-41DEA12C0D66}"/>
              </a:ext>
            </a:extLst>
          </p:cNvPr>
          <p:cNvSpPr/>
          <p:nvPr/>
        </p:nvSpPr>
        <p:spPr>
          <a:xfrm>
            <a:off x="2006787" y="1966293"/>
            <a:ext cx="1099930" cy="1338469"/>
          </a:xfrm>
          <a:prstGeom prst="flowChartDecision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1A6079-5A49-4703-BCCF-E97309E08481}"/>
              </a:ext>
            </a:extLst>
          </p:cNvPr>
          <p:cNvSpPr/>
          <p:nvPr/>
        </p:nvSpPr>
        <p:spPr>
          <a:xfrm>
            <a:off x="3484862" y="3495262"/>
            <a:ext cx="5035825" cy="1209261"/>
          </a:xfrm>
          <a:prstGeom prst="rect">
            <a:avLst/>
          </a:prstGeom>
          <a:solidFill>
            <a:srgbClr val="9966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Розщеплення ознак у другому поколінні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Блок-схема: решение 8">
            <a:extLst>
              <a:ext uri="{FF2B5EF4-FFF2-40B4-BE49-F238E27FC236}">
                <a16:creationId xmlns:a16="http://schemas.microsoft.com/office/drawing/2014/main" id="{8E96BEF6-8EE5-4581-92AB-3F2184FA8416}"/>
              </a:ext>
            </a:extLst>
          </p:cNvPr>
          <p:cNvSpPr/>
          <p:nvPr/>
        </p:nvSpPr>
        <p:spPr>
          <a:xfrm>
            <a:off x="2006787" y="3495262"/>
            <a:ext cx="1099930" cy="1338469"/>
          </a:xfrm>
          <a:prstGeom prst="flowChartDecision">
            <a:avLst/>
          </a:prstGeom>
          <a:solidFill>
            <a:srgbClr val="9966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8D7D88E-EF09-46EB-8FA4-45CF054A694B}"/>
              </a:ext>
            </a:extLst>
          </p:cNvPr>
          <p:cNvSpPr/>
          <p:nvPr/>
        </p:nvSpPr>
        <p:spPr>
          <a:xfrm>
            <a:off x="3484862" y="4986132"/>
            <a:ext cx="5035825" cy="1209261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незалежного успадкування ознак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Блок-схема: решение 10">
            <a:extLst>
              <a:ext uri="{FF2B5EF4-FFF2-40B4-BE49-F238E27FC236}">
                <a16:creationId xmlns:a16="http://schemas.microsoft.com/office/drawing/2014/main" id="{3A9167BB-A3DB-45BD-87EF-8789E31B6418}"/>
              </a:ext>
            </a:extLst>
          </p:cNvPr>
          <p:cNvSpPr/>
          <p:nvPr/>
        </p:nvSpPr>
        <p:spPr>
          <a:xfrm>
            <a:off x="2006787" y="4986132"/>
            <a:ext cx="1099930" cy="1338469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2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8914567-0BFA-4520-99E5-02637AF40966}"/>
              </a:ext>
            </a:extLst>
          </p:cNvPr>
          <p:cNvSpPr/>
          <p:nvPr/>
        </p:nvSpPr>
        <p:spPr>
          <a:xfrm>
            <a:off x="594350" y="1584965"/>
            <a:ext cx="10925166" cy="1392188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Під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час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схрещування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чистих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ліній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перше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покоління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гібридів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одноманітне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за фенотипом і генотипом.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A8B35AF-E102-433C-B4E0-3EF300E04379}"/>
              </a:ext>
            </a:extLst>
          </p:cNvPr>
          <p:cNvSpPr/>
          <p:nvPr/>
        </p:nvSpPr>
        <p:spPr>
          <a:xfrm>
            <a:off x="696286" y="144068"/>
            <a:ext cx="10695963" cy="1273938"/>
          </a:xfrm>
          <a:prstGeom prst="roundRect">
            <a:avLst/>
          </a:prstGeom>
          <a:gradFill>
            <a:gsLst>
              <a:gs pos="57000">
                <a:schemeClr val="accent5">
                  <a:lumMod val="60000"/>
                  <a:lumOff val="40000"/>
                </a:schemeClr>
              </a:gs>
              <a:gs pos="8000">
                <a:srgbClr val="66FFFF"/>
              </a:gs>
              <a:gs pos="98000">
                <a:srgbClr val="00B0F0"/>
              </a:gs>
            </a:gsLst>
            <a:path path="circle">
              <a:fillToRect l="100000" t="100000"/>
            </a:path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Перший закон Менделя-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одноманітності гібридів першого покоління</a:t>
            </a:r>
            <a:endParaRPr kumimoji="0" lang="ru-RU" sz="3600" b="0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E503B-D748-4E03-BB67-6320CEBB653D}"/>
              </a:ext>
            </a:extLst>
          </p:cNvPr>
          <p:cNvSpPr txBox="1"/>
          <p:nvPr/>
        </p:nvSpPr>
        <p:spPr>
          <a:xfrm>
            <a:off x="3049073" y="3535378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D13433-8CB8-4636-85C3-DF9E71895145}"/>
              </a:ext>
            </a:extLst>
          </p:cNvPr>
          <p:cNvSpPr txBox="1"/>
          <p:nvPr/>
        </p:nvSpPr>
        <p:spPr>
          <a:xfrm>
            <a:off x="3044884" y="5872495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8A829C-5B21-4E45-8D0B-7357037374EA}"/>
              </a:ext>
            </a:extLst>
          </p:cNvPr>
          <p:cNvSpPr txBox="1"/>
          <p:nvPr/>
        </p:nvSpPr>
        <p:spPr>
          <a:xfrm>
            <a:off x="6625754" y="3258948"/>
            <a:ext cx="809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♂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C64BEF-2296-4ACE-8F36-42533DF0DE69}"/>
              </a:ext>
            </a:extLst>
          </p:cNvPr>
          <p:cNvSpPr txBox="1"/>
          <p:nvPr/>
        </p:nvSpPr>
        <p:spPr>
          <a:xfrm>
            <a:off x="4230451" y="3228945"/>
            <a:ext cx="27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♀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3DE003-9F0B-40B2-BD2B-F06C79B71B4F}"/>
              </a:ext>
            </a:extLst>
          </p:cNvPr>
          <p:cNvSpPr txBox="1"/>
          <p:nvPr/>
        </p:nvSpPr>
        <p:spPr>
          <a:xfrm>
            <a:off x="5810551" y="3277231"/>
            <a:ext cx="862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/>
              <a:t>х</a:t>
            </a:r>
            <a:endParaRPr lang="ru-UA" sz="4400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59472FD-D2E5-435A-90A9-187B7D3DD5DA}"/>
              </a:ext>
            </a:extLst>
          </p:cNvPr>
          <p:cNvGrpSpPr/>
          <p:nvPr/>
        </p:nvGrpSpPr>
        <p:grpSpPr>
          <a:xfrm>
            <a:off x="4928417" y="3339037"/>
            <a:ext cx="862581" cy="811447"/>
            <a:chOff x="4928417" y="3339037"/>
            <a:chExt cx="862581" cy="811447"/>
          </a:xfrm>
        </p:grpSpPr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B0FF4A1A-BC9A-41BB-8A0A-F5D040333538}"/>
                </a:ext>
              </a:extLst>
            </p:cNvPr>
            <p:cNvSpPr/>
            <p:nvPr/>
          </p:nvSpPr>
          <p:spPr>
            <a:xfrm>
              <a:off x="4957994" y="3339037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601D0BB-3191-40CC-B32F-D18F33B55E56}"/>
                </a:ext>
              </a:extLst>
            </p:cNvPr>
            <p:cNvSpPr txBox="1"/>
            <p:nvPr/>
          </p:nvSpPr>
          <p:spPr>
            <a:xfrm>
              <a:off x="4928417" y="344976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FECAAE18-7769-4E59-8B0B-9DC614A8B0F1}"/>
              </a:ext>
            </a:extLst>
          </p:cNvPr>
          <p:cNvGrpSpPr/>
          <p:nvPr/>
        </p:nvGrpSpPr>
        <p:grpSpPr>
          <a:xfrm>
            <a:off x="7305226" y="3336543"/>
            <a:ext cx="862581" cy="799685"/>
            <a:chOff x="7305226" y="3336543"/>
            <a:chExt cx="862581" cy="799685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B0FF4A1A-BC9A-41BB-8A0A-F5D040333538}"/>
                </a:ext>
              </a:extLst>
            </p:cNvPr>
            <p:cNvSpPr/>
            <p:nvPr/>
          </p:nvSpPr>
          <p:spPr>
            <a:xfrm>
              <a:off x="7337019" y="3336543"/>
              <a:ext cx="798996" cy="799685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680CC2A-CB6E-469E-91BD-B30DF20681A1}"/>
                </a:ext>
              </a:extLst>
            </p:cNvPr>
            <p:cNvSpPr txBox="1"/>
            <p:nvPr/>
          </p:nvSpPr>
          <p:spPr>
            <a:xfrm>
              <a:off x="7305226" y="3427339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CCB40CB3-58C5-4900-8433-92CA87833633}"/>
              </a:ext>
            </a:extLst>
          </p:cNvPr>
          <p:cNvCxnSpPr>
            <a:cxnSpLocks/>
          </p:cNvCxnSpPr>
          <p:nvPr/>
        </p:nvCxnSpPr>
        <p:spPr>
          <a:xfrm>
            <a:off x="8011301" y="4150225"/>
            <a:ext cx="156506" cy="345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801A4CC9-477B-4EC8-B3A3-A78BE5EA76EF}"/>
              </a:ext>
            </a:extLst>
          </p:cNvPr>
          <p:cNvCxnSpPr>
            <a:cxnSpLocks/>
          </p:cNvCxnSpPr>
          <p:nvPr/>
        </p:nvCxnSpPr>
        <p:spPr>
          <a:xfrm flipH="1">
            <a:off x="7202148" y="4128006"/>
            <a:ext cx="203195" cy="335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3AAC2E60-EB26-4A6F-86E9-A948DAE9CC8B}"/>
              </a:ext>
            </a:extLst>
          </p:cNvPr>
          <p:cNvCxnSpPr>
            <a:cxnSpLocks/>
          </p:cNvCxnSpPr>
          <p:nvPr/>
        </p:nvCxnSpPr>
        <p:spPr>
          <a:xfrm>
            <a:off x="5802234" y="5327958"/>
            <a:ext cx="254699" cy="3244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B6586B0-0563-4791-82B3-D7D834C8BEF2}"/>
              </a:ext>
            </a:extLst>
          </p:cNvPr>
          <p:cNvCxnSpPr>
            <a:cxnSpLocks/>
          </p:cNvCxnSpPr>
          <p:nvPr/>
        </p:nvCxnSpPr>
        <p:spPr>
          <a:xfrm flipH="1">
            <a:off x="6791983" y="5369021"/>
            <a:ext cx="222934" cy="3090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4971BA3-7D17-49A3-8AA9-181242B3A061}"/>
              </a:ext>
            </a:extLst>
          </p:cNvPr>
          <p:cNvSpPr txBox="1"/>
          <p:nvPr/>
        </p:nvSpPr>
        <p:spPr>
          <a:xfrm>
            <a:off x="3044884" y="4573965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EECB2DA6-3658-4CD3-9209-E4C80A560EAA}"/>
              </a:ext>
            </a:extLst>
          </p:cNvPr>
          <p:cNvGrpSpPr/>
          <p:nvPr/>
        </p:nvGrpSpPr>
        <p:grpSpPr>
          <a:xfrm>
            <a:off x="5335130" y="4537745"/>
            <a:ext cx="862580" cy="699564"/>
            <a:chOff x="9862247" y="5355387"/>
            <a:chExt cx="862580" cy="699564"/>
          </a:xfrm>
        </p:grpSpPr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FBB0EDBF-1193-4FF5-B30D-16BB9F3D5FC7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3F5BD60-C0DB-49F6-A095-3275DEFBA1DB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471C48CA-1794-408E-9817-E2D75CECCF02}"/>
              </a:ext>
            </a:extLst>
          </p:cNvPr>
          <p:cNvGrpSpPr/>
          <p:nvPr/>
        </p:nvGrpSpPr>
        <p:grpSpPr>
          <a:xfrm>
            <a:off x="5994418" y="5728382"/>
            <a:ext cx="862581" cy="811447"/>
            <a:chOff x="4928417" y="3339037"/>
            <a:chExt cx="862581" cy="811447"/>
          </a:xfrm>
        </p:grpSpPr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0ADC9CEF-C988-415B-9387-9B0A62571429}"/>
                </a:ext>
              </a:extLst>
            </p:cNvPr>
            <p:cNvSpPr/>
            <p:nvPr/>
          </p:nvSpPr>
          <p:spPr>
            <a:xfrm>
              <a:off x="4957994" y="3339037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99D2C8F-A613-4B97-966E-89173DFC3042}"/>
                </a:ext>
              </a:extLst>
            </p:cNvPr>
            <p:cNvSpPr txBox="1"/>
            <p:nvPr/>
          </p:nvSpPr>
          <p:spPr>
            <a:xfrm>
              <a:off x="4928417" y="344976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D998E6FF-1414-43C1-A526-3ABE511F1213}"/>
              </a:ext>
            </a:extLst>
          </p:cNvPr>
          <p:cNvGrpSpPr/>
          <p:nvPr/>
        </p:nvGrpSpPr>
        <p:grpSpPr>
          <a:xfrm>
            <a:off x="4481065" y="4509075"/>
            <a:ext cx="862580" cy="699564"/>
            <a:chOff x="9862247" y="5355387"/>
            <a:chExt cx="862580" cy="699564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A56D7E89-185F-419C-BAA6-94CFCC70D402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8EB9755-0EB5-4A4B-A7B3-F5FFBB7E9A5F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5C20901B-BE15-4A04-8383-26DE5081B37A}"/>
              </a:ext>
            </a:extLst>
          </p:cNvPr>
          <p:cNvGrpSpPr/>
          <p:nvPr/>
        </p:nvGrpSpPr>
        <p:grpSpPr>
          <a:xfrm>
            <a:off x="7796853" y="4549723"/>
            <a:ext cx="862580" cy="699564"/>
            <a:chOff x="9875894" y="5355387"/>
            <a:chExt cx="862580" cy="699564"/>
          </a:xfrm>
        </p:grpSpPr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D6DE1E8F-4C04-4F3C-B447-10882D734CA4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EF5639B-6714-4757-960B-5221DFA043CB}"/>
                </a:ext>
              </a:extLst>
            </p:cNvPr>
            <p:cNvSpPr txBox="1"/>
            <p:nvPr/>
          </p:nvSpPr>
          <p:spPr>
            <a:xfrm>
              <a:off x="9875894" y="5379629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B10E3B0A-CFA5-4E5C-B9C8-8CA694CE4BA7}"/>
              </a:ext>
            </a:extLst>
          </p:cNvPr>
          <p:cNvGrpSpPr/>
          <p:nvPr/>
        </p:nvGrpSpPr>
        <p:grpSpPr>
          <a:xfrm>
            <a:off x="6770858" y="4537745"/>
            <a:ext cx="862580" cy="699564"/>
            <a:chOff x="9862247" y="5355387"/>
            <a:chExt cx="862580" cy="699564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DBB24918-D27B-4117-B46C-08166142A5DB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8BB3260-61EF-4701-B7CF-8F95BDB20FC4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</a:p>
          </p:txBody>
        </p:sp>
      </p:grp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D9718E39-CD03-478C-B819-29D80F4B6077}"/>
              </a:ext>
            </a:extLst>
          </p:cNvPr>
          <p:cNvCxnSpPr>
            <a:cxnSpLocks/>
          </p:cNvCxnSpPr>
          <p:nvPr/>
        </p:nvCxnSpPr>
        <p:spPr>
          <a:xfrm>
            <a:off x="5609299" y="4162801"/>
            <a:ext cx="156506" cy="345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ED2FE3FE-C200-4FCC-BA20-7EC86EB741D1}"/>
              </a:ext>
            </a:extLst>
          </p:cNvPr>
          <p:cNvCxnSpPr>
            <a:cxnSpLocks/>
          </p:cNvCxnSpPr>
          <p:nvPr/>
        </p:nvCxnSpPr>
        <p:spPr>
          <a:xfrm flipH="1">
            <a:off x="4800146" y="4140582"/>
            <a:ext cx="203195" cy="335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67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BFC948-0759-4917-8711-A9790D51E225}"/>
              </a:ext>
            </a:extLst>
          </p:cNvPr>
          <p:cNvSpPr txBox="1"/>
          <p:nvPr/>
        </p:nvSpPr>
        <p:spPr>
          <a:xfrm>
            <a:off x="144740" y="1351202"/>
            <a:ext cx="11663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uk-UA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 колір квітів буде у гібридів першого покоління білих та червоних троянд по генотипу та по фенотипу, якщо білий колір - рецесивна ознака? </a:t>
            </a:r>
          </a:p>
          <a:p>
            <a:pPr lvl="0" algn="ctr">
              <a:defRPr/>
            </a:pPr>
            <a:r>
              <a:rPr lang="uk-UA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(Схрещували гомозиготні особини).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D1C1C8C-97AE-4140-8437-2A40AA265D8C}"/>
              </a:ext>
            </a:extLst>
          </p:cNvPr>
          <p:cNvSpPr/>
          <p:nvPr/>
        </p:nvSpPr>
        <p:spPr>
          <a:xfrm>
            <a:off x="2639683" y="254592"/>
            <a:ext cx="6674091" cy="1084944"/>
          </a:xfrm>
          <a:prstGeom prst="roundRect">
            <a:avLst/>
          </a:prstGeom>
          <a:gradFill>
            <a:gsLst>
              <a:gs pos="53000">
                <a:srgbClr val="CCFF99"/>
              </a:gs>
              <a:gs pos="8000">
                <a:srgbClr val="66FF66"/>
              </a:gs>
              <a:gs pos="98000">
                <a:srgbClr val="66FF33"/>
              </a:gs>
            </a:gsLst>
            <a:path path="circle">
              <a:fillToRect l="100000" t="100000"/>
            </a:path>
          </a:gradFill>
          <a:ln w="190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0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139700">
                    <a:srgbClr val="70AD47">
                      <a:satMod val="175000"/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Розв'яжіть задачу:</a:t>
            </a:r>
            <a:endParaRPr kumimoji="0" lang="ru-RU" sz="4800" b="0" i="1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glow rad="139700">
                  <a:srgbClr val="70AD47">
                    <a:satMod val="175000"/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6A7671-A7FD-4D2D-A453-5F008D1337C4}"/>
              </a:ext>
            </a:extLst>
          </p:cNvPr>
          <p:cNvSpPr txBox="1"/>
          <p:nvPr/>
        </p:nvSpPr>
        <p:spPr>
          <a:xfrm>
            <a:off x="383285" y="3932919"/>
            <a:ext cx="384415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Дано: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– червоний колір,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– білий</a:t>
            </a:r>
            <a:endParaRPr kumimoji="0" lang="ru-U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1B36E9E-2842-4C3D-BE0B-8E9A2CDF2332}"/>
              </a:ext>
            </a:extLst>
          </p:cNvPr>
          <p:cNvCxnSpPr>
            <a:cxnSpLocks/>
          </p:cNvCxnSpPr>
          <p:nvPr/>
        </p:nvCxnSpPr>
        <p:spPr>
          <a:xfrm>
            <a:off x="4199082" y="4309843"/>
            <a:ext cx="0" cy="2339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AADFF71-3BBA-4825-BE38-C6E5329A6E3D}"/>
              </a:ext>
            </a:extLst>
          </p:cNvPr>
          <p:cNvCxnSpPr>
            <a:cxnSpLocks/>
          </p:cNvCxnSpPr>
          <p:nvPr/>
        </p:nvCxnSpPr>
        <p:spPr>
          <a:xfrm>
            <a:off x="493442" y="5899783"/>
            <a:ext cx="37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88792FD-A6E5-4059-A913-47A11342581F}"/>
              </a:ext>
            </a:extLst>
          </p:cNvPr>
          <p:cNvSpPr txBox="1"/>
          <p:nvPr/>
        </p:nvSpPr>
        <p:spPr>
          <a:xfrm>
            <a:off x="493442" y="6060936"/>
            <a:ext cx="1616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F1 -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U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829ED0-ACFF-4C83-8490-F7B1F075EF10}"/>
              </a:ext>
            </a:extLst>
          </p:cNvPr>
          <p:cNvSpPr txBox="1"/>
          <p:nvPr/>
        </p:nvSpPr>
        <p:spPr>
          <a:xfrm>
            <a:off x="4599962" y="4293773"/>
            <a:ext cx="623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P: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♀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АА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♂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aa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A10525-868F-40A0-BE0B-FE23006F4068}"/>
              </a:ext>
            </a:extLst>
          </p:cNvPr>
          <p:cNvSpPr txBox="1"/>
          <p:nvPr/>
        </p:nvSpPr>
        <p:spPr>
          <a:xfrm>
            <a:off x="4574283" y="4833104"/>
            <a:ext cx="300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G: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5AFD7C-6D05-48E0-BB76-88849B7DDE50}"/>
              </a:ext>
            </a:extLst>
          </p:cNvPr>
          <p:cNvSpPr txBox="1"/>
          <p:nvPr/>
        </p:nvSpPr>
        <p:spPr>
          <a:xfrm>
            <a:off x="4575112" y="5582568"/>
            <a:ext cx="300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F1: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A52EBFBE-747E-408F-BACD-1006A6B251FB}"/>
              </a:ext>
            </a:extLst>
          </p:cNvPr>
          <p:cNvSpPr/>
          <p:nvPr/>
        </p:nvSpPr>
        <p:spPr>
          <a:xfrm>
            <a:off x="7392858" y="4940104"/>
            <a:ext cx="649356" cy="539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A686644A-BB27-4A0A-A1B3-F3C259471124}"/>
              </a:ext>
            </a:extLst>
          </p:cNvPr>
          <p:cNvSpPr/>
          <p:nvPr/>
        </p:nvSpPr>
        <p:spPr>
          <a:xfrm>
            <a:off x="9147941" y="4886603"/>
            <a:ext cx="649356" cy="539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295249-D53A-4542-B733-19026305268E}"/>
              </a:ext>
            </a:extLst>
          </p:cNvPr>
          <p:cNvSpPr txBox="1"/>
          <p:nvPr/>
        </p:nvSpPr>
        <p:spPr>
          <a:xfrm>
            <a:off x="7139407" y="5677174"/>
            <a:ext cx="300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7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A7F2F0AB-2C96-405F-938E-C11C2AE0E865}"/>
              </a:ext>
            </a:extLst>
          </p:cNvPr>
          <p:cNvSpPr/>
          <p:nvPr/>
        </p:nvSpPr>
        <p:spPr>
          <a:xfrm>
            <a:off x="7636561" y="5330674"/>
            <a:ext cx="1110079" cy="137621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6DD2EE2-C560-4DC2-9880-845C9FC3E914}"/>
              </a:ext>
            </a:extLst>
          </p:cNvPr>
          <p:cNvSpPr/>
          <p:nvPr/>
        </p:nvSpPr>
        <p:spPr>
          <a:xfrm>
            <a:off x="4497575" y="5327080"/>
            <a:ext cx="3226925" cy="13798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8914567-0BFA-4520-99E5-02637AF40966}"/>
              </a:ext>
            </a:extLst>
          </p:cNvPr>
          <p:cNvSpPr/>
          <p:nvPr/>
        </p:nvSpPr>
        <p:spPr>
          <a:xfrm>
            <a:off x="575222" y="1530920"/>
            <a:ext cx="10925166" cy="1228873"/>
          </a:xfrm>
          <a:prstGeom prst="roundRect">
            <a:avLst/>
          </a:prstGeom>
          <a:solidFill>
            <a:schemeClr val="bg1">
              <a:alpha val="94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схрещуванні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гібридів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першого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покоління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між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собою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спостерігається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розщеплення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ознак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співвідношенні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1:3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A8B35AF-E102-433C-B4E0-3EF300E04379}"/>
              </a:ext>
            </a:extLst>
          </p:cNvPr>
          <p:cNvSpPr/>
          <p:nvPr/>
        </p:nvSpPr>
        <p:spPr>
          <a:xfrm>
            <a:off x="679508" y="223338"/>
            <a:ext cx="10413554" cy="1187823"/>
          </a:xfrm>
          <a:prstGeom prst="roundRect">
            <a:avLst/>
          </a:prstGeom>
          <a:gradFill>
            <a:gsLst>
              <a:gs pos="57000">
                <a:schemeClr val="accent5">
                  <a:lumMod val="60000"/>
                  <a:lumOff val="40000"/>
                </a:schemeClr>
              </a:gs>
              <a:gs pos="8000">
                <a:srgbClr val="66FFFF"/>
              </a:gs>
              <a:gs pos="98000">
                <a:srgbClr val="00B0F0"/>
              </a:gs>
            </a:gsLst>
            <a:path path="circle">
              <a:fillToRect l="100000" t="100000"/>
            </a:path>
          </a:gradFill>
          <a:ln w="190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uk-UA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закон Менделя-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Рощеплення</a:t>
            </a:r>
            <a:r>
              <a:rPr kumimoji="0" lang="uk-UA" sz="3600" b="0" i="0" u="none" strike="noStrike" kern="1200" cap="none" spc="0" normalizeH="0" baseline="0" noProof="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ознак у другому поколінні</a:t>
            </a:r>
            <a:endParaRPr kumimoji="0" lang="ru-RU" sz="3600" b="0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: влево 7">
            <a:extLst>
              <a:ext uri="{FF2B5EF4-FFF2-40B4-BE49-F238E27FC236}">
                <a16:creationId xmlns:a16="http://schemas.microsoft.com/office/drawing/2014/main" id="{E4D3A532-C52A-4ADA-B676-F287E5D93666}"/>
              </a:ext>
            </a:extLst>
          </p:cNvPr>
          <p:cNvSpPr/>
          <p:nvPr/>
        </p:nvSpPr>
        <p:spPr>
          <a:xfrm>
            <a:off x="8710427" y="5087128"/>
            <a:ext cx="3374113" cy="1592323"/>
          </a:xfrm>
          <a:prstGeom prst="leftArrow">
            <a:avLst>
              <a:gd name="adj1" fmla="val 50000"/>
              <a:gd name="adj2" fmla="val 40591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генотипом </a:t>
            </a: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1:2:1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Стрелка: влево 24">
            <a:extLst>
              <a:ext uri="{FF2B5EF4-FFF2-40B4-BE49-F238E27FC236}">
                <a16:creationId xmlns:a16="http://schemas.microsoft.com/office/drawing/2014/main" id="{02831173-ED5A-4680-BCD8-7467C5EB3A5E}"/>
              </a:ext>
            </a:extLst>
          </p:cNvPr>
          <p:cNvSpPr/>
          <p:nvPr/>
        </p:nvSpPr>
        <p:spPr>
          <a:xfrm flipH="1">
            <a:off x="107460" y="5439313"/>
            <a:ext cx="3104251" cy="1267579"/>
          </a:xfrm>
          <a:prstGeom prst="leftArrow">
            <a:avLst>
              <a:gd name="adj1" fmla="val 50000"/>
              <a:gd name="adj2" fmla="val 40591"/>
            </a:avLst>
          </a:prstGeom>
          <a:solidFill>
            <a:srgbClr val="FEDA2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фенотипом 3:1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0AF80E-5B9D-4E4E-BE27-CB91F6C476D3}"/>
              </a:ext>
            </a:extLst>
          </p:cNvPr>
          <p:cNvSpPr txBox="1"/>
          <p:nvPr/>
        </p:nvSpPr>
        <p:spPr>
          <a:xfrm>
            <a:off x="3427542" y="3474376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5E823A-036C-4346-9293-CE72E2DD8C60}"/>
              </a:ext>
            </a:extLst>
          </p:cNvPr>
          <p:cNvSpPr txBox="1"/>
          <p:nvPr/>
        </p:nvSpPr>
        <p:spPr>
          <a:xfrm>
            <a:off x="3423353" y="5811493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DCF989-26CA-4A36-820F-349650B5ECA0}"/>
              </a:ext>
            </a:extLst>
          </p:cNvPr>
          <p:cNvSpPr txBox="1"/>
          <p:nvPr/>
        </p:nvSpPr>
        <p:spPr>
          <a:xfrm>
            <a:off x="7004223" y="3197946"/>
            <a:ext cx="809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♂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4FCF2B-9AAB-43A9-B6C6-4B3460973087}"/>
              </a:ext>
            </a:extLst>
          </p:cNvPr>
          <p:cNvSpPr txBox="1"/>
          <p:nvPr/>
        </p:nvSpPr>
        <p:spPr>
          <a:xfrm>
            <a:off x="4608920" y="3167943"/>
            <a:ext cx="27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♀</a:t>
            </a:r>
            <a:endParaRPr lang="ru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D3A4AC-9191-4658-ADCB-3B6E6E8EC805}"/>
              </a:ext>
            </a:extLst>
          </p:cNvPr>
          <p:cNvSpPr txBox="1"/>
          <p:nvPr/>
        </p:nvSpPr>
        <p:spPr>
          <a:xfrm>
            <a:off x="6189020" y="3216229"/>
            <a:ext cx="862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/>
              <a:t>х</a:t>
            </a:r>
            <a:endParaRPr lang="ru-UA" sz="4400" dirty="0"/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090E9068-DDC6-413C-8385-C42B67274784}"/>
              </a:ext>
            </a:extLst>
          </p:cNvPr>
          <p:cNvGrpSpPr/>
          <p:nvPr/>
        </p:nvGrpSpPr>
        <p:grpSpPr>
          <a:xfrm>
            <a:off x="5306886" y="3278035"/>
            <a:ext cx="862581" cy="811447"/>
            <a:chOff x="4928417" y="3339037"/>
            <a:chExt cx="862581" cy="811447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38745C03-F95B-4368-9AB2-A6C0E211EFB8}"/>
                </a:ext>
              </a:extLst>
            </p:cNvPr>
            <p:cNvSpPr/>
            <p:nvPr/>
          </p:nvSpPr>
          <p:spPr>
            <a:xfrm>
              <a:off x="4957994" y="3339037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5E92AFD-DB86-4796-9056-D46C8D4F8098}"/>
                </a:ext>
              </a:extLst>
            </p:cNvPr>
            <p:cNvSpPr txBox="1"/>
            <p:nvPr/>
          </p:nvSpPr>
          <p:spPr>
            <a:xfrm>
              <a:off x="4928417" y="344976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7D3B4E81-36D7-43C3-9338-99C84690BE03}"/>
              </a:ext>
            </a:extLst>
          </p:cNvPr>
          <p:cNvCxnSpPr>
            <a:cxnSpLocks/>
          </p:cNvCxnSpPr>
          <p:nvPr/>
        </p:nvCxnSpPr>
        <p:spPr>
          <a:xfrm>
            <a:off x="5290824" y="5209814"/>
            <a:ext cx="0" cy="2994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68A09F07-E1A8-496B-9E1E-0E541CDAF4EC}"/>
              </a:ext>
            </a:extLst>
          </p:cNvPr>
          <p:cNvCxnSpPr>
            <a:cxnSpLocks/>
          </p:cNvCxnSpPr>
          <p:nvPr/>
        </p:nvCxnSpPr>
        <p:spPr>
          <a:xfrm flipH="1">
            <a:off x="5506449" y="5137446"/>
            <a:ext cx="1888320" cy="4496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A92BA5F-3489-436B-AEAF-085D70AE8FCA}"/>
              </a:ext>
            </a:extLst>
          </p:cNvPr>
          <p:cNvSpPr txBox="1"/>
          <p:nvPr/>
        </p:nvSpPr>
        <p:spPr>
          <a:xfrm>
            <a:off x="3423353" y="4512963"/>
            <a:ext cx="86258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C4EE9677-565F-4E69-ACE7-78417A8FFABE}"/>
              </a:ext>
            </a:extLst>
          </p:cNvPr>
          <p:cNvGrpSpPr/>
          <p:nvPr/>
        </p:nvGrpSpPr>
        <p:grpSpPr>
          <a:xfrm>
            <a:off x="4792106" y="5596948"/>
            <a:ext cx="862581" cy="811447"/>
            <a:chOff x="4928417" y="3339037"/>
            <a:chExt cx="862581" cy="811447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C922432E-F2ED-48F5-9DB8-99BB2280107F}"/>
                </a:ext>
              </a:extLst>
            </p:cNvPr>
            <p:cNvSpPr/>
            <p:nvPr/>
          </p:nvSpPr>
          <p:spPr>
            <a:xfrm>
              <a:off x="4957994" y="3339037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7146D5F-47F9-4FC4-9886-C8425CDFD780}"/>
                </a:ext>
              </a:extLst>
            </p:cNvPr>
            <p:cNvSpPr txBox="1"/>
            <p:nvPr/>
          </p:nvSpPr>
          <p:spPr>
            <a:xfrm>
              <a:off x="4928417" y="344976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32F738E4-8486-4EC4-A740-F8A422AA4CE4}"/>
              </a:ext>
            </a:extLst>
          </p:cNvPr>
          <p:cNvGrpSpPr/>
          <p:nvPr/>
        </p:nvGrpSpPr>
        <p:grpSpPr>
          <a:xfrm>
            <a:off x="4859534" y="4448073"/>
            <a:ext cx="862580" cy="699564"/>
            <a:chOff x="9862247" y="5355387"/>
            <a:chExt cx="862580" cy="699564"/>
          </a:xfrm>
        </p:grpSpPr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4342707D-CDAF-440A-9FB6-846B64720781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292A3A-AF12-4365-8C66-2330641CA179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A7F09F3A-2E07-4FAB-8BC2-B54321A048ED}"/>
              </a:ext>
            </a:extLst>
          </p:cNvPr>
          <p:cNvCxnSpPr>
            <a:cxnSpLocks/>
          </p:cNvCxnSpPr>
          <p:nvPr/>
        </p:nvCxnSpPr>
        <p:spPr>
          <a:xfrm>
            <a:off x="5987768" y="4101799"/>
            <a:ext cx="156506" cy="345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F98ADBD2-5142-4922-8A43-5F2AB4444DE1}"/>
              </a:ext>
            </a:extLst>
          </p:cNvPr>
          <p:cNvCxnSpPr>
            <a:cxnSpLocks/>
          </p:cNvCxnSpPr>
          <p:nvPr/>
        </p:nvCxnSpPr>
        <p:spPr>
          <a:xfrm flipH="1">
            <a:off x="5178615" y="4079580"/>
            <a:ext cx="203195" cy="335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045D4457-EC6C-4B0B-B6D0-4B751802B525}"/>
              </a:ext>
            </a:extLst>
          </p:cNvPr>
          <p:cNvGrpSpPr/>
          <p:nvPr/>
        </p:nvGrpSpPr>
        <p:grpSpPr>
          <a:xfrm>
            <a:off x="7730384" y="3293497"/>
            <a:ext cx="862581" cy="811447"/>
            <a:chOff x="4928417" y="3339037"/>
            <a:chExt cx="862581" cy="811447"/>
          </a:xfrm>
        </p:grpSpPr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6373377F-728B-4D4A-A8E8-2A6EE01EFD65}"/>
                </a:ext>
              </a:extLst>
            </p:cNvPr>
            <p:cNvSpPr/>
            <p:nvPr/>
          </p:nvSpPr>
          <p:spPr>
            <a:xfrm>
              <a:off x="4957994" y="3339037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934247F-9BA4-4340-B02C-1E1AF87577DA}"/>
                </a:ext>
              </a:extLst>
            </p:cNvPr>
            <p:cNvSpPr txBox="1"/>
            <p:nvPr/>
          </p:nvSpPr>
          <p:spPr>
            <a:xfrm>
              <a:off x="4928417" y="344976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179B6667-A251-4999-8235-D955F9740EBC}"/>
              </a:ext>
            </a:extLst>
          </p:cNvPr>
          <p:cNvGrpSpPr/>
          <p:nvPr/>
        </p:nvGrpSpPr>
        <p:grpSpPr>
          <a:xfrm>
            <a:off x="7350909" y="4513844"/>
            <a:ext cx="862580" cy="699564"/>
            <a:chOff x="9862247" y="5355387"/>
            <a:chExt cx="862580" cy="699564"/>
          </a:xfrm>
        </p:grpSpPr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54337C1F-656F-4B1F-A1EC-6A5AB4CA2A54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D262D15-4A8E-45BC-91FF-3FE266EB7C2E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2762F167-D911-4E56-A61A-702FA59367DC}"/>
              </a:ext>
            </a:extLst>
          </p:cNvPr>
          <p:cNvCxnSpPr>
            <a:cxnSpLocks/>
          </p:cNvCxnSpPr>
          <p:nvPr/>
        </p:nvCxnSpPr>
        <p:spPr>
          <a:xfrm>
            <a:off x="8436459" y="4122795"/>
            <a:ext cx="156506" cy="3453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F6416C24-D104-4986-8D96-28B8B5ED073D}"/>
              </a:ext>
            </a:extLst>
          </p:cNvPr>
          <p:cNvCxnSpPr>
            <a:cxnSpLocks/>
          </p:cNvCxnSpPr>
          <p:nvPr/>
        </p:nvCxnSpPr>
        <p:spPr>
          <a:xfrm flipH="1">
            <a:off x="7669990" y="4145351"/>
            <a:ext cx="203195" cy="3351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64F7D1D0-FA83-4646-8495-EF086F0BD3D4}"/>
              </a:ext>
            </a:extLst>
          </p:cNvPr>
          <p:cNvGrpSpPr/>
          <p:nvPr/>
        </p:nvGrpSpPr>
        <p:grpSpPr>
          <a:xfrm>
            <a:off x="5701825" y="4458322"/>
            <a:ext cx="862580" cy="699564"/>
            <a:chOff x="9862247" y="5355387"/>
            <a:chExt cx="862580" cy="699564"/>
          </a:xfrm>
        </p:grpSpPr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id="{723E1F41-0FC5-4EA4-89AD-EAF1041FFB2B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7639B3C-86BB-417E-94E7-26D914A2CAFD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66C237A9-EB4A-4B1C-B82B-96F4A6E9FA1F}"/>
              </a:ext>
            </a:extLst>
          </p:cNvPr>
          <p:cNvGrpSpPr/>
          <p:nvPr/>
        </p:nvGrpSpPr>
        <p:grpSpPr>
          <a:xfrm>
            <a:off x="8181272" y="4513844"/>
            <a:ext cx="862580" cy="699564"/>
            <a:chOff x="9862247" y="5355387"/>
            <a:chExt cx="862580" cy="699564"/>
          </a:xfrm>
        </p:grpSpPr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F72DE7FA-A4C2-4AB4-8F87-833291619BFF}"/>
                </a:ext>
              </a:extLst>
            </p:cNvPr>
            <p:cNvSpPr/>
            <p:nvPr/>
          </p:nvSpPr>
          <p:spPr>
            <a:xfrm>
              <a:off x="9929675" y="5355387"/>
              <a:ext cx="727725" cy="699564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3F12990-3D1E-41F1-BCD1-EA2023B36538}"/>
                </a:ext>
              </a:extLst>
            </p:cNvPr>
            <p:cNvSpPr txBox="1"/>
            <p:nvPr/>
          </p:nvSpPr>
          <p:spPr>
            <a:xfrm>
              <a:off x="9862247" y="5405578"/>
              <a:ext cx="862580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23E90DBF-9E6D-44C1-BC84-EAAC4CE89D3D}"/>
              </a:ext>
            </a:extLst>
          </p:cNvPr>
          <p:cNvGrpSpPr/>
          <p:nvPr/>
        </p:nvGrpSpPr>
        <p:grpSpPr>
          <a:xfrm>
            <a:off x="5729567" y="5620497"/>
            <a:ext cx="862581" cy="811447"/>
            <a:chOff x="4990372" y="2896354"/>
            <a:chExt cx="862581" cy="811447"/>
          </a:xfrm>
        </p:grpSpPr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3D7CAC5E-6A61-40B5-8C0A-469F85906515}"/>
                </a:ext>
              </a:extLst>
            </p:cNvPr>
            <p:cNvSpPr/>
            <p:nvPr/>
          </p:nvSpPr>
          <p:spPr>
            <a:xfrm>
              <a:off x="5028558" y="2896354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BC67B11-2FB7-4677-A1E2-64736814124A}"/>
                </a:ext>
              </a:extLst>
            </p:cNvPr>
            <p:cNvSpPr txBox="1"/>
            <p:nvPr/>
          </p:nvSpPr>
          <p:spPr>
            <a:xfrm>
              <a:off x="4990372" y="296867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A0BA4EE1-9D9C-4623-AD3C-CD680ADD3329}"/>
              </a:ext>
            </a:extLst>
          </p:cNvPr>
          <p:cNvCxnSpPr>
            <a:cxnSpLocks/>
          </p:cNvCxnSpPr>
          <p:nvPr/>
        </p:nvCxnSpPr>
        <p:spPr>
          <a:xfrm>
            <a:off x="5394995" y="5173630"/>
            <a:ext cx="671026" cy="3356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CBD18310-6128-4A6E-8156-AD181D0CC3A1}"/>
              </a:ext>
            </a:extLst>
          </p:cNvPr>
          <p:cNvCxnSpPr>
            <a:cxnSpLocks/>
          </p:cNvCxnSpPr>
          <p:nvPr/>
        </p:nvCxnSpPr>
        <p:spPr>
          <a:xfrm flipH="1">
            <a:off x="6564405" y="5246797"/>
            <a:ext cx="1872055" cy="4220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668A36B1-CB24-4833-8D99-0AED3703258A}"/>
              </a:ext>
            </a:extLst>
          </p:cNvPr>
          <p:cNvGrpSpPr/>
          <p:nvPr/>
        </p:nvGrpSpPr>
        <p:grpSpPr>
          <a:xfrm>
            <a:off x="6683064" y="5620497"/>
            <a:ext cx="862581" cy="811447"/>
            <a:chOff x="4990372" y="2896354"/>
            <a:chExt cx="862581" cy="811447"/>
          </a:xfrm>
        </p:grpSpPr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F3FD4C0E-A334-454F-97A8-0B08347F89AA}"/>
                </a:ext>
              </a:extLst>
            </p:cNvPr>
            <p:cNvSpPr/>
            <p:nvPr/>
          </p:nvSpPr>
          <p:spPr>
            <a:xfrm>
              <a:off x="5028558" y="2896354"/>
              <a:ext cx="803425" cy="811447"/>
            </a:xfrm>
            <a:prstGeom prst="ellipse">
              <a:avLst/>
            </a:prstGeom>
            <a:solidFill>
              <a:srgbClr val="FFFF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F94A377-6DEE-4D36-A637-184F851DF7A6}"/>
                </a:ext>
              </a:extLst>
            </p:cNvPr>
            <p:cNvSpPr txBox="1"/>
            <p:nvPr/>
          </p:nvSpPr>
          <p:spPr>
            <a:xfrm>
              <a:off x="4990372" y="296867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D3FBA0E0-7C5E-4CB9-BC97-73E734ED0092}"/>
              </a:ext>
            </a:extLst>
          </p:cNvPr>
          <p:cNvCxnSpPr>
            <a:cxnSpLocks/>
          </p:cNvCxnSpPr>
          <p:nvPr/>
        </p:nvCxnSpPr>
        <p:spPr>
          <a:xfrm>
            <a:off x="6277663" y="5190359"/>
            <a:ext cx="661790" cy="3681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888BDB04-EFEC-4524-B8E7-29DF12558314}"/>
              </a:ext>
            </a:extLst>
          </p:cNvPr>
          <p:cNvCxnSpPr>
            <a:cxnSpLocks/>
          </p:cNvCxnSpPr>
          <p:nvPr/>
        </p:nvCxnSpPr>
        <p:spPr>
          <a:xfrm flipH="1">
            <a:off x="7226195" y="5268884"/>
            <a:ext cx="419552" cy="2896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id="{61559F8D-4446-45AC-9D36-C517C0CC5F76}"/>
              </a:ext>
            </a:extLst>
          </p:cNvPr>
          <p:cNvGrpSpPr/>
          <p:nvPr/>
        </p:nvGrpSpPr>
        <p:grpSpPr>
          <a:xfrm>
            <a:off x="7686337" y="5620497"/>
            <a:ext cx="862581" cy="811447"/>
            <a:chOff x="4990372" y="2896354"/>
            <a:chExt cx="862581" cy="811447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id="{D0137005-102E-4F2E-AC2C-BEAF0308F7FE}"/>
                </a:ext>
              </a:extLst>
            </p:cNvPr>
            <p:cNvSpPr/>
            <p:nvPr/>
          </p:nvSpPr>
          <p:spPr>
            <a:xfrm>
              <a:off x="5028558" y="2896354"/>
              <a:ext cx="803425" cy="811447"/>
            </a:xfrm>
            <a:prstGeom prst="ellipse">
              <a:avLst/>
            </a:prstGeom>
            <a:solidFill>
              <a:srgbClr val="008101"/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8058B9B-0FBA-43F0-AC06-99280833832E}"/>
                </a:ext>
              </a:extLst>
            </p:cNvPr>
            <p:cNvSpPr txBox="1"/>
            <p:nvPr/>
          </p:nvSpPr>
          <p:spPr>
            <a:xfrm>
              <a:off x="4990372" y="2968678"/>
              <a:ext cx="862581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аа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B7AFDF0A-7A36-4EA6-B628-3499BAEA3D73}"/>
              </a:ext>
            </a:extLst>
          </p:cNvPr>
          <p:cNvCxnSpPr>
            <a:cxnSpLocks/>
          </p:cNvCxnSpPr>
          <p:nvPr/>
        </p:nvCxnSpPr>
        <p:spPr>
          <a:xfrm>
            <a:off x="6481591" y="5061507"/>
            <a:ext cx="1289908" cy="607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4C2ADE6B-73E4-4367-BF62-0FB2F79ED763}"/>
              </a:ext>
            </a:extLst>
          </p:cNvPr>
          <p:cNvCxnSpPr>
            <a:cxnSpLocks/>
          </p:cNvCxnSpPr>
          <p:nvPr/>
        </p:nvCxnSpPr>
        <p:spPr>
          <a:xfrm flipH="1">
            <a:off x="8248700" y="5283446"/>
            <a:ext cx="314404" cy="3036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45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2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3" grpId="0" animBg="1"/>
      <p:bldP spid="4" grpId="0" animBg="1"/>
      <p:bldP spid="5" grpId="0" animBg="1"/>
      <p:bldP spid="8" grpId="0" animBg="1"/>
      <p:bldP spid="25" grpId="0" animBg="1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BFC948-0759-4917-8711-A9790D51E225}"/>
              </a:ext>
            </a:extLst>
          </p:cNvPr>
          <p:cNvSpPr txBox="1"/>
          <p:nvPr/>
        </p:nvSpPr>
        <p:spPr>
          <a:xfrm>
            <a:off x="448512" y="1607579"/>
            <a:ext cx="1129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 кольору будуть троянди, одержані при схрещуванні двох гетерозиготних рослин рожевого кольору?</a:t>
            </a:r>
            <a:endParaRPr kumimoji="0" lang="ru-U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D1C1C8C-97AE-4140-8437-2A40AA265D8C}"/>
              </a:ext>
            </a:extLst>
          </p:cNvPr>
          <p:cNvSpPr/>
          <p:nvPr/>
        </p:nvSpPr>
        <p:spPr>
          <a:xfrm>
            <a:off x="2639685" y="379778"/>
            <a:ext cx="6674091" cy="1084944"/>
          </a:xfrm>
          <a:prstGeom prst="roundRect">
            <a:avLst/>
          </a:prstGeom>
          <a:gradFill>
            <a:gsLst>
              <a:gs pos="53000">
                <a:srgbClr val="CCFF99"/>
              </a:gs>
              <a:gs pos="8000">
                <a:srgbClr val="66FF66"/>
              </a:gs>
              <a:gs pos="98000">
                <a:srgbClr val="66FF33"/>
              </a:gs>
            </a:gsLst>
            <a:path path="circle">
              <a:fillToRect l="100000" t="100000"/>
            </a:path>
          </a:gradFill>
          <a:ln w="190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0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139700">
                    <a:srgbClr val="70AD47">
                      <a:satMod val="175000"/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Розв'яжіть задачу:</a:t>
            </a:r>
            <a:endParaRPr kumimoji="0" lang="ru-RU" sz="4800" b="0" i="1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glow rad="139700">
                  <a:srgbClr val="70AD47">
                    <a:satMod val="175000"/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A2C12E-72D4-4797-8EA2-37433AD56A23}"/>
              </a:ext>
            </a:extLst>
          </p:cNvPr>
          <p:cNvSpPr txBox="1"/>
          <p:nvPr/>
        </p:nvSpPr>
        <p:spPr>
          <a:xfrm>
            <a:off x="448512" y="2827654"/>
            <a:ext cx="384415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Дано: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Аа</a:t>
            </a: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рожевий колір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– червоний колір,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– білий</a:t>
            </a:r>
            <a:endParaRPr kumimoji="0" lang="ru-U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1C2F158-B362-4635-A64F-527328691D8D}"/>
              </a:ext>
            </a:extLst>
          </p:cNvPr>
          <p:cNvCxnSpPr>
            <a:cxnSpLocks/>
          </p:cNvCxnSpPr>
          <p:nvPr/>
        </p:nvCxnSpPr>
        <p:spPr>
          <a:xfrm>
            <a:off x="4264309" y="3204578"/>
            <a:ext cx="0" cy="29709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3EF064F-7E5D-4E06-B6BC-30F516E84285}"/>
              </a:ext>
            </a:extLst>
          </p:cNvPr>
          <p:cNvCxnSpPr>
            <a:cxnSpLocks/>
          </p:cNvCxnSpPr>
          <p:nvPr/>
        </p:nvCxnSpPr>
        <p:spPr>
          <a:xfrm>
            <a:off x="530309" y="5282420"/>
            <a:ext cx="37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9519C8D-8B9B-4750-8174-FF27CC0B1343}"/>
              </a:ext>
            </a:extLst>
          </p:cNvPr>
          <p:cNvSpPr txBox="1"/>
          <p:nvPr/>
        </p:nvSpPr>
        <p:spPr>
          <a:xfrm>
            <a:off x="448512" y="5343417"/>
            <a:ext cx="1616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F1 -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ru-U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9DBAF8-A1C4-427E-83B9-14C269E88FF9}"/>
              </a:ext>
            </a:extLst>
          </p:cNvPr>
          <p:cNvSpPr txBox="1"/>
          <p:nvPr/>
        </p:nvSpPr>
        <p:spPr>
          <a:xfrm>
            <a:off x="4665189" y="3281282"/>
            <a:ext cx="623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P: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♀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А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♂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Aa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DF2BB3-2851-4BA6-99F7-304A5A48045D}"/>
              </a:ext>
            </a:extLst>
          </p:cNvPr>
          <p:cNvSpPr txBox="1"/>
          <p:nvPr/>
        </p:nvSpPr>
        <p:spPr>
          <a:xfrm>
            <a:off x="4571802" y="3938462"/>
            <a:ext cx="300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G: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772314-B9F1-43CC-98B5-743B84FD367D}"/>
              </a:ext>
            </a:extLst>
          </p:cNvPr>
          <p:cNvSpPr txBox="1"/>
          <p:nvPr/>
        </p:nvSpPr>
        <p:spPr>
          <a:xfrm>
            <a:off x="4665189" y="4677567"/>
            <a:ext cx="300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F1: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C0EC0BCB-461A-437E-9398-5F509C7C4B6A}"/>
              </a:ext>
            </a:extLst>
          </p:cNvPr>
          <p:cNvSpPr/>
          <p:nvPr/>
        </p:nvSpPr>
        <p:spPr>
          <a:xfrm>
            <a:off x="6840308" y="4045462"/>
            <a:ext cx="649356" cy="539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C54D6F3E-9DA8-42E7-900E-D28808DFF2D4}"/>
              </a:ext>
            </a:extLst>
          </p:cNvPr>
          <p:cNvSpPr/>
          <p:nvPr/>
        </p:nvSpPr>
        <p:spPr>
          <a:xfrm>
            <a:off x="9568914" y="4045462"/>
            <a:ext cx="649356" cy="539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DA31C7-3743-41DC-BAF4-066090FDA424}"/>
              </a:ext>
            </a:extLst>
          </p:cNvPr>
          <p:cNvSpPr txBox="1"/>
          <p:nvPr/>
        </p:nvSpPr>
        <p:spPr>
          <a:xfrm>
            <a:off x="6710178" y="4688416"/>
            <a:ext cx="341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AA, Aa, Aa, aa 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ru-UA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EAE7D81-48A4-4F22-AC0E-22BA8546A05B}"/>
              </a:ext>
            </a:extLst>
          </p:cNvPr>
          <p:cNvSpPr/>
          <p:nvPr/>
        </p:nvSpPr>
        <p:spPr>
          <a:xfrm>
            <a:off x="8836003" y="4068884"/>
            <a:ext cx="649356" cy="539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0E3483B-000B-46B4-B6F1-9D064795FEC4}"/>
              </a:ext>
            </a:extLst>
          </p:cNvPr>
          <p:cNvSpPr/>
          <p:nvPr/>
        </p:nvSpPr>
        <p:spPr>
          <a:xfrm>
            <a:off x="7573219" y="4045462"/>
            <a:ext cx="649356" cy="539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U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B58AF7-18C2-4749-8507-578BC33772F3}"/>
              </a:ext>
            </a:extLst>
          </p:cNvPr>
          <p:cNvSpPr txBox="1"/>
          <p:nvPr/>
        </p:nvSpPr>
        <p:spPr>
          <a:xfrm>
            <a:off x="6139699" y="5112585"/>
            <a:ext cx="2050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червоні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D976A-1B6F-4553-86BB-4BFA6664ACAC}"/>
              </a:ext>
            </a:extLst>
          </p:cNvPr>
          <p:cNvSpPr txBox="1"/>
          <p:nvPr/>
        </p:nvSpPr>
        <p:spPr>
          <a:xfrm>
            <a:off x="7484079" y="5079553"/>
            <a:ext cx="2050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рожеві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8CB05-F5E3-4208-8AD3-212B7BA246E3}"/>
              </a:ext>
            </a:extLst>
          </p:cNvPr>
          <p:cNvSpPr txBox="1"/>
          <p:nvPr/>
        </p:nvSpPr>
        <p:spPr>
          <a:xfrm>
            <a:off x="8700919" y="5079553"/>
            <a:ext cx="2050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83F4F4-33CD-472E-BD2B-69123411C443}"/>
              </a:ext>
            </a:extLst>
          </p:cNvPr>
          <p:cNvSpPr txBox="1"/>
          <p:nvPr/>
        </p:nvSpPr>
        <p:spPr>
          <a:xfrm>
            <a:off x="4561347" y="5769765"/>
            <a:ext cx="8549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нащадків відбудеться розщеплення: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1:2:1 за генотипом, 1:3 за фенотипом</a:t>
            </a:r>
            <a:endParaRPr kumimoji="0" lang="ru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21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650</Words>
  <Application>Microsoft Office PowerPoint</Application>
  <PresentationFormat>Широкоэкранный</PresentationFormat>
  <Paragraphs>182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 Лесичная</dc:creator>
  <cp:lastModifiedBy>kalmykova</cp:lastModifiedBy>
  <cp:revision>54</cp:revision>
  <dcterms:created xsi:type="dcterms:W3CDTF">2018-02-19T16:34:40Z</dcterms:created>
  <dcterms:modified xsi:type="dcterms:W3CDTF">2020-03-15T15:50:35Z</dcterms:modified>
</cp:coreProperties>
</file>