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401080" cy="4071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b="1" dirty="0" smtClean="0">
                <a:solidFill>
                  <a:srgbClr val="002060"/>
                </a:solidFill>
              </a:rPr>
              <a:t>Презентація на тему: </a:t>
            </a:r>
            <a:r>
              <a:rPr lang="uk-UA" sz="4800" b="1" dirty="0" smtClean="0">
                <a:solidFill>
                  <a:srgbClr val="FF0000"/>
                </a:solidFill>
              </a:rPr>
              <a:t>Твоя цифрова ідентичність. Як убезпечити себе у віртуальному світі?</a:t>
            </a:r>
            <a:endParaRPr lang="uk-UA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Картинки по запросу віртуальний сві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4686"/>
            <a:ext cx="6143636" cy="338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</a:rPr>
              <a:t>Соціальні мережі</a:t>
            </a:r>
            <a:endParaRPr lang="uk-UA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4329114" cy="45262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Служба соціальних мереж</a:t>
            </a:r>
            <a:r>
              <a:rPr lang="uk-UA" b="1" dirty="0" smtClean="0">
                <a:solidFill>
                  <a:schemeClr val="bg1"/>
                </a:solidFill>
              </a:rPr>
              <a:t> (англ. </a:t>
            </a:r>
            <a:r>
              <a:rPr lang="en-US" b="1" i="1" dirty="0" smtClean="0">
                <a:solidFill>
                  <a:schemeClr val="bg1"/>
                </a:solidFill>
              </a:rPr>
              <a:t>social networking service</a:t>
            </a:r>
            <a:r>
              <a:rPr lang="en-US" b="1" dirty="0" smtClean="0">
                <a:solidFill>
                  <a:schemeClr val="bg1"/>
                </a:solidFill>
              </a:rPr>
              <a:t>) —</a:t>
            </a:r>
            <a:r>
              <a:rPr lang="uk-UA" b="1" dirty="0" err="1" smtClean="0">
                <a:solidFill>
                  <a:schemeClr val="bg1"/>
                </a:solidFill>
              </a:rPr>
              <a:t>веб</a:t>
            </a:r>
            <a:r>
              <a:rPr lang="uk-UA" b="1" dirty="0" smtClean="0">
                <a:solidFill>
                  <a:schemeClr val="bg1"/>
                </a:solidFill>
              </a:rPr>
              <a:t> - сайт або інша служба у </a:t>
            </a:r>
            <a:r>
              <a:rPr lang="uk-UA" b="1" dirty="0" err="1" smtClean="0">
                <a:solidFill>
                  <a:schemeClr val="bg1"/>
                </a:solidFill>
              </a:rPr>
              <a:t>Веб</a:t>
            </a:r>
            <a:r>
              <a:rPr lang="uk-UA" b="1" dirty="0" smtClean="0">
                <a:solidFill>
                  <a:schemeClr val="bg1"/>
                </a:solidFill>
              </a:rPr>
              <a:t>, яка дозволяє користувачам створювати публічну або </a:t>
            </a:r>
            <a:r>
              <a:rPr lang="uk-UA" b="1" dirty="0" err="1" smtClean="0">
                <a:solidFill>
                  <a:schemeClr val="bg1"/>
                </a:solidFill>
              </a:rPr>
              <a:t>напівпублічну</a:t>
            </a:r>
            <a:r>
              <a:rPr lang="uk-UA" b="1" dirty="0" smtClean="0">
                <a:solidFill>
                  <a:schemeClr val="bg1"/>
                </a:solidFill>
              </a:rPr>
              <a:t> анкету, складати список користувачів, з якими вони мають зв'язок та переглядати власний список зв'язків і списки інших користувачів.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Картинки по запросу соціальні мереж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4700397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3239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002060"/>
                </a:solidFill>
              </a:rPr>
              <a:t>Соціальні мережі дають можливість: обмінюватись інформацією, спілкуватись, знаходити друзів та інше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Картинки по запросу соціальні мереж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5401"/>
            <a:ext cx="9144000" cy="494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Безпека та </a:t>
            </a:r>
            <a:r>
              <a:rPr lang="uk-UA" b="1" dirty="0" err="1" smtClean="0">
                <a:solidFill>
                  <a:srgbClr val="FF0000"/>
                </a:solidFill>
              </a:rPr>
              <a:t>приватність</a:t>
            </a:r>
            <a:r>
              <a:rPr lang="uk-UA" b="1" dirty="0" smtClean="0">
                <a:solidFill>
                  <a:srgbClr val="FF0000"/>
                </a:solidFill>
              </a:rPr>
              <a:t> в </a:t>
            </a:r>
            <a:r>
              <a:rPr lang="uk-UA" b="1" dirty="0" err="1" smtClean="0">
                <a:solidFill>
                  <a:srgbClr val="FF0000"/>
                </a:solidFill>
              </a:rPr>
              <a:t>інтернеті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5"/>
            <a:ext cx="8229600" cy="36722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Сучасне суспільство залежить від </a:t>
            </a:r>
            <a:r>
              <a:rPr lang="uk-UA" sz="3600" b="1" dirty="0" err="1" smtClean="0">
                <a:solidFill>
                  <a:schemeClr val="bg1"/>
                </a:solidFill>
              </a:rPr>
              <a:t>інтернету</a:t>
            </a:r>
            <a:r>
              <a:rPr lang="uk-UA" sz="3600" b="1" dirty="0" smtClean="0">
                <a:solidFill>
                  <a:schemeClr val="bg1"/>
                </a:solidFill>
              </a:rPr>
              <a:t>. Ми тісно пов’язані з ним і уже без нього не уявляємо життя. Через це породжується проблема </a:t>
            </a:r>
            <a:r>
              <a:rPr lang="uk-UA" sz="3600" b="1" dirty="0" err="1" smtClean="0">
                <a:solidFill>
                  <a:schemeClr val="bg1"/>
                </a:solidFill>
              </a:rPr>
              <a:t>приватності</a:t>
            </a:r>
            <a:r>
              <a:rPr lang="uk-UA" sz="3600" b="1" dirty="0" smtClean="0">
                <a:solidFill>
                  <a:schemeClr val="bg1"/>
                </a:solidFill>
              </a:rPr>
              <a:t> в мережі.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Картинки по запросу безпека та приватність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071802" cy="1745507"/>
          </a:xfrm>
          <a:prstGeom prst="rect">
            <a:avLst/>
          </a:prstGeom>
          <a:noFill/>
        </p:spPr>
      </p:pic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642918"/>
            <a:ext cx="2928958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Через соціальні  мережі та інші сайти про нас збирають інформацію. Інформацію зібрану вони використовують не лише з покращенням роботи сайтів, але й для маніпуляції.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650" name="AutoShape 2" descr="Картинки по запросу приватність в інтерн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2" name="Picture 4" descr="Картинки по запросу приватність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6143668" cy="3828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Безпека комунікації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Завжди є ризик, що наше листування потрапить у вільний доступ як через умисні дії так і через недбалість чи необережність.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8674" name="Picture 2" descr="Картинки по запросу порушення приватності листування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876"/>
            <a:ext cx="4857784" cy="3065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1038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Велика група небезпек в Інтернеті об’єднує поняття - кіберзлочинність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Картинки по запросу кіберзлоч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110929" cy="2286015"/>
          </a:xfrm>
          <a:prstGeom prst="rect">
            <a:avLst/>
          </a:prstGeom>
          <a:noFill/>
        </p:spPr>
      </p:pic>
      <p:pic>
        <p:nvPicPr>
          <p:cNvPr id="2970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85992"/>
            <a:ext cx="4143404" cy="2336609"/>
          </a:xfrm>
          <a:prstGeom prst="rect">
            <a:avLst/>
          </a:prstGeom>
          <a:noFill/>
        </p:spPr>
      </p:pic>
      <p:pic>
        <p:nvPicPr>
          <p:cNvPr id="29702" name="Picture 6" descr="Картинки по запросу кіберзлочи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572008"/>
            <a:ext cx="4067600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Кіберзлочинність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chemeClr val="bg1"/>
                </a:solidFill>
              </a:rPr>
              <a:t>– це ті злочини, що </a:t>
            </a:r>
            <a:r>
              <a:rPr lang="uk-UA" b="1" dirty="0" err="1" smtClean="0">
                <a:solidFill>
                  <a:schemeClr val="bg1"/>
                </a:solidFill>
              </a:rPr>
              <a:t>здійснються</a:t>
            </a:r>
            <a:r>
              <a:rPr lang="uk-UA" b="1" dirty="0" smtClean="0">
                <a:solidFill>
                  <a:schemeClr val="bg1"/>
                </a:solidFill>
              </a:rPr>
              <a:t> в сфері інформаційних технологій. </a:t>
            </a:r>
          </a:p>
          <a:p>
            <a:pPr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Це перш за все поширення шкідливого програмного </a:t>
            </a:r>
            <a:r>
              <a:rPr lang="uk-UA" b="1" dirty="0" err="1" smtClean="0">
                <a:solidFill>
                  <a:schemeClr val="bg1"/>
                </a:solidFill>
              </a:rPr>
              <a:t>забеспечення</a:t>
            </a:r>
            <a:r>
              <a:rPr lang="uk-UA" b="1" dirty="0" smtClean="0">
                <a:solidFill>
                  <a:schemeClr val="bg1"/>
                </a:solidFill>
              </a:rPr>
              <a:t>(вірусів), злом паролів, крадіжки номерів банківських карт, </a:t>
            </a:r>
            <a:r>
              <a:rPr lang="uk-UA" b="1" dirty="0" err="1" smtClean="0">
                <a:solidFill>
                  <a:schemeClr val="bg1"/>
                </a:solidFill>
              </a:rPr>
              <a:t>фішинг</a:t>
            </a:r>
            <a:r>
              <a:rPr lang="uk-UA" b="1" dirty="0" smtClean="0">
                <a:solidFill>
                  <a:schemeClr val="bg1"/>
                </a:solidFill>
              </a:rPr>
              <a:t>, та інше.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0722" name="Picture 2" descr="Картинки по запросу кіберзлоч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28736"/>
            <a:ext cx="400052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72518" cy="360409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Якщо трапляються такі злочини то до справи береться </a:t>
            </a:r>
            <a:r>
              <a:rPr lang="uk-UA" sz="3600" b="1" dirty="0" err="1" smtClean="0">
                <a:solidFill>
                  <a:schemeClr val="bg1"/>
                </a:solidFill>
              </a:rPr>
              <a:t>кіберполіція</a:t>
            </a:r>
            <a:r>
              <a:rPr lang="uk-UA" sz="3600" b="1" dirty="0" smtClean="0">
                <a:solidFill>
                  <a:schemeClr val="bg1"/>
                </a:solidFill>
              </a:rPr>
              <a:t>, яка з допомогою своїх фахівців намагається упіймати </a:t>
            </a:r>
            <a:r>
              <a:rPr lang="uk-UA" sz="3600" b="1" dirty="0" err="1" smtClean="0">
                <a:solidFill>
                  <a:schemeClr val="bg1"/>
                </a:solidFill>
              </a:rPr>
              <a:t>кіберзлочинця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907922"/>
            <a:ext cx="4429157" cy="2450036"/>
          </a:xfrm>
          <a:prstGeom prst="rect">
            <a:avLst/>
          </a:prstGeom>
          <a:noFill/>
        </p:spPr>
      </p:pic>
      <p:sp>
        <p:nvSpPr>
          <p:cNvPr id="31748" name="AutoShape 4" descr="Картинки по запросу кіберполі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0" name="AutoShape 6" descr="Картинки по запросу кіберполі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2" name="AutoShape 8" descr="Картинки по запросу кіберполі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1753" name="Picture 9" descr="C:\Users\игор1\Desktop\163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3857652" cy="2538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Захист прав людини в </a:t>
            </a:r>
            <a:r>
              <a:rPr lang="uk-UA" b="1" dirty="0" err="1" smtClean="0">
                <a:solidFill>
                  <a:srgbClr val="FFFF00"/>
                </a:solidFill>
              </a:rPr>
              <a:t>інтернеті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329642" cy="213995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В усьому світі на сьогодні активно </a:t>
            </a:r>
            <a:r>
              <a:rPr lang="uk-UA" b="1" dirty="0" err="1" smtClean="0">
                <a:solidFill>
                  <a:schemeClr val="bg1"/>
                </a:solidFill>
              </a:rPr>
              <a:t>боряться</a:t>
            </a:r>
            <a:r>
              <a:rPr lang="uk-UA" b="1" dirty="0" smtClean="0">
                <a:solidFill>
                  <a:schemeClr val="bg1"/>
                </a:solidFill>
              </a:rPr>
              <a:t> з порушеннями прав людей в </a:t>
            </a:r>
            <a:r>
              <a:rPr lang="uk-UA" b="1" dirty="0" err="1" smtClean="0">
                <a:solidFill>
                  <a:schemeClr val="bg1"/>
                </a:solidFill>
              </a:rPr>
              <a:t>інтернет</a:t>
            </a:r>
            <a:r>
              <a:rPr lang="uk-UA" b="1" dirty="0" smtClean="0">
                <a:solidFill>
                  <a:schemeClr val="bg1"/>
                </a:solidFill>
              </a:rPr>
              <a:t> середовищі. І в багатьох країнах на законодавчому рівні закріплені основні пункти захисту користувачів як тих хто </a:t>
            </a:r>
            <a:r>
              <a:rPr lang="uk-UA" b="1" dirty="0" err="1" smtClean="0">
                <a:solidFill>
                  <a:schemeClr val="bg1"/>
                </a:solidFill>
              </a:rPr>
              <a:t>онлайн</a:t>
            </a:r>
            <a:r>
              <a:rPr lang="uk-UA" b="1" dirty="0" smtClean="0">
                <a:solidFill>
                  <a:schemeClr val="bg1"/>
                </a:solidFill>
              </a:rPr>
              <a:t> так і тих що </a:t>
            </a:r>
            <a:r>
              <a:rPr lang="uk-UA" b="1" dirty="0" err="1" smtClean="0">
                <a:solidFill>
                  <a:schemeClr val="bg1"/>
                </a:solidFill>
              </a:rPr>
              <a:t>офлайн</a:t>
            </a:r>
            <a:r>
              <a:rPr lang="uk-UA" b="1" dirty="0" smtClean="0">
                <a:solidFill>
                  <a:schemeClr val="bg1"/>
                </a:solidFill>
              </a:rPr>
              <a:t>. 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2770" name="Picture 2" descr="Картинки по запросу право на захист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41635"/>
            <a:ext cx="5786478" cy="3116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У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FF00"/>
                </a:solidFill>
              </a:rPr>
              <a:t>2014 році </a:t>
            </a:r>
            <a:r>
              <a:rPr lang="uk-UA" b="1" dirty="0" smtClean="0">
                <a:solidFill>
                  <a:srgbClr val="FF0000"/>
                </a:solidFill>
              </a:rPr>
              <a:t>Рада Європи </a:t>
            </a:r>
            <a:r>
              <a:rPr lang="uk-UA" b="1" dirty="0" smtClean="0">
                <a:solidFill>
                  <a:schemeClr val="bg1"/>
                </a:solidFill>
              </a:rPr>
              <a:t>оприлюднила посібник  із прав людини для користувачів Інтернету, де йдеться про права людини в мережі й про можливі дії в разі їх порушення.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З допомогою цих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 пропозицій </a:t>
            </a:r>
            <a:r>
              <a:rPr lang="uk-UA" b="1" dirty="0" smtClean="0">
                <a:solidFill>
                  <a:srgbClr val="FF0000"/>
                </a:solidFill>
              </a:rPr>
              <a:t>Ради Європи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у світі блокують небажані 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сайти та різні додатки, що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часто несуть негативну 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інформацію для </a:t>
            </a:r>
            <a:r>
              <a:rPr lang="uk-UA" b="1" dirty="0" err="1" smtClean="0">
                <a:solidFill>
                  <a:schemeClr val="bg1"/>
                </a:solidFill>
              </a:rPr>
              <a:t>інтернет</a:t>
            </a: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споживачів.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1849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 ідентичність</a:t>
            </a:r>
            <a:r>
              <a:rPr lang="uk-UA" sz="3600" dirty="0" smtClean="0"/>
              <a:t> </a:t>
            </a:r>
            <a:r>
              <a:rPr lang="uk-UA" sz="3600" b="1" dirty="0" smtClean="0">
                <a:solidFill>
                  <a:schemeClr val="bg1"/>
                </a:solidFill>
                <a:effectLst/>
              </a:rPr>
              <a:t>- це добірки інформації, отриманої в результаті </a:t>
            </a:r>
            <a:r>
              <a:rPr lang="uk-UA" sz="3600" b="1" dirty="0" err="1" smtClean="0">
                <a:solidFill>
                  <a:schemeClr val="bg1"/>
                </a:solidFill>
                <a:effectLst/>
              </a:rPr>
              <a:t>онлайн-діяльності</a:t>
            </a:r>
            <a:r>
              <a:rPr lang="uk-UA" sz="3600" b="1" dirty="0" smtClean="0">
                <a:solidFill>
                  <a:schemeClr val="bg1"/>
                </a:solidFill>
                <a:effectLst/>
              </a:rPr>
              <a:t> особи.</a:t>
            </a:r>
            <a:endParaRPr lang="uk-UA" sz="36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44816" cy="936104"/>
          </a:xfrm>
        </p:spPr>
        <p:txBody>
          <a:bodyPr/>
          <a:lstStyle/>
          <a:p>
            <a:pPr algn="ctr"/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Домашнє завдання: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7772400" cy="3600400"/>
          </a:xfrm>
        </p:spPr>
        <p:txBody>
          <a:bodyPr/>
          <a:lstStyle/>
          <a:p>
            <a:pPr algn="l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Яке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місце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належить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Інтернету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сучасному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суспільстві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l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Як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Інтернет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сприяє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побудові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демократичних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суспільств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l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загрози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існують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Інтернеті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можете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назвати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l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Складіть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перелік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правил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безпечного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користування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інтернет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-ресурсами.</a:t>
            </a:r>
          </a:p>
        </p:txBody>
      </p:sp>
    </p:spTree>
    <p:extLst>
      <p:ext uri="{BB962C8B-B14F-4D97-AF65-F5344CB8AC3E}">
        <p14:creationId xmlns:p14="http://schemas.microsoft.com/office/powerpoint/2010/main" val="42734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До неї належать: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4400" b="1" dirty="0" smtClean="0">
                <a:solidFill>
                  <a:srgbClr val="002060"/>
                </a:solidFill>
              </a:rPr>
              <a:t>1) імена користувачів і паролі</a:t>
            </a:r>
          </a:p>
        </p:txBody>
      </p:sp>
      <p:pic>
        <p:nvPicPr>
          <p:cNvPr id="16386" name="Picture 2" descr="Картинки по запросу імя користувача та пар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14620"/>
            <a:ext cx="5857884" cy="3905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>2) операції пошуку в </a:t>
            </a:r>
            <a:r>
              <a:rPr lang="uk-UA" sz="5300" b="1" dirty="0" err="1" smtClean="0">
                <a:solidFill>
                  <a:srgbClr val="FF0000"/>
                </a:solidFill>
              </a:rPr>
              <a:t>інтернеті</a:t>
            </a:r>
            <a:r>
              <a:rPr lang="uk-UA" sz="5300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0722" name="Picture 2" descr="Картинки по запросу пошук гуг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7858180" cy="421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3) дата народження</a:t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8231229" cy="5857892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3143240" y="3500438"/>
            <a:ext cx="207170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324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</a:rPr>
              <a:t>4) соціальне забезпечення та історія покупок.</a:t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403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901438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439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  ще називають </a:t>
            </a:r>
            <a:r>
              <a:rPr lang="uk-UA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“світовою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павутиною”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None/>
            </a:pP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не всі на нашій  планеті  під’єднанні  до світової павутини.</a:t>
            </a:r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00371"/>
            <a:ext cx="4857784" cy="3602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329642" cy="507209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 в 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інтернеті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відміну від інших  мас – медіа поширюється миттєво і органи влади не можуть вводити цензуру та обмежити інформацію.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 обмежити тільки в такому випадку коли держава створює внутрішню сітку і відключає доступ до загальної мережі.  Приклад, Північна Корея з 2001 року в них закритий доступ до 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інтернету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Картинки по запросу інтер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5013176"/>
            <a:ext cx="885698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Приклад, Північна Корея з 2001 року в них закритий доступ до 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інтернету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dirty="0"/>
          </a:p>
        </p:txBody>
      </p:sp>
      <p:sp>
        <p:nvSpPr>
          <p:cNvPr id="1026" name="AutoShape 2" descr="Картинки по запросу північна корея вночі фото с супут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 descr="C:\Users\игор1\Desktop\pivnichna_koreja_z_kosmo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747000" cy="485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113</TotalTime>
  <Words>426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Cambria</vt:lpstr>
      <vt:lpstr>Rockwell</vt:lpstr>
      <vt:lpstr>Wingdings 2</vt:lpstr>
      <vt:lpstr>Литейная</vt:lpstr>
      <vt:lpstr>Презентация PowerPoint</vt:lpstr>
      <vt:lpstr>Цифрова ідентичність - це добірки інформації, отриманої в результаті онлайн-діяльності особи.</vt:lpstr>
      <vt:lpstr>До неї належать:</vt:lpstr>
      <vt:lpstr>       2) операції пошуку в інтернеті   </vt:lpstr>
      <vt:lpstr>3) дата народження </vt:lpstr>
      <vt:lpstr> 4) соціальне забезпечення та історія покупок. </vt:lpstr>
      <vt:lpstr>Презентация PowerPoint</vt:lpstr>
      <vt:lpstr>Презентация PowerPoint</vt:lpstr>
      <vt:lpstr>Приклад, Північна Корея з 2001 року в них закритий доступ до інтернету.</vt:lpstr>
      <vt:lpstr>Соціальні мережі</vt:lpstr>
      <vt:lpstr>Соціальні мережі дають можливість: обмінюватись інформацією, спілкуватись, знаходити друзів та інше.</vt:lpstr>
      <vt:lpstr>Безпека та приватність в інтернеті</vt:lpstr>
      <vt:lpstr>Презентация PowerPoint</vt:lpstr>
      <vt:lpstr>Безпека комунікації</vt:lpstr>
      <vt:lpstr>Велика група небезпек в Інтернеті об’єднує поняття - кіберзлочинність</vt:lpstr>
      <vt:lpstr>Презентация PowerPoint</vt:lpstr>
      <vt:lpstr>Якщо трапляються такі злочини то до справи береться кіберполіція, яка з допомогою своїх фахівців намагається упіймати кіберзлочинця.</vt:lpstr>
      <vt:lpstr>Захист прав людини в інтернеті</vt:lpstr>
      <vt:lpstr>Презентация PowerPoint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 ідентичність - це добірки інформації, отриманої в результаті онлайн-діяльності особи.</dc:title>
  <dc:creator>игор1</dc:creator>
  <cp:lastModifiedBy>1</cp:lastModifiedBy>
  <cp:revision>16</cp:revision>
  <dcterms:created xsi:type="dcterms:W3CDTF">2019-03-04T12:39:34Z</dcterms:created>
  <dcterms:modified xsi:type="dcterms:W3CDTF">2020-04-14T15:18:56Z</dcterms:modified>
</cp:coreProperties>
</file>