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Громадські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uk-UA" dirty="0" smtClean="0"/>
              <a:t>єднання</a:t>
            </a:r>
            <a:endParaRPr lang="ru-RU" dirty="0"/>
          </a:p>
        </c:rich>
      </c:tx>
      <c:layout>
        <c:manualLayout>
          <c:xMode val="edge"/>
          <c:yMode val="edge"/>
          <c:x val="0.35153477690288709"/>
          <c:y val="0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err="1"/>
                      <a:t>Об'єднання</a:t>
                    </a:r>
                    <a:r>
                      <a:rPr lang="ru-RU"/>
                      <a:t> </a:t>
                    </a:r>
                    <a:r>
                      <a:rPr lang="ru-RU" smtClean="0"/>
                      <a:t>громадян </a:t>
                    </a:r>
                    <a:r>
                      <a:rPr lang="ru-RU"/>
                      <a:t>3203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95-4872-A76E-EA7521EBB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err="1"/>
                      <a:t>Благодійні</a:t>
                    </a:r>
                    <a:r>
                      <a:rPr lang="ru-RU"/>
                      <a:t> </a:t>
                    </a:r>
                    <a:r>
                      <a:rPr lang="ru-RU" smtClean="0"/>
                      <a:t>організації </a:t>
                    </a:r>
                    <a:r>
                      <a:rPr lang="ru-RU"/>
                      <a:t>695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95-4872-A76E-EA7521EBB5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err="1"/>
                      <a:t>Політичні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партії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95-4872-A76E-EA7521EBB5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err="1"/>
                      <a:t>І</a:t>
                    </a:r>
                    <a:r>
                      <a:rPr lang="ru-RU" dirty="0" err="1" smtClean="0"/>
                      <a:t>нші</a:t>
                    </a:r>
                    <a:r>
                      <a:rPr lang="ru-RU" dirty="0" smtClean="0"/>
                      <a:t> </a:t>
                    </a:r>
                    <a:r>
                      <a:rPr lang="ru-RU" dirty="0" err="1"/>
                      <a:t>громадські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формування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95-4872-A76E-EA7521EBB5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Об'єднання громадян</c:v>
                </c:pt>
                <c:pt idx="1">
                  <c:v>Благодійні організації</c:v>
                </c:pt>
                <c:pt idx="2">
                  <c:v>Політичні партії</c:v>
                </c:pt>
                <c:pt idx="3">
                  <c:v>інші громадські формування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3203</c:v>
                </c:pt>
                <c:pt idx="1">
                  <c:v>695</c:v>
                </c:pt>
                <c:pt idx="2">
                  <c:v>12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95-4872-A76E-EA7521EBB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9813120"/>
        <c:axId val="206538240"/>
        <c:axId val="0"/>
      </c:bar3DChart>
      <c:catAx>
        <c:axId val="16981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6538240"/>
        <c:crosses val="autoZero"/>
        <c:auto val="1"/>
        <c:lblAlgn val="ctr"/>
        <c:lblOffset val="100"/>
        <c:noMultiLvlLbl val="0"/>
      </c:catAx>
      <c:valAx>
        <c:axId val="20653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81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05064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Громадські об</a:t>
            </a:r>
            <a:r>
              <a:rPr lang="en-US" dirty="0" smtClean="0"/>
              <a:t>’</a:t>
            </a:r>
            <a:r>
              <a:rPr lang="uk-UA" dirty="0" smtClean="0"/>
              <a:t>єднання та дитячі 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19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7863"/>
            <a:ext cx="87423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  </a:t>
            </a:r>
            <a:r>
              <a:rPr lang="vi-VN" b="1" i="1" dirty="0" smtClean="0"/>
              <a:t>Громадське об'єднання</a:t>
            </a:r>
            <a:r>
              <a:rPr lang="vi-VN" dirty="0"/>
              <a:t> — за українським </a:t>
            </a:r>
            <a:r>
              <a:rPr lang="vi-VN" dirty="0" smtClean="0"/>
              <a:t>законодавством</a:t>
            </a:r>
            <a:r>
              <a:rPr lang="uk-UA" dirty="0" smtClean="0"/>
              <a:t> –</a:t>
            </a:r>
            <a:r>
              <a:rPr lang="vi-VN" dirty="0"/>
              <a:t> це добровільне об'єднання фізичних осіб та/або юридичних осіб приватного права для здійснення та захисту прав </a:t>
            </a:r>
            <a:r>
              <a:rPr lang="vi-VN" dirty="0" smtClean="0"/>
              <a:t>і</a:t>
            </a:r>
            <a:r>
              <a:rPr lang="uk-UA" dirty="0" smtClean="0"/>
              <a:t> </a:t>
            </a:r>
            <a:r>
              <a:rPr lang="vi-VN" dirty="0" smtClean="0"/>
              <a:t>свобод</a:t>
            </a:r>
            <a:r>
              <a:rPr lang="vi-VN" dirty="0"/>
              <a:t>, задоволення суспільних, зокрема економічних, соціальних, культурних, екологічних, та інших </a:t>
            </a:r>
            <a:r>
              <a:rPr lang="vi-VN" dirty="0" smtClean="0"/>
              <a:t>інтересів.</a:t>
            </a:r>
            <a:r>
              <a:rPr lang="en-US" dirty="0"/>
              <a:t> </a:t>
            </a:r>
            <a:r>
              <a:rPr lang="vi-VN" dirty="0" smtClean="0"/>
              <a:t>Громадське </a:t>
            </a:r>
            <a:r>
              <a:rPr lang="vi-VN" dirty="0"/>
              <a:t>об'єднання за організаційно-правовою формою може бути громадською організацією або громадською спілкою.</a:t>
            </a:r>
          </a:p>
          <a:p>
            <a:endParaRPr lang="uk-UA" b="1" i="1" dirty="0" smtClean="0"/>
          </a:p>
          <a:p>
            <a:r>
              <a:rPr lang="uk-UA" b="1" i="1" dirty="0" smtClean="0"/>
              <a:t>   </a:t>
            </a:r>
            <a:r>
              <a:rPr lang="vi-VN" b="1" i="1" dirty="0" smtClean="0"/>
              <a:t>Громадська </a:t>
            </a:r>
            <a:r>
              <a:rPr lang="vi-VN" b="1" i="1" dirty="0"/>
              <a:t>організація</a:t>
            </a:r>
            <a:r>
              <a:rPr lang="vi-VN" dirty="0"/>
              <a:t> — це громадське об'єднання, засновниками та членами (учасниками) якого є фізичні особи.</a:t>
            </a:r>
          </a:p>
          <a:p>
            <a:endParaRPr lang="uk-UA" b="1" i="1" dirty="0" smtClean="0"/>
          </a:p>
          <a:p>
            <a:r>
              <a:rPr lang="uk-UA" b="1" i="1" dirty="0" smtClean="0"/>
              <a:t>   </a:t>
            </a:r>
            <a:r>
              <a:rPr lang="vi-VN" b="1" i="1" dirty="0" smtClean="0"/>
              <a:t>Громадська </a:t>
            </a:r>
            <a:r>
              <a:rPr lang="vi-VN" b="1" i="1" dirty="0"/>
              <a:t>спілка</a:t>
            </a:r>
            <a:r>
              <a:rPr lang="vi-VN" dirty="0"/>
              <a:t> — це громадське об'єднання, засновниками якого є юридичні особи приватного права, а членами (учасниками) можуть бути юридичні особи приватного права та фізичні особи.</a:t>
            </a:r>
          </a:p>
        </p:txBody>
      </p:sp>
      <p:pic>
        <p:nvPicPr>
          <p:cNvPr id="2050" name="Picture 2" descr="http://bar-just.at.ua/snu2203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78" y="4050095"/>
            <a:ext cx="4699248" cy="255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8913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 smtClean="0"/>
              <a:t>об'єднань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36711"/>
            <a:ext cx="82369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політизованості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у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(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суспільно-політичні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комерціалізації</a:t>
            </a:r>
            <a:r>
              <a:rPr lang="ru-RU" dirty="0"/>
              <a:t> (</a:t>
            </a:r>
            <a:r>
              <a:rPr lang="ru-RU" dirty="0" err="1"/>
              <a:t>некомерційні</a:t>
            </a:r>
            <a:r>
              <a:rPr lang="ru-RU" dirty="0"/>
              <a:t> і </a:t>
            </a:r>
            <a:r>
              <a:rPr lang="ru-RU" dirty="0" err="1"/>
              <a:t>неприбуткові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 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 smtClean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характером </a:t>
            </a:r>
            <a:r>
              <a:rPr lang="ru-RU" dirty="0" err="1"/>
              <a:t>організованості</a:t>
            </a:r>
            <a:r>
              <a:rPr lang="ru-RU" dirty="0"/>
              <a:t> (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рухи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 smtClean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сферами </a:t>
            </a:r>
            <a:r>
              <a:rPr lang="ru-RU" dirty="0" err="1"/>
              <a:t>інтересів</a:t>
            </a:r>
            <a:r>
              <a:rPr lang="ru-RU" dirty="0"/>
              <a:t> (</a:t>
            </a:r>
            <a:r>
              <a:rPr lang="ru-RU" dirty="0" err="1" smtClean="0"/>
              <a:t>професійні</a:t>
            </a:r>
            <a:r>
              <a:rPr lang="ru-RU" dirty="0"/>
              <a:t>, </a:t>
            </a:r>
            <a:r>
              <a:rPr lang="ru-RU" dirty="0" err="1"/>
              <a:t>демографічні</a:t>
            </a:r>
            <a:r>
              <a:rPr lang="ru-RU" dirty="0"/>
              <a:t>, </a:t>
            </a:r>
            <a:r>
              <a:rPr lang="ru-RU" dirty="0" err="1"/>
              <a:t>творчі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, культурно-</a:t>
            </a:r>
            <a:r>
              <a:rPr lang="ru-RU" dirty="0" err="1"/>
              <a:t>просвітницькі</a:t>
            </a:r>
            <a:r>
              <a:rPr lang="ru-RU" dirty="0"/>
              <a:t>, </a:t>
            </a:r>
            <a:r>
              <a:rPr lang="ru-RU" dirty="0" err="1"/>
              <a:t>науково-технічні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(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3074" name="Picture 2" descr="http://zakon-i-pravo.net/sites/default/files/%D0%93%D1%80%D0%BE%D0%BC%D0%B0%D0%B4%D1%81%D1%8C%D0%BA%D0%B0%20%D0%BE%D1%80%D0%B3%D0%B0%D0%BD%D1%96%D0%B7%D0%B0%D1%86%D1%96%D1%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716478"/>
            <a:ext cx="3944491" cy="296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ivicua.org/main/image?t=2&amp;c=2&amp;q=20907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3474077" cy="2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238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</a:t>
            </a:r>
            <a:r>
              <a:rPr lang="ru-RU" dirty="0" err="1" smtClean="0"/>
              <a:t>ипологія</a:t>
            </a:r>
            <a:r>
              <a:rPr lang="ru-RU" dirty="0" smtClean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 </a:t>
            </a:r>
            <a:r>
              <a:rPr lang="ru-RU" dirty="0" err="1"/>
              <a:t>завданнями</a:t>
            </a:r>
            <a:r>
              <a:rPr lang="ru-RU" dirty="0"/>
              <a:t> — </a:t>
            </a:r>
            <a:r>
              <a:rPr lang="ru-RU" dirty="0" err="1"/>
              <a:t>політичні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, </a:t>
            </a:r>
            <a:r>
              <a:rPr lang="ru-RU" dirty="0" err="1"/>
              <a:t>наукові</a:t>
            </a:r>
            <a:r>
              <a:rPr lang="ru-RU" dirty="0"/>
              <a:t>, </a:t>
            </a:r>
            <a:r>
              <a:rPr lang="ru-RU" dirty="0" err="1"/>
              <a:t>творчі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типом членства —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/>
              <a:t>членство (</a:t>
            </a:r>
            <a:r>
              <a:rPr lang="ru-RU" dirty="0" err="1"/>
              <a:t>партія</a:t>
            </a:r>
            <a:r>
              <a:rPr lang="ru-RU" dirty="0"/>
              <a:t>, </a:t>
            </a:r>
            <a:r>
              <a:rPr lang="ru-RU" dirty="0" err="1"/>
              <a:t>профспілка</a:t>
            </a:r>
            <a:r>
              <a:rPr lang="ru-RU" dirty="0" smtClean="0"/>
              <a:t>),</a:t>
            </a:r>
            <a:r>
              <a:rPr lang="en-US" dirty="0" smtClean="0"/>
              <a:t> </a:t>
            </a:r>
            <a:r>
              <a:rPr lang="ru-RU" dirty="0" err="1" smtClean="0"/>
              <a:t>колективне</a:t>
            </a:r>
            <a:r>
              <a:rPr lang="ru-RU" dirty="0" smtClean="0"/>
              <a:t> </a:t>
            </a:r>
            <a:r>
              <a:rPr lang="ru-RU" dirty="0"/>
              <a:t>членство (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і </a:t>
            </a:r>
            <a:r>
              <a:rPr lang="ru-RU" dirty="0" err="1"/>
              <a:t>підприємств</a:t>
            </a:r>
            <a:r>
              <a:rPr lang="ru-RU" dirty="0"/>
              <a:t>), </a:t>
            </a:r>
            <a:r>
              <a:rPr lang="ru-RU" dirty="0" err="1"/>
              <a:t>змішане</a:t>
            </a:r>
            <a:r>
              <a:rPr lang="ru-RU" dirty="0"/>
              <a:t> членство (</a:t>
            </a:r>
            <a:r>
              <a:rPr lang="ru-RU" dirty="0" err="1" smtClean="0"/>
              <a:t>наукове</a:t>
            </a:r>
            <a:r>
              <a:rPr lang="ru-RU" dirty="0" smtClean="0"/>
              <a:t> </a:t>
            </a:r>
            <a:r>
              <a:rPr lang="ru-RU" dirty="0" err="1" smtClean="0"/>
              <a:t>товариство</a:t>
            </a:r>
            <a:r>
              <a:rPr lang="ru-RU" dirty="0"/>
              <a:t>) без членства (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) та </a:t>
            </a:r>
            <a:r>
              <a:rPr lang="ru-RU" dirty="0" err="1"/>
              <a:t>ін</a:t>
            </a:r>
            <a:r>
              <a:rPr lang="ru-RU" dirty="0"/>
              <a:t>.;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</a:t>
            </a:r>
            <a:r>
              <a:rPr lang="ru-RU" dirty="0" err="1"/>
              <a:t>суспільною</a:t>
            </a:r>
            <a:r>
              <a:rPr lang="ru-RU" dirty="0"/>
              <a:t> </a:t>
            </a:r>
            <a:r>
              <a:rPr lang="ru-RU" dirty="0" err="1"/>
              <a:t>роллю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дбають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про потреби та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 </a:t>
            </a:r>
            <a:r>
              <a:rPr lang="ru-RU" dirty="0" err="1"/>
              <a:t>галузями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098" name="Picture 2" descr="http://tomakovka-just.at.ua/b/gromadske_obednann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52" y="2348880"/>
            <a:ext cx="45720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kremjust.gov.ua/uploads/posts/2013-11/1384238455_40_3d__8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" y="3429000"/>
            <a:ext cx="4155437" cy="311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154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/>
              <a:t>Утворення</a:t>
            </a:r>
            <a:r>
              <a:rPr lang="ru-RU" dirty="0"/>
              <a:t> та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 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/>
              <a:t>, </a:t>
            </a:r>
            <a:r>
              <a:rPr lang="ru-RU" dirty="0" err="1"/>
              <a:t>іноземці</a:t>
            </a:r>
            <a:r>
              <a:rPr lang="ru-RU" dirty="0"/>
              <a:t> та особи без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на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 </a:t>
            </a:r>
            <a:r>
              <a:rPr lang="ru-RU" dirty="0" err="1"/>
              <a:t>досягли</a:t>
            </a:r>
            <a:r>
              <a:rPr lang="ru-RU" dirty="0"/>
              <a:t> 18 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молодіжної</a:t>
            </a:r>
            <a:r>
              <a:rPr lang="ru-RU" dirty="0"/>
              <a:t> та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 — 14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особи.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Членами </a:t>
            </a:r>
            <a:r>
              <a:rPr lang="ru-RU" dirty="0"/>
              <a:t>(</a:t>
            </a:r>
            <a:r>
              <a:rPr lang="ru-RU" dirty="0" err="1"/>
              <a:t>учасниками</a:t>
            </a:r>
            <a:r>
              <a:rPr lang="ru-RU" dirty="0"/>
              <a:t>)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 та </a:t>
            </a:r>
            <a:r>
              <a:rPr lang="ru-RU" dirty="0" err="1"/>
              <a:t>дитячої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молодіжної</a:t>
            </a:r>
            <a:r>
              <a:rPr lang="ru-RU" dirty="0"/>
              <a:t>,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статутом</a:t>
            </a:r>
            <a:r>
              <a:rPr lang="ru-RU" dirty="0"/>
              <a:t> у межах, </a:t>
            </a:r>
            <a:r>
              <a:rPr lang="ru-RU" dirty="0" err="1"/>
              <a:t>встановлених</a:t>
            </a:r>
            <a:r>
              <a:rPr lang="ru-RU" dirty="0"/>
              <a:t> законом</a:t>
            </a:r>
            <a:r>
              <a:rPr lang="ru-RU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 </a:t>
            </a:r>
            <a:r>
              <a:rPr lang="ru-RU" dirty="0"/>
              <a:t>метою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доступу до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 </a:t>
            </a:r>
            <a:r>
              <a:rPr lang="ru-RU" dirty="0" err="1"/>
              <a:t>Укрдержреєстр</a:t>
            </a:r>
            <a:r>
              <a:rPr lang="ru-RU" dirty="0"/>
              <a:t> </a:t>
            </a:r>
            <a:r>
              <a:rPr lang="ru-RU" dirty="0" err="1"/>
              <a:t>веде</a:t>
            </a:r>
            <a:r>
              <a:rPr lang="ru-RU" dirty="0"/>
              <a:t> 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статусом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символіку</a:t>
            </a:r>
            <a:r>
              <a:rPr lang="ru-RU" dirty="0"/>
              <a:t> (</a:t>
            </a:r>
            <a:r>
              <a:rPr lang="ru-RU" dirty="0" err="1"/>
              <a:t>емблему</a:t>
            </a:r>
            <a:r>
              <a:rPr lang="ru-RU" dirty="0"/>
              <a:t>,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розпізнавальний</a:t>
            </a:r>
            <a:r>
              <a:rPr lang="ru-RU" dirty="0"/>
              <a:t> знак, прапор</a:t>
            </a:r>
            <a:r>
              <a:rPr lang="ru-RU" dirty="0" smtClean="0"/>
              <a:t>)</a:t>
            </a:r>
            <a:endParaRPr lang="ru-RU" dirty="0"/>
          </a:p>
          <a:p>
            <a:r>
              <a:rPr lang="uk-UA" dirty="0"/>
              <a:t> </a:t>
            </a:r>
            <a:r>
              <a:rPr lang="uk-UA" dirty="0" smtClean="0"/>
              <a:t>   </a:t>
            </a:r>
          </a:p>
          <a:p>
            <a:r>
              <a:rPr lang="ru-RU" dirty="0" smtClean="0"/>
              <a:t>Права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 smtClean="0"/>
              <a:t>об'єднань</a:t>
            </a:r>
            <a:r>
              <a:rPr lang="ru-RU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err="1"/>
              <a:t>В</a:t>
            </a:r>
            <a:r>
              <a:rPr lang="ru-RU" dirty="0" err="1" smtClean="0"/>
              <a:t>ільно</a:t>
            </a:r>
            <a:r>
              <a:rPr lang="ru-RU" dirty="0" smtClean="0"/>
              <a:t> </a:t>
            </a:r>
            <a:r>
              <a:rPr lang="ru-RU" dirty="0" err="1"/>
              <a:t>поширювати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свою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пропагувати</a:t>
            </a:r>
            <a:r>
              <a:rPr lang="ru-RU" dirty="0"/>
              <a:t> свою мету (</a:t>
            </a:r>
            <a:r>
              <a:rPr lang="ru-RU" dirty="0" err="1"/>
              <a:t>цілі</a:t>
            </a:r>
            <a:r>
              <a:rPr lang="ru-RU" dirty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П</a:t>
            </a:r>
            <a:r>
              <a:rPr lang="ru-RU" dirty="0" err="1" smtClean="0"/>
              <a:t>роводити</a:t>
            </a:r>
            <a:r>
              <a:rPr lang="ru-RU" dirty="0" smtClean="0"/>
              <a:t> </a:t>
            </a:r>
            <a:r>
              <a:rPr lang="ru-RU" dirty="0" err="1"/>
              <a:t>мирні</a:t>
            </a:r>
            <a:r>
              <a:rPr lang="ru-RU" dirty="0"/>
              <a:t> </a:t>
            </a:r>
            <a:r>
              <a:rPr lang="ru-RU" dirty="0" err="1"/>
              <a:t>зібрання</a:t>
            </a:r>
            <a:r>
              <a:rPr lang="ru-RU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З</a:t>
            </a:r>
            <a:r>
              <a:rPr lang="ru-RU" dirty="0" err="1" smtClean="0"/>
              <a:t>дійснювати</a:t>
            </a:r>
            <a:r>
              <a:rPr lang="ru-RU" dirty="0" smtClean="0"/>
              <a:t> </a:t>
            </a:r>
            <a:r>
              <a:rPr lang="ru-RU" dirty="0" err="1"/>
              <a:t>інші</a:t>
            </a:r>
            <a:r>
              <a:rPr lang="ru-RU" dirty="0"/>
              <a:t> права, не </a:t>
            </a:r>
            <a:r>
              <a:rPr lang="ru-RU" dirty="0" err="1"/>
              <a:t>заборонені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47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08513219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604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fdo.org.ua/images/photos/F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74653"/>
            <a:ext cx="3237427" cy="4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</a:t>
            </a:r>
            <a:r>
              <a:rPr lang="ru-RU" b="1" dirty="0" err="1" smtClean="0"/>
              <a:t>Дитячі</a:t>
            </a:r>
            <a:r>
              <a:rPr lang="ru-RU" b="1" dirty="0" smtClean="0"/>
              <a:t> </a:t>
            </a:r>
            <a:r>
              <a:rPr lang="ru-RU" b="1" dirty="0" err="1"/>
              <a:t>громадські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dirty="0"/>
              <a:t> — 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 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 до 18 </a:t>
            </a:r>
            <a:r>
              <a:rPr lang="ru-RU" dirty="0" err="1"/>
              <a:t>років</a:t>
            </a:r>
            <a:r>
              <a:rPr lang="ru-RU" dirty="0"/>
              <a:t>, метою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та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і свобод,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,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законодавству</a:t>
            </a:r>
            <a:r>
              <a:rPr lang="ru-RU" dirty="0"/>
              <a:t>, та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, </a:t>
            </a:r>
            <a:r>
              <a:rPr lang="ru-RU" dirty="0"/>
              <a:t>як </a:t>
            </a:r>
            <a:r>
              <a:rPr lang="ru-RU" dirty="0" err="1"/>
              <a:t>повноправних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 smtClean="0"/>
              <a:t>   </a:t>
            </a:r>
            <a:r>
              <a:rPr lang="ru-RU" dirty="0" err="1" smtClean="0"/>
              <a:t>Дитяча</a:t>
            </a:r>
            <a:r>
              <a:rPr lang="ru-RU" dirty="0" smtClean="0"/>
              <a:t> </a:t>
            </a:r>
            <a:r>
              <a:rPr lang="ru-RU" dirty="0" err="1"/>
              <a:t>громадська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є </a:t>
            </a:r>
            <a:r>
              <a:rPr lang="ru-RU" dirty="0" err="1"/>
              <a:t>різновидом</a:t>
            </a:r>
            <a:r>
              <a:rPr lang="ru-RU" dirty="0"/>
              <a:t> 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об'єднань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 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»  та 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молодіжні</a:t>
            </a:r>
            <a:r>
              <a:rPr lang="ru-RU" dirty="0"/>
              <a:t> та </a:t>
            </a:r>
            <a:r>
              <a:rPr lang="ru-RU" dirty="0" err="1"/>
              <a:t>дитячі</a:t>
            </a:r>
            <a:r>
              <a:rPr lang="ru-RU" dirty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/>
              <a:t>організації</a:t>
            </a:r>
            <a:r>
              <a:rPr lang="ru-RU" dirty="0"/>
              <a:t>»  </a:t>
            </a:r>
            <a:r>
              <a:rPr lang="ru-RU" dirty="0" err="1"/>
              <a:t>від</a:t>
            </a:r>
            <a:r>
              <a:rPr lang="ru-RU" dirty="0"/>
              <a:t> 1 </a:t>
            </a:r>
            <a:r>
              <a:rPr lang="ru-RU" dirty="0" err="1"/>
              <a:t>грудня</a:t>
            </a:r>
            <a:r>
              <a:rPr lang="ru-RU" dirty="0"/>
              <a:t> 1998 року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та </a:t>
            </a:r>
            <a:r>
              <a:rPr lang="ru-RU" dirty="0" err="1"/>
              <a:t>доповненнями</a:t>
            </a:r>
            <a:r>
              <a:rPr lang="ru-RU" dirty="0"/>
              <a:t>).</a:t>
            </a:r>
          </a:p>
        </p:txBody>
      </p:sp>
      <p:pic>
        <p:nvPicPr>
          <p:cNvPr id="5128" name="Picture 8" descr="http://pleso.com.ua/wp-content/uploads/2012/07/424697_194579267310696_157504050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69" y="2996952"/>
            <a:ext cx="47625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2565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163</TotalTime>
  <Words>76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Cambria</vt:lpstr>
      <vt:lpstr>Rockwell</vt:lpstr>
      <vt:lpstr>Wingdings</vt:lpstr>
      <vt:lpstr>Kilter</vt:lpstr>
      <vt:lpstr>Громадські об’єднання та дитячі організації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Громадські об’єднання та дитячі організації</dc:title>
  <dc:creator>1</dc:creator>
  <cp:lastModifiedBy>1</cp:lastModifiedBy>
  <cp:revision>19</cp:revision>
  <dcterms:modified xsi:type="dcterms:W3CDTF">2020-04-20T11:36:23Z</dcterms:modified>
</cp:coreProperties>
</file>