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8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0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28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9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5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98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8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00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33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9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000">
              <a:schemeClr val="accent1">
                <a:tint val="44500"/>
                <a:satMod val="160000"/>
                <a:lumMod val="7000"/>
                <a:lumOff val="9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2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5271" y="170080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РЕЗУЛЬТАТИ ВПЛИВУ ЕНЕРГОСПОЖИВАННЯ НА ЕКОЛОГІЮ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99518"/>
          </a:xfrm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 прозорості атмосфери і фотохімічний смог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Наявність в атмосфері звичайних для промислових міст аерозолей, діоксидів вуглецю, сірки і азоту в сполученні з підвищеною вологістю зменшує дальність бачення, що знижує на 20–50 % кількість сонячних </a:t>
            </a:r>
            <a:r>
              <a:rPr lang="uk-UA" dirty="0" smtClean="0"/>
              <a:t>зменшує </a:t>
            </a:r>
            <a:r>
              <a:rPr lang="uk-UA" dirty="0"/>
              <a:t>інтенсивність ультрафіолетового </a:t>
            </a:r>
            <a:r>
              <a:rPr lang="uk-UA" dirty="0" smtClean="0"/>
              <a:t>випромінювання.</a:t>
            </a:r>
            <a:br>
              <a:rPr lang="uk-UA" dirty="0" smtClean="0"/>
            </a:br>
            <a:r>
              <a:rPr lang="uk-UA" dirty="0"/>
              <a:t>Основні забруднювачі, які впливають на прозорість атмосфери: – викиди, </a:t>
            </a:r>
            <a:r>
              <a:rPr lang="uk-UA" dirty="0" smtClean="0"/>
              <a:t>що містять пил, дим, сажу,SO</a:t>
            </a:r>
            <a:r>
              <a:rPr lang="uk-UA" baseline="-25000" dirty="0" smtClean="0"/>
              <a:t>2</a:t>
            </a:r>
            <a:r>
              <a:rPr lang="uk-UA" dirty="0" smtClean="0"/>
              <a:t> та інші газоподібні сполуки сірки, які з високою швидкістю реагують в атмосфері, створюючи сполуки сірчаної кислоти, що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3284984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знаходяться у вигляді аерозолю; – NO і NO</a:t>
            </a:r>
            <a:r>
              <a:rPr lang="uk-UA" baseline="-25000" dirty="0"/>
              <a:t>2</a:t>
            </a:r>
            <a:r>
              <a:rPr lang="uk-UA" dirty="0"/>
              <a:t>, які реагують, утворюючи НNO</a:t>
            </a:r>
            <a:r>
              <a:rPr lang="uk-UA" baseline="-25000" dirty="0"/>
              <a:t>3</a:t>
            </a:r>
            <a:r>
              <a:rPr lang="uk-UA" dirty="0"/>
              <a:t> – фотохімічне забруднення повітря, пов’язане з утворенням у результаті фотохімічних реакцій шкідливих аерозолей з частинками субмікрометрових розмірів</a:t>
            </a:r>
          </a:p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38849"/>
            <a:ext cx="5040560" cy="31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9144000" cy="6876288"/>
          </a:xfrm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Кислотні дощі </a:t>
            </a:r>
            <a:endParaRPr lang="uk-UA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716405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Кислотний дощ утворюється в результаті реакції між водою і такими забруднюючими речовинами, як діоксид сірки (</a:t>
            </a:r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uk-UA" dirty="0"/>
              <a:t>і різних оксидів азоту (</a:t>
            </a:r>
            <a:r>
              <a:rPr lang="en-US" dirty="0"/>
              <a:t>NO</a:t>
            </a:r>
            <a:r>
              <a:rPr lang="en-US" baseline="-25000" dirty="0"/>
              <a:t>x</a:t>
            </a:r>
            <a:r>
              <a:rPr lang="en-US" dirty="0" smtClean="0"/>
              <a:t>).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Діоксид сірки, що потрапив в атмосферу, перетерплює ряд хімічних перетворень, що ведуть до утворення кислот. Частково діоксид сірки в результаті фотохімічного окислювання перетворюється в триоксид сірки (сірчаний ангідрид) 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r>
              <a:rPr lang="en-US" dirty="0" smtClean="0"/>
              <a:t>:</a:t>
            </a:r>
            <a:r>
              <a:rPr lang="en-US" dirty="0"/>
              <a:t>2SO</a:t>
            </a:r>
            <a:r>
              <a:rPr lang="en-US" baseline="-25000" dirty="0"/>
              <a:t>2</a:t>
            </a:r>
            <a:r>
              <a:rPr lang="en-US" dirty="0"/>
              <a:t> + </a:t>
            </a:r>
            <a:r>
              <a:rPr lang="uk-UA" dirty="0"/>
              <a:t>О</a:t>
            </a:r>
            <a:r>
              <a:rPr lang="uk-UA" baseline="-25000" dirty="0"/>
              <a:t>2</a:t>
            </a:r>
            <a:r>
              <a:rPr lang="uk-UA" dirty="0"/>
              <a:t> → 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,</a:t>
            </a:r>
            <a:r>
              <a:rPr lang="uk-UA" dirty="0"/>
              <a:t>який реагує з водяною парою атмосфери, утворюючи аерозолі сірчаної кислоти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247875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</a:t>
            </a:r>
            <a:r>
              <a:rPr lang="en-US" b="1" baseline="-25000" dirty="0"/>
              <a:t>3</a:t>
            </a:r>
            <a:r>
              <a:rPr lang="en-US" b="1" dirty="0"/>
              <a:t> + </a:t>
            </a:r>
            <a:r>
              <a:rPr lang="uk-UA" b="1" dirty="0"/>
              <a:t>Н</a:t>
            </a:r>
            <a:r>
              <a:rPr lang="uk-UA" b="1" baseline="-25000" dirty="0"/>
              <a:t>2</a:t>
            </a:r>
            <a:r>
              <a:rPr lang="uk-UA" b="1" dirty="0"/>
              <a:t>О →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.</a:t>
            </a:r>
            <a:r>
              <a:rPr lang="uk-UA" dirty="0"/>
              <a:t>Основна частина діоксиду сірки, що викидається у вологому повітрі утворить аерозоль сірчистої кислоти і зображують умовною формулою Н</a:t>
            </a:r>
            <a:r>
              <a:rPr lang="uk-UA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:</a:t>
            </a:r>
          </a:p>
          <a:p>
            <a:r>
              <a:rPr lang="en-US" b="1" dirty="0"/>
              <a:t>SO</a:t>
            </a:r>
            <a:r>
              <a:rPr lang="en-US" b="1" baseline="-25000" dirty="0"/>
              <a:t>2</a:t>
            </a:r>
            <a:r>
              <a:rPr lang="en-US" b="1" dirty="0"/>
              <a:t> + H</a:t>
            </a:r>
            <a:r>
              <a:rPr lang="en-US" b="1" baseline="-25000" dirty="0"/>
              <a:t>2</a:t>
            </a:r>
            <a:r>
              <a:rPr lang="en-US" b="1" dirty="0"/>
              <a:t>O →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3</a:t>
            </a:r>
            <a:r>
              <a:rPr lang="en-US" b="1" dirty="0"/>
              <a:t>.</a:t>
            </a:r>
            <a:r>
              <a:rPr lang="uk-UA" dirty="0"/>
              <a:t>Сірчиста кислота у вологому повітрі поступово окисляється до сірчаної:</a:t>
            </a:r>
          </a:p>
          <a:p>
            <a:r>
              <a:rPr lang="uk-UA" b="1" dirty="0"/>
              <a:t>2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3</a:t>
            </a:r>
            <a:r>
              <a:rPr lang="en-US" b="1" dirty="0"/>
              <a:t> + O</a:t>
            </a:r>
            <a:r>
              <a:rPr lang="en-US" b="1" baseline="-25000" dirty="0"/>
              <a:t>2</a:t>
            </a:r>
            <a:r>
              <a:rPr lang="en-US" b="1" dirty="0"/>
              <a:t> → 2H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dirty="0"/>
              <a:t>.</a:t>
            </a:r>
            <a:r>
              <a:rPr lang="uk-UA" dirty="0"/>
              <a:t> Аерозолі сірчаної і сірчистої кислот приводять до конденсації водяної пари атмосфери і стають причиною кислотних опадів (дощі, тумани, сніг)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46" y="3301728"/>
            <a:ext cx="4512146" cy="29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61" y="3789040"/>
            <a:ext cx="383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Аерозолі </a:t>
            </a:r>
            <a:r>
              <a:rPr lang="uk-UA" dirty="0"/>
              <a:t>азотної й азотистої кислот, що утворяться при взаємодії діоксиду азоту з водяною парою атмосфери:</a:t>
            </a:r>
          </a:p>
          <a:p>
            <a:r>
              <a:rPr lang="uk-UA" b="1" dirty="0"/>
              <a:t>2</a:t>
            </a:r>
            <a:r>
              <a:rPr lang="en-US" b="1" dirty="0"/>
              <a:t>NO</a:t>
            </a:r>
            <a:r>
              <a:rPr lang="en-US" b="1" baseline="-25000" dirty="0"/>
              <a:t>2</a:t>
            </a:r>
            <a:r>
              <a:rPr lang="en-US" b="1" dirty="0"/>
              <a:t> + H</a:t>
            </a:r>
            <a:r>
              <a:rPr lang="en-US" b="1" baseline="-25000" dirty="0"/>
              <a:t>2</a:t>
            </a:r>
            <a:r>
              <a:rPr lang="uk-UA" b="1" dirty="0"/>
              <a:t>О → </a:t>
            </a:r>
            <a:r>
              <a:rPr lang="en-US" b="1" dirty="0"/>
              <a:t>HNO</a:t>
            </a:r>
            <a:r>
              <a:rPr lang="en-US" b="1" baseline="-25000" dirty="0"/>
              <a:t>3</a:t>
            </a:r>
            <a:r>
              <a:rPr lang="en-US" b="1" dirty="0"/>
              <a:t> + HNO</a:t>
            </a:r>
            <a:r>
              <a:rPr lang="en-US" b="1" baseline="-25000" dirty="0"/>
              <a:t>2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1" y="188640"/>
            <a:ext cx="6613004" cy="3006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4094"/>
            <a:ext cx="4358754" cy="3533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578352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Вплив кислотних дощів на рослини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92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Електростанц</a:t>
            </a:r>
            <a:r>
              <a:rPr lang="uk-UA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ії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68352"/>
            <a:ext cx="6646892" cy="36724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3"/>
            <a:ext cx="8712968" cy="18722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установок, які перетворюють хімічну енергію органічного палива на теплову та електричну, мають назву теплова електрична станція. Основне призначення електричних станцій – забезпечення електричною енергією підприємств промислового і сільськогосподарського виробництва, комунального господарства і транспорту.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8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476672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ТЕС – це складне підприємство, яке включає в себе велику кількість різного устаткування основним з якого є:</a:t>
            </a:r>
            <a:r>
              <a:rPr lang="uk-UA" sz="2000" dirty="0">
                <a:solidFill>
                  <a:srgbClr val="45342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котельна і теплосилова установка.</a:t>
            </a:r>
            <a:br>
              <a:rPr lang="uk-UA" sz="2000" dirty="0">
                <a:solidFill>
                  <a:srgbClr val="45342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45342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Загальна схема виробництва: Підготовлене паливо потрапляє в котельню, де згоряючи нагріває воду, яка випаровується, піднімається в верх та обертає ротор турбіни і з’єднаний з ним ротор електричного генератора  у якому збуджується електричний струм</a:t>
            </a:r>
            <a:r>
              <a:rPr lang="uk-UA" sz="2000" dirty="0" smtClean="0">
                <a:solidFill>
                  <a:srgbClr val="45342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Пара охолоджується та конденсується</a:t>
            </a:r>
            <a:br>
              <a:rPr lang="uk-UA" sz="2000" dirty="0" smtClean="0">
                <a:solidFill>
                  <a:srgbClr val="45342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45342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Інколи крім вироблення електроенергії  ТЕС використовують для централізованого водопостачання, у такому випадку </a:t>
            </a:r>
            <a:r>
              <a:rPr lang="uk-UA" sz="2000" smtClean="0">
                <a:solidFill>
                  <a:srgbClr val="45342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ККД вищий.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амые опасные производства и их влияние на экологи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6978"/>
            <a:ext cx="5184576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"/>
            <a:ext cx="9171090" cy="6896660"/>
          </a:xfrm>
        </p:spPr>
      </p:pic>
      <p:sp>
        <p:nvSpPr>
          <p:cNvPr id="13" name="TextBox 12"/>
          <p:cNvSpPr txBox="1"/>
          <p:nvPr/>
        </p:nvSpPr>
        <p:spPr>
          <a:xfrm>
            <a:off x="467544" y="233353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Ознаки небезпечної екологічної </a:t>
            </a: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ситуації</a:t>
            </a:r>
            <a:endParaRPr lang="uk-U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155679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1. Басейни рік, які протікають у густонаселених районах (наприклад, р. Дніпро), вийшли з природного стану </a:t>
            </a:r>
            <a:br>
              <a:rPr lang="uk-UA" dirty="0"/>
            </a:br>
            <a:r>
              <a:rPr lang="uk-UA" dirty="0"/>
              <a:t>2. Повітряний басейн забруднено газовими й аерозольними викидами (СО</a:t>
            </a:r>
            <a:r>
              <a:rPr lang="uk-UA" baseline="-25000" dirty="0"/>
              <a:t>2</a:t>
            </a:r>
            <a:r>
              <a:rPr lang="uk-UA" dirty="0"/>
              <a:t>, поліциклічні ароматні вуглеводні, СО, NО</a:t>
            </a:r>
            <a:r>
              <a:rPr lang="uk-UA" baseline="-25000" dirty="0"/>
              <a:t>х</a:t>
            </a:r>
            <a:r>
              <a:rPr lang="uk-UA" dirty="0"/>
              <a:t>, SО</a:t>
            </a:r>
            <a:r>
              <a:rPr lang="uk-UA" baseline="-25000" dirty="0"/>
              <a:t>х</a:t>
            </a:r>
            <a:r>
              <a:rPr lang="uk-UA" dirty="0"/>
              <a:t>, зола, сажа та ін.). Усе це призводить до таких незворотних процесів, як руйнування </a:t>
            </a:r>
            <a:r>
              <a:rPr lang="uk-UA" dirty="0" smtClean="0"/>
              <a:t>озонового шару, </a:t>
            </a:r>
            <a:r>
              <a:rPr lang="uk-UA" dirty="0"/>
              <a:t>виникнення парникового ефекту, утворення «</a:t>
            </a:r>
            <a:r>
              <a:rPr lang="uk-UA" dirty="0" smtClean="0"/>
              <a:t>льодового</a:t>
            </a:r>
            <a:r>
              <a:rPr lang="uk-UA" dirty="0"/>
              <a:t>» ефекту </a:t>
            </a:r>
          </a:p>
          <a:p>
            <a:r>
              <a:rPr lang="uk-UA" dirty="0"/>
              <a:t>3. Викиди теплової енергії в навколишнє середовище, що є причиною теплового забруднення, призводять до зміни клімату в локальних енергонасичених районах і великих містах.</a:t>
            </a:r>
          </a:p>
          <a:p>
            <a:r>
              <a:rPr lang="uk-UA" dirty="0"/>
              <a:t>4. Забруднення ландшафту, знищення лісів, рослинності, диких тварин, плодоносного шару та ін., що впливає на безпеку життєдіяльності людей у таких місцевостях.</a:t>
            </a:r>
          </a:p>
          <a:p>
            <a:r>
              <a:rPr lang="uk-UA" dirty="0"/>
              <a:t>5. Оптичне забруднення атмосфери у великих містах</a:t>
            </a:r>
          </a:p>
          <a:p>
            <a:r>
              <a:rPr lang="uk-UA" dirty="0"/>
              <a:t>6. Забруднення ґрунтових вод стоками ТЕС та інших промислових об’єктів.</a:t>
            </a:r>
          </a:p>
          <a:p>
            <a:r>
              <a:rPr lang="uk-UA" dirty="0"/>
              <a:t>7. Акустичне (шум), електромагнітне й електростатичне забруднення навколишнього середовища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07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Схема взаємодії ТЕС з навколишнім середовищем</a:t>
            </a:r>
            <a:r>
              <a:rPr lang="uk-UA" smtClean="0"/>
              <a:t/>
            </a:r>
            <a:br>
              <a:rPr lang="uk-UA" smtClean="0"/>
            </a:b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9681"/>
            <a:ext cx="8376305" cy="53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81"/>
            <a:ext cx="9144000" cy="7010399"/>
          </a:xfrm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До забруднювальних газових і аерозольних викидів об’єктів енергетики належать викиди різного характеру, які порушують рівновагу природного середовища в локальних (місцевих), регіональних і глобальних масштабах, а також умови проживання живих організмів. Найбільш імовірні газові та аерозольні забруднювальні викиди енергетичного об’єкта наведено в табл</a:t>
            </a:r>
            <a:r>
              <a:rPr lang="uk-UA" sz="2000" dirty="0" smtClean="0"/>
              <a:t>. </a:t>
            </a:r>
            <a:r>
              <a:rPr lang="uk-UA" sz="2000" dirty="0"/>
              <a:t>Основні види газових і аерозольних забруднювальних викидів енергетичних об’єктів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7" y="2901650"/>
            <a:ext cx="8028395" cy="203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440" y="4943275"/>
            <a:ext cx="802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табл. </a:t>
            </a:r>
            <a:r>
              <a:rPr lang="uk-UA" dirty="0" smtClean="0"/>
              <a:t> </a:t>
            </a:r>
            <a:r>
              <a:rPr lang="uk-UA" dirty="0"/>
              <a:t>використано умовні позначення, які характеризують імовірність появи тих або тих викидів під час спалювання різних видів палива: «++» – дуже висока; «+» – висока; «–» – низька або немає.</a:t>
            </a:r>
          </a:p>
        </p:txBody>
      </p:sp>
    </p:spTree>
    <p:extLst>
      <p:ext uri="{BB962C8B-B14F-4D97-AF65-F5344CB8AC3E}">
        <p14:creationId xmlns:p14="http://schemas.microsoft.com/office/powerpoint/2010/main" val="41663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" y="0"/>
            <a:ext cx="9169655" cy="6895581"/>
          </a:xfr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спалювання рідкого і твердого палива відбуваються викиди у вигляді твердих частинок, які, потрапляючи в атмосферу, утворюють так звані аерозолі. Аерозолі можуть бути нетоксичними (зола) і токсичними, наприклад частинки вуглецю, на поверхні яких може адсорбуватися бенз(а)пірен (С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сильнодіюча канцерогенна сполука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6" y="3399006"/>
            <a:ext cx="3198397" cy="1830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58924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3,4-бенз(а)пірен 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69013" y="3284984"/>
            <a:ext cx="5123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продуктах згорання органічного палива передусім, у димових газах ТЕС,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опалювально-виробничих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котелень та інших промислових і транспортних об’єктів міститься велика кількість шкідливих для довкілля токсичних речовин.</a:t>
            </a:r>
          </a:p>
        </p:txBody>
      </p:sp>
    </p:spTree>
    <p:extLst>
      <p:ext uri="{BB962C8B-B14F-4D97-AF65-F5344CB8AC3E}">
        <p14:creationId xmlns:p14="http://schemas.microsoft.com/office/powerpoint/2010/main" val="14941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698" y="1412776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Газові викиди також можуть бути токсичними (NO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NO, CO та ін.) і нетоксичними (СO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Н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O). Усі триатомні гази (Н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NO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особливо СO</a:t>
            </a:r>
            <a:r>
              <a:rPr lang="uk-UA" sz="20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належать до «парникових газів», тому що вони характеризуються селективною поглинальною спроможністю в інфрачервоній області теплового випромінювання і сприяють утворенню парникового ефекту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3" y="3043992"/>
            <a:ext cx="6538625" cy="34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" y="0"/>
            <a:ext cx="9106357" cy="6858000"/>
          </a:xfrm>
        </p:spPr>
      </p:pic>
    </p:spTree>
    <p:extLst>
      <p:ext uri="{BB962C8B-B14F-4D97-AF65-F5344CB8AC3E}">
        <p14:creationId xmlns:p14="http://schemas.microsoft.com/office/powerpoint/2010/main" val="3011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428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Times New Roman</vt:lpstr>
      <vt:lpstr>Тема Office</vt:lpstr>
      <vt:lpstr>Презентация PowerPoint</vt:lpstr>
      <vt:lpstr>Електростанції</vt:lpstr>
      <vt:lpstr>Презентация PowerPoint</vt:lpstr>
      <vt:lpstr>Презентация PowerPoint</vt:lpstr>
      <vt:lpstr>Схема взаємодії ТЕС з навколишнім середовищем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45</cp:revision>
  <dcterms:created xsi:type="dcterms:W3CDTF">2016-02-28T12:21:03Z</dcterms:created>
  <dcterms:modified xsi:type="dcterms:W3CDTF">2020-04-20T17:32:51Z</dcterms:modified>
</cp:coreProperties>
</file>