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71" r:id="rId3"/>
    <p:sldId id="272" r:id="rId4"/>
    <p:sldId id="273" r:id="rId5"/>
    <p:sldId id="283" r:id="rId6"/>
    <p:sldId id="274" r:id="rId7"/>
    <p:sldId id="275" r:id="rId8"/>
    <p:sldId id="276" r:id="rId9"/>
    <p:sldId id="277" r:id="rId10"/>
    <p:sldId id="278" r:id="rId11"/>
    <p:sldId id="279" r:id="rId12"/>
    <p:sldId id="28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856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605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286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91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275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989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6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548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700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33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8899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39000">
              <a:schemeClr val="accent1">
                <a:tint val="44500"/>
                <a:satMod val="160000"/>
                <a:lumMod val="7000"/>
                <a:lumOff val="93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2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TextBox 7"/>
          <p:cNvSpPr txBox="1"/>
          <p:nvPr/>
        </p:nvSpPr>
        <p:spPr>
          <a:xfrm>
            <a:off x="1016312" y="59600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 озонового шару.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92" y="980727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Озон О</a:t>
            </a:r>
            <a:r>
              <a:rPr lang="uk-UA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який міститься в атмосфері, крім токсичного впливу (у підвищених його концентрація х) на живі організми, зокрема й на людину, виконує і помітну захисну функцію. Нагромаджуючись у верхніх шарах атмосфери, він утворює озоновий шар, який захищає поверхню Землі від космічного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випромінювання: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3О2 + hν → 2О + 2О2 → 2О3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52" y="2973585"/>
            <a:ext cx="3240360" cy="34039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954494"/>
            <a:ext cx="3155741" cy="342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0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404664"/>
            <a:ext cx="59046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Греблі перетворили Дніпро на низку застійних озер, що мають слабкий водо­обмін та погану </a:t>
            </a:r>
            <a:r>
              <a:rPr lang="uk-UA" dirty="0" err="1"/>
              <a:t>самоочищуваність</a:t>
            </a:r>
            <a:r>
              <a:rPr lang="uk-UA" dirty="0"/>
              <a:t> і стають уловлювачами промислових забруднень.</a:t>
            </a:r>
          </a:p>
          <a:p>
            <a:r>
              <a:rPr lang="uk-UA" dirty="0"/>
              <a:t>Дуже потерпають від гребель мешканці річок — планктон і риба. Риба не може проходити крізь греблі до місць своїх звичних нерестовищ, які до того ж стають непридатними для нересту через заглиб­лення. Багато риби й планктону гине в лопатях турбін. Водосховища, забруднені стоками й добривами, що змиваються з полів, улітку нерідко «цвітуть», що спри­чинює масову загибель риби та інших мешканців водойм.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8" y="3587685"/>
            <a:ext cx="4457700" cy="3238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87684"/>
            <a:ext cx="4243509" cy="279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5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04664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Вплив на довкілля ГЕС. </a:t>
            </a:r>
            <a:r>
              <a:rPr lang="uk-UA" dirty="0"/>
              <a:t>У наш час ГЕС виробляють близько 20 % електроенергії у світі. Деякі країни з гірським рельєфом і швидкими річками (Норвегія, Таджикистан, Киргизстан) свої потреби в електро­енергії задовольняють переважно за рахунок ГЕС. Порівняно з ТЕС і АЕС гідроелектростанції мають низку переваг:</a:t>
            </a:r>
          </a:p>
          <a:p>
            <a:r>
              <a:rPr lang="uk-UA" dirty="0"/>
              <a:t>• вони зовсім не забруднюють атмосферу;</a:t>
            </a:r>
          </a:p>
          <a:p>
            <a:r>
              <a:rPr lang="uk-UA" dirty="0"/>
              <a:t>• поліпшують умови роботи річкового транспорту;</a:t>
            </a:r>
          </a:p>
          <a:p>
            <a:r>
              <a:rPr lang="uk-UA" dirty="0"/>
              <a:t>• працюючи в парі з ТЕС, беруть на себе навантаження під час </a:t>
            </a:r>
            <a:r>
              <a:rPr lang="uk-UA" dirty="0" smtClean="0"/>
              <a:t>максимального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402039" y="2274838"/>
            <a:ext cx="31618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(пікового) споживання електроенергії;</a:t>
            </a:r>
          </a:p>
          <a:p>
            <a:r>
              <a:rPr lang="uk-UA" dirty="0"/>
              <a:t>• агрегати ГЕС уводяться в дію дуже швидко, на відміну від агрегатів ТЕС, яким потрібно кілька годин для розігрівання й виходу на робочий режим (або ж треба утримувати один з агрегатів ТЕС у «гарячому» режимі, витрачаючи дефіцитне паливо).</a:t>
            </a:r>
          </a:p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3635896" y="63813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ГЕС </a:t>
            </a:r>
            <a:r>
              <a:rPr lang="uk-UA" i="1" dirty="0" err="1" smtClean="0"/>
              <a:t>Тукуруї</a:t>
            </a:r>
            <a:r>
              <a:rPr lang="uk-UA" i="1" dirty="0" smtClean="0"/>
              <a:t> </a:t>
            </a:r>
            <a:r>
              <a:rPr lang="uk-UA" i="1" dirty="0"/>
              <a:t>(</a:t>
            </a:r>
            <a:r>
              <a:rPr lang="uk-UA" i="1" dirty="0" smtClean="0"/>
              <a:t>Бразилія</a:t>
            </a:r>
            <a:r>
              <a:rPr lang="uk-UA" i="1" dirty="0"/>
              <a:t>)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470985"/>
            <a:ext cx="5260451" cy="394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5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35"/>
            <a:ext cx="9145678" cy="6877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497133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Висновки:</a:t>
            </a:r>
            <a:endParaRPr lang="uk-UA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5" y="1266574"/>
            <a:ext cx="410529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Електроенергетика має важливе значення в промисловості будь-якої країни. Проте важливо знати який вплив матиме діяльність ГЕС та ТЕС на навколишнє середовище.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цього потрібно проводити постійний моніторинг за різноманітними чинниками(для ТЕС –концентрації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СН</a:t>
            </a:r>
            <a:r>
              <a:rPr lang="uk-UA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СО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температура води, наявність забруднення вод. Для ГЕС- контроль за водними організмами та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також впровадження новітніх економічних технологій і безвідходного виробництва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31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04664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Зменшення товщини озонового шару і подальше його зникнення призводить до утворення так званих «озонових дір» в атмосфері, у результаті чого різко збільшується інтенсивність космічного випромінювання, що потрапляє до поверхні </a:t>
            </a:r>
            <a:r>
              <a:rPr lang="uk-UA" dirty="0" smtClean="0"/>
              <a:t>Землі і </a:t>
            </a:r>
            <a:r>
              <a:rPr lang="uk-UA" dirty="0"/>
              <a:t>може спричинити незворотні негативні наслідки у вигляді мутації і переродження живих організмів : канцерогенні </a:t>
            </a:r>
            <a:r>
              <a:rPr lang="uk-UA" dirty="0" smtClean="0"/>
              <a:t>захворювання, </a:t>
            </a:r>
            <a:r>
              <a:rPr lang="uk-UA" dirty="0"/>
              <a:t>зниження народжуваності населення і погіршення врожайності сільськогосподарських </a:t>
            </a:r>
            <a:r>
              <a:rPr lang="uk-UA" dirty="0" smtClean="0"/>
              <a:t>культур.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158990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Головною </a:t>
            </a:r>
            <a:r>
              <a:rPr lang="uk-UA" dirty="0"/>
              <a:t>реакцією, за якою </a:t>
            </a:r>
            <a:r>
              <a:rPr lang="en-US" dirty="0"/>
              <a:t>N</a:t>
            </a:r>
            <a:r>
              <a:rPr lang="en-US" baseline="-25000" dirty="0"/>
              <a:t>2</a:t>
            </a:r>
            <a:r>
              <a:rPr lang="en-US" dirty="0"/>
              <a:t>O </a:t>
            </a:r>
            <a:r>
              <a:rPr lang="uk-UA" dirty="0"/>
              <a:t>перетворюється в </a:t>
            </a:r>
            <a:r>
              <a:rPr lang="en-US" dirty="0"/>
              <a:t>NO</a:t>
            </a:r>
            <a:r>
              <a:rPr lang="en-US" baseline="-25000" dirty="0"/>
              <a:t>x</a:t>
            </a:r>
            <a:r>
              <a:rPr lang="en-US" dirty="0"/>
              <a:t> </a:t>
            </a:r>
            <a:r>
              <a:rPr lang="uk-UA" dirty="0"/>
              <a:t>є наступна</a:t>
            </a:r>
            <a:r>
              <a:rPr lang="uk-UA" dirty="0" smtClean="0"/>
              <a:t>: </a:t>
            </a:r>
            <a:r>
              <a:rPr lang="en-US" dirty="0"/>
              <a:t>N</a:t>
            </a:r>
            <a:r>
              <a:rPr lang="en-US" baseline="-25000" dirty="0"/>
              <a:t>2</a:t>
            </a:r>
            <a:r>
              <a:rPr lang="en-US" dirty="0"/>
              <a:t>O + O(</a:t>
            </a:r>
            <a:r>
              <a:rPr lang="en-US" baseline="30000" dirty="0"/>
              <a:t>1</a:t>
            </a:r>
            <a:r>
              <a:rPr lang="en-US" dirty="0"/>
              <a:t>D) → NO + </a:t>
            </a:r>
            <a:r>
              <a:rPr lang="en-US" dirty="0" smtClean="0"/>
              <a:t>NO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Вона може протікати тільки вдень, тільки за наявності Сонця. Потім </a:t>
            </a:r>
            <a:r>
              <a:rPr lang="en-US" dirty="0" smtClean="0"/>
              <a:t>NO</a:t>
            </a:r>
            <a:r>
              <a:rPr lang="uk-UA" dirty="0"/>
              <a:t> </a:t>
            </a:r>
            <a:r>
              <a:rPr lang="uk-UA" dirty="0" smtClean="0"/>
              <a:t>вступає </a:t>
            </a:r>
            <a:r>
              <a:rPr lang="uk-UA" dirty="0"/>
              <a:t>в реакцію з озоном, водночас руйнуючи його, що приводить до утворення іншого оксиду азоту, </a:t>
            </a:r>
            <a:r>
              <a:rPr lang="en-US" dirty="0" smtClean="0"/>
              <a:t>NO</a:t>
            </a:r>
            <a:r>
              <a:rPr lang="en-US" baseline="-25000" dirty="0" smtClean="0"/>
              <a:t>2</a:t>
            </a:r>
            <a:r>
              <a:rPr lang="en-US" dirty="0" smtClean="0"/>
              <a:t>:</a:t>
            </a:r>
          </a:p>
          <a:p>
            <a:r>
              <a:rPr lang="en-US" dirty="0" smtClean="0"/>
              <a:t>• </a:t>
            </a:r>
            <a:r>
              <a:rPr lang="uk-UA" dirty="0" smtClean="0"/>
              <a:t>О</a:t>
            </a:r>
            <a:r>
              <a:rPr lang="uk-UA" baseline="-25000" dirty="0" smtClean="0"/>
              <a:t>3</a:t>
            </a:r>
            <a:r>
              <a:rPr lang="uk-UA" dirty="0" smtClean="0"/>
              <a:t> + </a:t>
            </a:r>
            <a:r>
              <a:rPr lang="en-US" dirty="0" smtClean="0"/>
              <a:t>NO → NO</a:t>
            </a:r>
            <a:r>
              <a:rPr lang="en-US" baseline="-25000" dirty="0" smtClean="0"/>
              <a:t>2</a:t>
            </a:r>
            <a:r>
              <a:rPr lang="en-US" dirty="0" smtClean="0"/>
              <a:t> + </a:t>
            </a:r>
            <a:r>
              <a:rPr lang="uk-UA" dirty="0" smtClean="0"/>
              <a:t>О</a:t>
            </a:r>
            <a:r>
              <a:rPr lang="uk-UA" baseline="-25000" dirty="0" smtClean="0"/>
              <a:t>2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789040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• </a:t>
            </a:r>
            <a:r>
              <a:rPr lang="ru-RU" dirty="0"/>
              <a:t>NO</a:t>
            </a:r>
            <a:r>
              <a:rPr lang="ru-RU" baseline="-25000" dirty="0"/>
              <a:t>2</a:t>
            </a:r>
            <a:r>
              <a:rPr lang="ru-RU" dirty="0"/>
              <a:t> + О → NO + О</a:t>
            </a:r>
            <a:r>
              <a:rPr lang="ru-RU" baseline="-25000" dirty="0"/>
              <a:t>2</a:t>
            </a:r>
            <a:endParaRPr lang="ru-RU" dirty="0"/>
          </a:p>
          <a:p>
            <a:r>
              <a:rPr lang="ru-RU" dirty="0"/>
              <a:t>• NO</a:t>
            </a:r>
            <a:r>
              <a:rPr lang="ru-RU" baseline="-25000" dirty="0"/>
              <a:t>2</a:t>
            </a:r>
            <a:r>
              <a:rPr lang="ru-RU" dirty="0"/>
              <a:t> + hν → NO + </a:t>
            </a:r>
            <a:r>
              <a:rPr lang="ru-RU" dirty="0" smtClean="0"/>
              <a:t>О</a:t>
            </a:r>
            <a:br>
              <a:rPr lang="ru-RU" dirty="0" smtClean="0"/>
            </a:br>
            <a:r>
              <a:rPr lang="en-US" dirty="0"/>
              <a:t>• NO</a:t>
            </a:r>
            <a:r>
              <a:rPr lang="en-US" baseline="-25000" dirty="0"/>
              <a:t>2</a:t>
            </a:r>
            <a:r>
              <a:rPr lang="en-US" dirty="0"/>
              <a:t> + </a:t>
            </a:r>
            <a:r>
              <a:rPr lang="uk-UA" dirty="0"/>
              <a:t>О</a:t>
            </a:r>
            <a:r>
              <a:rPr lang="uk-UA" baseline="-25000" dirty="0"/>
              <a:t>3</a:t>
            </a:r>
            <a:r>
              <a:rPr lang="uk-UA" dirty="0"/>
              <a:t> → </a:t>
            </a:r>
            <a:r>
              <a:rPr lang="en-US" dirty="0"/>
              <a:t>NO</a:t>
            </a:r>
            <a:r>
              <a:rPr lang="en-US" baseline="-25000" dirty="0"/>
              <a:t>3</a:t>
            </a:r>
            <a:r>
              <a:rPr lang="en-US" dirty="0"/>
              <a:t> + </a:t>
            </a:r>
            <a:r>
              <a:rPr lang="uk-UA" dirty="0"/>
              <a:t>О</a:t>
            </a:r>
            <a:r>
              <a:rPr lang="uk-UA" baseline="-25000" dirty="0"/>
              <a:t>2</a:t>
            </a:r>
            <a:endParaRPr lang="uk-UA" dirty="0"/>
          </a:p>
          <a:p>
            <a:r>
              <a:rPr lang="uk-UA" dirty="0" smtClean="0"/>
              <a:t>• </a:t>
            </a:r>
            <a:r>
              <a:rPr lang="en-US" dirty="0"/>
              <a:t>NO</a:t>
            </a:r>
            <a:r>
              <a:rPr lang="en-US" baseline="-25000" dirty="0"/>
              <a:t>3</a:t>
            </a:r>
            <a:r>
              <a:rPr lang="en-US" dirty="0"/>
              <a:t> + h</a:t>
            </a:r>
            <a:r>
              <a:rPr lang="el-GR" dirty="0"/>
              <a:t>ν → </a:t>
            </a:r>
            <a:r>
              <a:rPr lang="en-US" dirty="0"/>
              <a:t>NO</a:t>
            </a:r>
            <a:r>
              <a:rPr lang="en-US" baseline="-25000" dirty="0"/>
              <a:t>2</a:t>
            </a:r>
            <a:r>
              <a:rPr lang="en-US" dirty="0"/>
              <a:t> + O</a:t>
            </a:r>
          </a:p>
          <a:p>
            <a:r>
              <a:rPr lang="en-US" dirty="0"/>
              <a:t>• NO</a:t>
            </a:r>
            <a:r>
              <a:rPr lang="en-US" baseline="-25000" dirty="0"/>
              <a:t>3</a:t>
            </a:r>
            <a:r>
              <a:rPr lang="en-US" dirty="0"/>
              <a:t> + h</a:t>
            </a:r>
            <a:r>
              <a:rPr lang="el-GR" dirty="0"/>
              <a:t>ν → </a:t>
            </a:r>
            <a:r>
              <a:rPr lang="en-US" dirty="0"/>
              <a:t>NO + </a:t>
            </a:r>
            <a:r>
              <a:rPr lang="uk-UA" dirty="0"/>
              <a:t>О</a:t>
            </a:r>
            <a:r>
              <a:rPr lang="uk-UA" baseline="-25000" dirty="0"/>
              <a:t>2</a:t>
            </a:r>
            <a:endParaRPr lang="uk-UA" dirty="0"/>
          </a:p>
          <a:p>
            <a:r>
              <a:rPr lang="ru-RU" dirty="0"/>
              <a:t>Сумарно це приводить до загибелі озону. Процес цей ланцюговий і </a:t>
            </a:r>
            <a:r>
              <a:rPr lang="ru-RU" dirty="0" smtClean="0"/>
              <a:t>циклічний.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3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840" cy="6867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47667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Тепловий вплив об’єктів енергетики</a:t>
            </a:r>
            <a:r>
              <a:rPr lang="uk-UA" sz="2400" dirty="0"/>
              <a:t>, який виявляється в порушенні теплової рівноваги навколишнього </a:t>
            </a:r>
            <a:r>
              <a:rPr lang="uk-UA" sz="2400" dirty="0" smtClean="0"/>
              <a:t>середовища.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307669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Практично вся хімічна енергія спалюваного органічного палива перетворюється на теплову, причому частина цієї енергії викидається в концентрованому вигляді в навколишнє середовище на самому енергетичному об’єкті: з </a:t>
            </a:r>
            <a:r>
              <a:rPr lang="uk-UA" dirty="0" smtClean="0"/>
              <a:t>димовими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537604" y="2132856"/>
            <a:ext cx="61946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газами, охолоджувальною водою, частково із золою та шлаком. Решта розсіюється на різних стадіях виробництва, передачі та споживання електричної або теплової енергії, які вироблює </a:t>
            </a:r>
            <a:r>
              <a:rPr lang="uk-UA" dirty="0" smtClean="0"/>
              <a:t>енергооб’єкт.</a:t>
            </a:r>
            <a:br>
              <a:rPr lang="uk-UA" dirty="0" smtClean="0"/>
            </a:br>
            <a:r>
              <a:rPr lang="uk-UA" dirty="0" smtClean="0"/>
              <a:t>   Теплові </a:t>
            </a:r>
            <a:r>
              <a:rPr lang="uk-UA" dirty="0"/>
              <a:t>викиди </a:t>
            </a:r>
            <a:r>
              <a:rPr lang="uk-UA" dirty="0" smtClean="0"/>
              <a:t>можуть </a:t>
            </a:r>
            <a:r>
              <a:rPr lang="uk-UA" dirty="0"/>
              <a:t>змінити локальний тепловий баланс в атмосфері і гідросфері, що є причиною зміни мікроклімату в місцях високої концентрації енерговиробництва та енергоспоживання. Відомий феномен перевищення температури повітря у великих містах порівняно із сільською місцевістю на 2...3 °С. Він пов’язаний з утворенням областей з підвищеним локальним викидом теплової енергії в атмосферу – так званих «островів теплоти». Такі «острови теплоти» нестійкі в часі через вплив вітру та інших атмосферних факторів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6187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1"/>
            <a:ext cx="9144000" cy="70103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496944" cy="37062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5411" y="4509120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Утворення циркуляції атмосферного повітря в районі «острова теплоти»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     Основний </a:t>
            </a:r>
            <a:r>
              <a:rPr lang="uk-UA" sz="2000" dirty="0"/>
              <a:t>результат теплового впливу в цих регіонах полягає в утворенні стійкого (майже стаціонарного) просторового «купола» повітря з вищою температурою – на 1...4 °С вище рівноважної природної температури.</a:t>
            </a:r>
          </a:p>
        </p:txBody>
      </p:sp>
    </p:spTree>
    <p:extLst>
      <p:ext uri="{BB962C8B-B14F-4D97-AF65-F5344CB8AC3E}">
        <p14:creationId xmlns:p14="http://schemas.microsoft.com/office/powerpoint/2010/main" val="45962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1"/>
            <a:ext cx="9144000" cy="7010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39944"/>
            <a:ext cx="82089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Нагріті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викидні води ТЕС використовуються для рибороз­ведення. Крім того, енергія нагрітої води не втрачається, що сприяє покращенню екологічного стану природних водойм. Воду і енергію економить зворотне водопостачання.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 накопичено багато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золошлаків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можуть бути використані як будівельні матеріали. Продукти спалювання ву­гілля на ТЕС - шлак, вода дають значний економічний ефект при використанні в народному господарстві. Шлак можна ви­користовувати в промисловості замість цементу, що приведе до покращення стану навколишнього середовища, адже земля зві­льниться від шлаку, менше буде втрачатися води.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210043"/>
            <a:ext cx="5040560" cy="34226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210043"/>
            <a:ext cx="3960440" cy="342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9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напрями підвищення енерго-екологічної ефективності об’єктів </a:t>
            </a:r>
            <a:r>
              <a:rPr lang="uk-UA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теплоенергетики:</a:t>
            </a:r>
            <a:endParaRPr lang="uk-UA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1196752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Підвищити енерго-екологічну ефективність теплоенергетичних об’єктів можна за рахунок:</a:t>
            </a:r>
          </a:p>
          <a:p>
            <a:r>
              <a:rPr lang="uk-UA" dirty="0" smtClean="0"/>
              <a:t>   –</a:t>
            </a:r>
            <a:r>
              <a:rPr lang="uk-UA" dirty="0"/>
              <a:t> використання природоохоронних заходів та застосування заходів</a:t>
            </a:r>
          </a:p>
          <a:p>
            <a:r>
              <a:rPr lang="uk-UA" dirty="0"/>
              <a:t>щодо </a:t>
            </a:r>
            <a:r>
              <a:rPr lang="uk-UA" dirty="0" smtClean="0"/>
              <a:t>енергозбереження, запровадження безвідходних технологій; </a:t>
            </a:r>
            <a:br>
              <a:rPr lang="uk-UA" dirty="0" smtClean="0"/>
            </a:br>
            <a:r>
              <a:rPr lang="uk-UA" dirty="0" smtClean="0"/>
              <a:t>   – </a:t>
            </a:r>
            <a:r>
              <a:rPr lang="uk-UA" dirty="0"/>
              <a:t>застосування екологічного моніторингу;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– </a:t>
            </a:r>
            <a:r>
              <a:rPr lang="uk-UA" dirty="0"/>
              <a:t>стимулювання розвитку наукових досліджень і практичного використання новітніх наукових досягнень і науково-технічних розробок.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9792" y="3429000"/>
            <a:ext cx="5760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Запровадження безвідходних технологій передбачає:</a:t>
            </a:r>
          </a:p>
          <a:p>
            <a:r>
              <a:rPr lang="uk-UA" dirty="0"/>
              <a:t>1) комплексне використання сировини;</a:t>
            </a:r>
          </a:p>
          <a:p>
            <a:r>
              <a:rPr lang="uk-UA" dirty="0"/>
              <a:t>2) створення замкнених газо- і водооборотних систем;</a:t>
            </a:r>
          </a:p>
          <a:p>
            <a:r>
              <a:rPr lang="uk-UA" dirty="0"/>
              <a:t>3) розробку принципово нових і вдосконалення діючих процесів виробництва;</a:t>
            </a:r>
          </a:p>
          <a:p>
            <a:r>
              <a:rPr lang="uk-UA" dirty="0"/>
              <a:t>4) переробку і використання енергетичних відходів (теплоти, золи, шлаків, продуктів очистки димових газів тощо</a:t>
            </a:r>
            <a:r>
              <a:rPr lang="uk-UA" dirty="0" smtClean="0"/>
              <a:t>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7857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9131840" cy="6867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188640"/>
            <a:ext cx="6768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 енергетичному комплексі України гідроелектростанції посідають третє місце після теплових та атомних. </a:t>
            </a:r>
            <a:r>
              <a:rPr lang="uk-UA" dirty="0" smtClean="0"/>
              <a:t>ГЕС </a:t>
            </a:r>
            <a:r>
              <a:rPr lang="uk-UA" dirty="0"/>
              <a:t>Дніпровського каскаду </a:t>
            </a:r>
            <a:r>
              <a:rPr lang="uk-UA" dirty="0" smtClean="0"/>
              <a:t>(Київська, Канівська, Кременчуцька, Дніпродзержинська, Дніпровська, Каховська) </a:t>
            </a:r>
            <a:r>
              <a:rPr lang="uk-UA" dirty="0" err="1"/>
              <a:t>Ташлицька</a:t>
            </a:r>
            <a:r>
              <a:rPr lang="uk-UA" dirty="0"/>
              <a:t> </a:t>
            </a:r>
            <a:r>
              <a:rPr lang="uk-UA" dirty="0" smtClean="0"/>
              <a:t>ГАЕС (</a:t>
            </a:r>
            <a:r>
              <a:rPr lang="uk-UA" dirty="0" err="1" smtClean="0"/>
              <a:t>гідроакумулююча</a:t>
            </a:r>
            <a:r>
              <a:rPr lang="uk-UA" dirty="0" smtClean="0"/>
              <a:t>).</a:t>
            </a:r>
            <a:endParaRPr lang="uk-UA" dirty="0"/>
          </a:p>
          <a:p>
            <a:r>
              <a:rPr lang="uk-UA" dirty="0"/>
              <a:t>Окрім ГЕС і ГАЕС, в Україні нині експлуатуються 49 так званих малих </a:t>
            </a:r>
            <a:r>
              <a:rPr lang="uk-UA" dirty="0" smtClean="0"/>
              <a:t>ГЕС.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959115"/>
            <a:ext cx="5940152" cy="3341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3968" y="537321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Каховська ГЕС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7229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8864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ГЕС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, особливо ті з них, що побудовані на рівнинних річках, завдають шкоди довкіллю.</a:t>
            </a:r>
          </a:p>
          <a:p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• На Дніпрі, наприклад, водосховищами затоплено величезні пло­щі найродючіших у Європі земель: Київським — 922 км</a:t>
            </a:r>
            <a:r>
              <a:rPr lang="uk-UA" baseline="30000" dirty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" y="1841846"/>
            <a:ext cx="5490187" cy="4941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0112" y="1772816"/>
            <a:ext cx="3563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Канівським — 675 км</a:t>
            </a:r>
            <a:r>
              <a:rPr lang="uk-UA" baseline="30000" dirty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. Кременчуцьким — 2250км</a:t>
            </a:r>
            <a:r>
              <a:rPr lang="uk-UA" baseline="30000" dirty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 Дніпродзержинським — 567 км</a:t>
            </a:r>
            <a:r>
              <a:rPr lang="uk-UA" baseline="30000" dirty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, Дніпров­ський — 410 км</a:t>
            </a:r>
            <a:r>
              <a:rPr lang="uk-UA" baseline="30000" dirty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, Каховським — 2155 км</a:t>
            </a:r>
            <a:r>
              <a:rPr lang="uk-UA" baseline="30000" dirty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. У сумі це становить майже 7000 км</a:t>
            </a:r>
            <a:r>
              <a:rPr lang="uk-UA" baseline="30000" dirty="0">
                <a:solidFill>
                  <a:schemeClr val="tx2">
                    <a:lumMod val="50000"/>
                  </a:schemeClr>
                </a:solidFill>
              </a:rPr>
              <a:t>2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: — чверть території Бельгії! Важко уявити, скільки сільськогоспо­дарської продукції недоодержала Україна через це. Із затоплюваних ділянок довелося відселяти жителів сотень сіл, прокладати нові дороги й комунікації тощо. Пішло під воду багато історичних і ландшафтних пам’яток.</a:t>
            </a:r>
          </a:p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5505781" y="6093296"/>
            <a:ext cx="331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Схема місцевості Дніпровської ГЕС, м. Запоріжжя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5058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04664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• У місцевостях, розташованих поблизу водосховищ, піднімається рівень ґрунтових вод, заболочується територія, виводяться із сівозмін великі плоїш землі.</a:t>
            </a:r>
          </a:p>
          <a:p>
            <a:r>
              <a:rPr lang="uk-UA" dirty="0"/>
              <a:t>• На водосховищах тривають обвали берегів, які на окремих ділянках відступили вже на сотні метрів.</a:t>
            </a:r>
          </a:p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97" y="2852936"/>
            <a:ext cx="4858866" cy="32074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7977"/>
            <a:ext cx="3095966" cy="480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3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</TotalTime>
  <Words>844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Book Antiqua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45</cp:revision>
  <dcterms:created xsi:type="dcterms:W3CDTF">2016-02-28T12:21:03Z</dcterms:created>
  <dcterms:modified xsi:type="dcterms:W3CDTF">2020-04-20T17:35:37Z</dcterms:modified>
</cp:coreProperties>
</file>