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48002" y="1281312"/>
            <a:ext cx="5648623" cy="20888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</a:t>
            </a:r>
            <a:r>
              <a:rPr lang="uk-UA" sz="36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іди Фарадея. Закон Електромагнітної індукції</a:t>
            </a:r>
            <a:endParaRPr lang="uk-UA" sz="3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2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08" y="260648"/>
            <a:ext cx="7520940" cy="548640"/>
          </a:xfrm>
        </p:spPr>
        <p:txBody>
          <a:bodyPr/>
          <a:lstStyle/>
          <a:p>
            <a:r>
              <a:rPr lang="uk-UA" b="1"/>
              <a:t>Правило Ленца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176464"/>
          </a:xfrm>
        </p:spPr>
        <p:txBody>
          <a:bodyPr>
            <a:normAutofit/>
          </a:bodyPr>
          <a:lstStyle/>
          <a:p>
            <a:pPr marL="1588" indent="-1588"/>
            <a:r>
              <a:rPr lang="uk-UA" sz="2400" b="0" smtClean="0"/>
              <a:t>Правила </a:t>
            </a:r>
            <a:r>
              <a:rPr lang="uk-UA" sz="2400" b="0"/>
              <a:t>визначення напрямку </a:t>
            </a:r>
            <a:r>
              <a:rPr lang="uk-UA" sz="2400" b="0" smtClean="0"/>
              <a:t>індукційного </a:t>
            </a:r>
            <a:r>
              <a:rPr lang="uk-UA" sz="2400" b="0"/>
              <a:t>струму сформулював </a:t>
            </a:r>
            <a:r>
              <a:rPr lang="uk-UA" sz="2400" b="0" smtClean="0"/>
              <a:t>російський учений </a:t>
            </a:r>
            <a:r>
              <a:rPr lang="uk-UA" sz="2400" i="1"/>
              <a:t>Генріх Ленц </a:t>
            </a:r>
            <a:r>
              <a:rPr lang="uk-UA" sz="2400" b="0"/>
              <a:t>( </a:t>
            </a:r>
            <a:r>
              <a:rPr lang="uk-UA" sz="2400" b="0" smtClean="0"/>
              <a:t>1804–1865).</a:t>
            </a:r>
          </a:p>
          <a:p>
            <a:pPr marL="1588" indent="-1588" algn="just"/>
            <a:r>
              <a:rPr lang="uk-UA" sz="2000" b="0" u="sng">
                <a:solidFill>
                  <a:srgbClr val="FF0000"/>
                </a:solidFill>
              </a:rPr>
              <a:t>П</a:t>
            </a:r>
            <a:r>
              <a:rPr lang="uk-UA" sz="2000" b="0" u="sng" smtClean="0">
                <a:solidFill>
                  <a:srgbClr val="FF0000"/>
                </a:solidFill>
              </a:rPr>
              <a:t>равило </a:t>
            </a:r>
            <a:r>
              <a:rPr lang="uk-UA" sz="2000" b="0" u="sng">
                <a:solidFill>
                  <a:srgbClr val="FF0000"/>
                </a:solidFill>
              </a:rPr>
              <a:t>Ленца: </a:t>
            </a:r>
            <a:r>
              <a:rPr lang="uk-UA" sz="2000" i="1" smtClean="0"/>
              <a:t>індукційний </a:t>
            </a:r>
            <a:r>
              <a:rPr lang="ru-RU" sz="2000" i="1" smtClean="0"/>
              <a:t>струм</a:t>
            </a:r>
            <a:r>
              <a:rPr lang="ru-RU" sz="2000" i="1"/>
              <a:t>, який виникає в </a:t>
            </a:r>
            <a:r>
              <a:rPr lang="ru-RU" sz="2000" i="1" smtClean="0"/>
              <a:t>замкненому провідному контурі</a:t>
            </a:r>
            <a:r>
              <a:rPr lang="ru-RU" sz="2000" i="1"/>
              <a:t>, має такий напрямок, що </a:t>
            </a:r>
            <a:r>
              <a:rPr lang="ru-RU" sz="2000" i="1" smtClean="0"/>
              <a:t>створений цим </a:t>
            </a:r>
            <a:r>
              <a:rPr lang="ru-RU" sz="2000" i="1"/>
              <a:t>струмом магнітний потік </a:t>
            </a:r>
            <a:r>
              <a:rPr lang="ru-RU" sz="2000" i="1" smtClean="0"/>
              <a:t>перешкоджає зміні </a:t>
            </a:r>
            <a:r>
              <a:rPr lang="ru-RU" sz="2000" i="1"/>
              <a:t>магнітного потоку, який </a:t>
            </a:r>
            <a:r>
              <a:rPr lang="ru-RU" sz="2000" i="1" smtClean="0"/>
              <a:t>спричинив </a:t>
            </a:r>
            <a:r>
              <a:rPr lang="uk-UA" sz="2000" i="1" smtClean="0"/>
              <a:t>появу </a:t>
            </a:r>
            <a:r>
              <a:rPr lang="uk-UA" sz="2000" i="1"/>
              <a:t>індукційного струму.</a:t>
            </a:r>
            <a:endParaRPr lang="uk-UA" sz="2000" smtClean="0"/>
          </a:p>
          <a:p>
            <a:pPr marL="1588" indent="-1588"/>
            <a:endParaRPr lang="ru-RU" sz="20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582"/>
            <a:ext cx="9144000" cy="38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Флора\Desktop\Все для презентаций\Картинки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76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Контрольні питання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000" b="0" smtClean="0"/>
              <a:t>Опишіть </a:t>
            </a:r>
            <a:r>
              <a:rPr lang="ru-RU" sz="2000" b="0"/>
              <a:t>досліди Фарадея. Коли виникає індукційний струм</a:t>
            </a:r>
            <a:r>
              <a:rPr lang="ru-RU" sz="2000" b="0" smtClean="0"/>
              <a:t>?</a:t>
            </a:r>
          </a:p>
          <a:p>
            <a:pPr marL="0" indent="0"/>
            <a:r>
              <a:rPr lang="ru-RU" sz="2000" smtClean="0"/>
              <a:t>2</a:t>
            </a:r>
            <a:r>
              <a:rPr lang="ru-RU" sz="2000"/>
              <a:t>. </a:t>
            </a:r>
            <a:r>
              <a:rPr lang="ru-RU" sz="2000" b="0"/>
              <a:t>Дайте </a:t>
            </a:r>
            <a:r>
              <a:rPr lang="ru-RU" sz="2000" b="0" smtClean="0"/>
              <a:t>означення </a:t>
            </a:r>
            <a:r>
              <a:rPr lang="ru-RU" sz="2000" b="0"/>
              <a:t>магнітного потоку. Якою є його одиниця в СІ</a:t>
            </a:r>
            <a:r>
              <a:rPr lang="ru-RU" sz="2000" b="0" smtClean="0"/>
              <a:t>?</a:t>
            </a:r>
          </a:p>
          <a:p>
            <a:pPr marL="0" indent="0"/>
            <a:r>
              <a:rPr lang="ru-RU" sz="2000" b="0" smtClean="0"/>
              <a:t> </a:t>
            </a:r>
            <a:r>
              <a:rPr lang="ru-RU" sz="2000"/>
              <a:t>3. </a:t>
            </a:r>
            <a:r>
              <a:rPr lang="ru-RU" sz="2000" b="0"/>
              <a:t>Сформулюйте </a:t>
            </a:r>
            <a:r>
              <a:rPr lang="ru-RU" sz="2000" b="0" smtClean="0"/>
              <a:t>закон електромагнітної </a:t>
            </a:r>
            <a:r>
              <a:rPr lang="ru-RU" sz="2000" b="0"/>
              <a:t>індукції. Якого вигляду набуде цей закон, якщо </a:t>
            </a:r>
            <a:r>
              <a:rPr lang="ru-RU" sz="2000" b="0" smtClean="0"/>
              <a:t>контур містить </a:t>
            </a:r>
            <a:r>
              <a:rPr lang="ru-RU" sz="2000" b="0" i="1"/>
              <a:t>N </a:t>
            </a:r>
            <a:r>
              <a:rPr lang="ru-RU" sz="2000" b="0"/>
              <a:t>витків проводу</a:t>
            </a:r>
            <a:r>
              <a:rPr lang="ru-RU" sz="2000" b="0" smtClean="0"/>
              <a:t>?</a:t>
            </a:r>
          </a:p>
          <a:p>
            <a:pPr marL="0" indent="0"/>
            <a:r>
              <a:rPr lang="ru-RU" sz="2000" smtClean="0"/>
              <a:t>4</a:t>
            </a:r>
            <a:r>
              <a:rPr lang="ru-RU" sz="2000"/>
              <a:t>. </a:t>
            </a:r>
            <a:r>
              <a:rPr lang="ru-RU" sz="2000" b="0"/>
              <a:t>Що визначають за правилом Ленца? </a:t>
            </a:r>
            <a:endParaRPr lang="ru-RU" sz="2000" b="0" smtClean="0"/>
          </a:p>
          <a:p>
            <a:pPr marL="0" indent="0"/>
            <a:r>
              <a:rPr lang="ru-RU" sz="2000" smtClean="0"/>
              <a:t>5</a:t>
            </a:r>
            <a:r>
              <a:rPr lang="ru-RU" sz="2000"/>
              <a:t>. </a:t>
            </a:r>
            <a:r>
              <a:rPr lang="ru-RU" sz="2000" b="0" smtClean="0"/>
              <a:t>Чому правило </a:t>
            </a:r>
            <a:r>
              <a:rPr lang="ru-RU" sz="2000" b="0"/>
              <a:t>Ленца є наслідком закону збереження енергії? </a:t>
            </a:r>
            <a:endParaRPr lang="ru-RU" sz="2000" b="0" smtClean="0"/>
          </a:p>
          <a:p>
            <a:pPr marL="0" indent="0"/>
            <a:r>
              <a:rPr lang="ru-RU" sz="2000" smtClean="0"/>
              <a:t>6</a:t>
            </a:r>
            <a:r>
              <a:rPr lang="ru-RU" sz="2000"/>
              <a:t>. </a:t>
            </a:r>
            <a:r>
              <a:rPr lang="ru-RU" sz="2000" b="0"/>
              <a:t>Дайте </a:t>
            </a:r>
            <a:r>
              <a:rPr lang="ru-RU" sz="2000" b="0" smtClean="0"/>
              <a:t>означення </a:t>
            </a:r>
            <a:r>
              <a:rPr lang="uk-UA" sz="2000" b="0" smtClean="0"/>
              <a:t>електромагнітної </a:t>
            </a:r>
            <a:r>
              <a:rPr lang="uk-UA" sz="2000" b="0"/>
              <a:t>індукції. </a:t>
            </a:r>
            <a:r>
              <a:rPr lang="uk-UA" sz="2000"/>
              <a:t>7. </a:t>
            </a:r>
            <a:r>
              <a:rPr lang="uk-UA" sz="2000" b="0"/>
              <a:t>Якою є п рирода ЕРС індукції в т аких </a:t>
            </a:r>
            <a:r>
              <a:rPr lang="uk-UA" sz="2000" b="0" smtClean="0"/>
              <a:t>випад</a:t>
            </a:r>
            <a:r>
              <a:rPr lang="ru-RU" sz="2000" b="0" smtClean="0"/>
              <a:t>ках</a:t>
            </a:r>
            <a:r>
              <a:rPr lang="ru-RU" sz="2000" b="0"/>
              <a:t>: провідник рухається в магнітному полі; нерухомий провідник </a:t>
            </a:r>
            <a:r>
              <a:rPr lang="ru-RU" sz="2000" b="0" smtClean="0"/>
              <a:t>перебуває</a:t>
            </a:r>
            <a:r>
              <a:rPr lang="uk-UA" sz="2000" b="0" smtClean="0"/>
              <a:t>у </a:t>
            </a:r>
            <a:r>
              <a:rPr lang="uk-UA" sz="2000" b="0"/>
              <a:t>змінному магнітному полі?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917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latin typeface="+mn-lt"/>
              </a:rPr>
              <a:t>Домашнє завдання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</a:t>
            </a:r>
            <a:r>
              <a:rPr lang="uk-UA" sz="2000" b="1" u="sng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</a:t>
            </a:r>
            <a:r>
              <a:rPr lang="uk-UA" sz="20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Вивчити: 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Врправа</a:t>
            </a:r>
            <a:r>
              <a:rPr lang="uk-UA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1-4 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636912"/>
            <a:ext cx="2166054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131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 історії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/>
          <a:lstStyle/>
          <a:p>
            <a:r>
              <a:rPr lang="ru-RU" sz="2000" b="0"/>
              <a:t>У березні 1821 р. майкл Фарадей записав у своєму щоденнику: «Перетворити магнетизм на електрику». 29 серпня 1831 р. після численних дослідів учений досяг своєї мети — він отримав електричний струм за допомогою магнітного поля. Цей струм Фарадей назвав </a:t>
            </a:r>
            <a:r>
              <a:rPr lang="ru-RU" sz="2000" b="0" i="1"/>
              <a:t>індукційним (наведеним) струмом</a:t>
            </a:r>
            <a:r>
              <a:rPr lang="ru-RU" sz="2000" b="0"/>
              <a:t>. Дізнаємось, за яких умов магнітне поле може спричинити появу електричного струму, як визначити силу та напрямок </a:t>
            </a:r>
            <a:r>
              <a:rPr lang="uk-UA" sz="2000" b="0"/>
              <a:t>індукційного струму.</a:t>
            </a:r>
            <a:endParaRPr lang="uk-UA" sz="2000"/>
          </a:p>
          <a:p>
            <a:endParaRPr lang="uk-UA"/>
          </a:p>
        </p:txBody>
      </p:sp>
      <p:pic>
        <p:nvPicPr>
          <p:cNvPr id="1026" name="Picture 2" descr="Lib.ru/Классика: Абрамов Яков Васильевич. Майкл Фарадей. Его жизн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20992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46173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/>
              <a:t>М</a:t>
            </a:r>
            <a:r>
              <a:rPr lang="uk-UA" smtClean="0"/>
              <a:t>айкл </a:t>
            </a:r>
            <a:r>
              <a:rPr lang="uk-UA"/>
              <a:t>Фарадей</a:t>
            </a:r>
          </a:p>
        </p:txBody>
      </p:sp>
    </p:spTree>
    <p:extLst>
      <p:ext uri="{BB962C8B-B14F-4D97-AF65-F5344CB8AC3E}">
        <p14:creationId xmlns:p14="http://schemas.microsoft.com/office/powerpoint/2010/main" val="19487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Досліди Фарадея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mtClean="0"/>
              <a:t>Дослід 1. </a:t>
            </a:r>
            <a:r>
              <a:rPr lang="ru-RU" b="0"/>
              <a:t>Замкнемо котушку на гальванометр і вво-</a:t>
            </a:r>
          </a:p>
          <a:p>
            <a:pPr algn="just"/>
            <a:r>
              <a:rPr lang="ru-RU" b="0"/>
              <a:t>дитимемо в котушку постійний магніт. Під час руху</a:t>
            </a:r>
          </a:p>
          <a:p>
            <a:pPr algn="just"/>
            <a:r>
              <a:rPr lang="ru-RU" b="0"/>
              <a:t>магніту стрілка гальванометра відхилиться — це</a:t>
            </a:r>
          </a:p>
          <a:p>
            <a:pPr algn="just"/>
            <a:r>
              <a:rPr lang="ru-RU" b="0"/>
              <a:t>свідчить про наявність струму. Що швидше вво-</a:t>
            </a:r>
          </a:p>
          <a:p>
            <a:pPr algn="just"/>
            <a:r>
              <a:rPr lang="ru-RU" b="0"/>
              <a:t>дити магніт, то більша сила струму. Якщо рух маг-</a:t>
            </a:r>
          </a:p>
          <a:p>
            <a:pPr algn="just"/>
            <a:r>
              <a:rPr lang="ru-RU" b="0"/>
              <a:t>ніту припинити, стрілка повернеться на нульову</a:t>
            </a:r>
          </a:p>
          <a:p>
            <a:pPr algn="just"/>
            <a:r>
              <a:rPr lang="ru-RU" b="0"/>
              <a:t>позначку. Виймаючи магніт із котушки, бачимо,</a:t>
            </a:r>
          </a:p>
          <a:p>
            <a:pPr algn="just"/>
            <a:r>
              <a:rPr lang="ru-RU" b="0"/>
              <a:t>що стрілка гальванометра відхиляється в інший</a:t>
            </a:r>
          </a:p>
          <a:p>
            <a:pPr algn="just"/>
            <a:r>
              <a:rPr lang="ru-RU" b="0"/>
              <a:t>бік, що свідчить про зміну напрямку струму.</a:t>
            </a:r>
          </a:p>
          <a:p>
            <a:pPr algn="just"/>
            <a:r>
              <a:rPr lang="ru-RU" b="0"/>
              <a:t>Якщо залишити магніт нерухомим, а рухати ко-</a:t>
            </a:r>
          </a:p>
          <a:p>
            <a:pPr algn="just"/>
            <a:r>
              <a:rPr lang="ru-RU" b="0"/>
              <a:t>тушку, в котушці теж виникне електричний струм</a:t>
            </a:r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92" y="1340768"/>
            <a:ext cx="3381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9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Досліди Фарадея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>
            <a:normAutofit/>
          </a:bodyPr>
          <a:lstStyle/>
          <a:p>
            <a:r>
              <a:rPr lang="uk-UA" smtClean="0"/>
              <a:t>Дослід 2. </a:t>
            </a:r>
            <a:r>
              <a:rPr lang="ru-RU" b="0"/>
              <a:t>Надінемо дві котушки — </a:t>
            </a:r>
            <a:r>
              <a:rPr lang="ru-RU" b="0" i="1"/>
              <a:t>А </a:t>
            </a:r>
            <a:r>
              <a:rPr lang="ru-RU" b="0"/>
              <a:t>і </a:t>
            </a:r>
            <a:r>
              <a:rPr lang="ru-RU" b="0" i="1"/>
              <a:t>В </a:t>
            </a:r>
            <a:r>
              <a:rPr lang="ru-RU" b="0"/>
              <a:t>— на</a:t>
            </a:r>
          </a:p>
          <a:p>
            <a:r>
              <a:rPr lang="ru-RU" b="0"/>
              <a:t>спільне осердя. Котушку </a:t>
            </a:r>
            <a:r>
              <a:rPr lang="ru-RU" b="0" i="1"/>
              <a:t>В </a:t>
            </a:r>
            <a:r>
              <a:rPr lang="ru-RU" b="0"/>
              <a:t>(електромагніт) через</a:t>
            </a:r>
          </a:p>
          <a:p>
            <a:r>
              <a:rPr lang="ru-RU" b="0"/>
              <a:t>реостат приєднаємо до джерела струму, котушку</a:t>
            </a:r>
          </a:p>
          <a:p>
            <a:r>
              <a:rPr lang="ru-RU" b="0" i="1"/>
              <a:t>А </a:t>
            </a:r>
            <a:r>
              <a:rPr lang="ru-RU" b="0"/>
              <a:t>замкнемо на гальванометр. Якщо розмикати чи</a:t>
            </a:r>
          </a:p>
          <a:p>
            <a:r>
              <a:rPr lang="ru-RU" b="0"/>
              <a:t>замикати коло котушки </a:t>
            </a:r>
            <a:r>
              <a:rPr lang="ru-RU" b="0" i="1"/>
              <a:t>B </a:t>
            </a:r>
            <a:r>
              <a:rPr lang="ru-RU" b="0"/>
              <a:t>або за допомогою реос-</a:t>
            </a:r>
          </a:p>
          <a:p>
            <a:r>
              <a:rPr lang="ru-RU" b="0"/>
              <a:t>тата змінювати в котушці </a:t>
            </a:r>
            <a:r>
              <a:rPr lang="ru-RU" b="0" i="1"/>
              <a:t>B </a:t>
            </a:r>
            <a:r>
              <a:rPr lang="ru-RU" b="0"/>
              <a:t>силу струму, то в ко-</a:t>
            </a:r>
          </a:p>
          <a:p>
            <a:r>
              <a:rPr lang="uk-UA" b="0"/>
              <a:t>тушці </a:t>
            </a:r>
            <a:r>
              <a:rPr lang="en-US" b="0" i="1"/>
              <a:t>A </a:t>
            </a:r>
            <a:r>
              <a:rPr lang="uk-UA" b="0"/>
              <a:t>виникне струм.</a:t>
            </a:r>
          </a:p>
          <a:p>
            <a:r>
              <a:rPr lang="ru-RU" b="0"/>
              <a:t>Струм у котушці </a:t>
            </a:r>
            <a:r>
              <a:rPr lang="ru-RU" b="0" i="1"/>
              <a:t>A </a:t>
            </a:r>
            <a:r>
              <a:rPr lang="ru-RU" b="0"/>
              <a:t>виникатиме як під час збіль-</a:t>
            </a:r>
          </a:p>
          <a:p>
            <a:r>
              <a:rPr lang="ru-RU" b="0"/>
              <a:t>шення, так і під час зменшення сили струму в ко-</a:t>
            </a:r>
          </a:p>
          <a:p>
            <a:r>
              <a:rPr lang="ru-RU" b="0"/>
              <a:t>тушці </a:t>
            </a:r>
            <a:r>
              <a:rPr lang="ru-RU" b="0" i="1"/>
              <a:t>В</a:t>
            </a:r>
            <a:r>
              <a:rPr lang="ru-RU" b="0"/>
              <a:t>, при цьому напрямок струму буде різним.</a:t>
            </a:r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40386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Досліди Фарадея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>
            <a:normAutofit/>
          </a:bodyPr>
          <a:lstStyle/>
          <a:p>
            <a:r>
              <a:rPr lang="uk-UA" smtClean="0"/>
              <a:t>Дослід  3, 4 . </a:t>
            </a:r>
            <a:r>
              <a:rPr lang="uk-UA" b="0"/>
              <a:t>Розташуємо котушку, замкнену на</a:t>
            </a:r>
          </a:p>
          <a:p>
            <a:r>
              <a:rPr lang="ru-RU" b="0"/>
              <a:t>гальванометр, поблизу полюса потужного магніту</a:t>
            </a:r>
          </a:p>
          <a:p>
            <a:r>
              <a:rPr lang="ru-RU" b="0"/>
              <a:t>і швидко повернемо котушку — гальванометр за-</a:t>
            </a:r>
          </a:p>
          <a:p>
            <a:r>
              <a:rPr lang="uk-UA" b="0"/>
              <a:t>свідчить появу електричного струму.</a:t>
            </a:r>
          </a:p>
          <a:p>
            <a:r>
              <a:rPr lang="ru-RU" b="0"/>
              <a:t>Струм виникатиме і в разі зміни площі котушки</a:t>
            </a:r>
          </a:p>
          <a:p>
            <a:r>
              <a:rPr lang="ru-RU" b="0"/>
              <a:t>(таке можливо, якщо котушка намотана на гумо-</a:t>
            </a:r>
          </a:p>
          <a:p>
            <a:r>
              <a:rPr lang="uk-UA" b="0"/>
              <a:t>вий каркас).</a:t>
            </a:r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64" y="1386882"/>
            <a:ext cx="3841289" cy="240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Досліди Фарадея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>
            <a:normAutofit/>
          </a:bodyPr>
          <a:lstStyle/>
          <a:p>
            <a:r>
              <a:rPr lang="ru-RU" b="0"/>
              <a:t>Проаналізувавши досліди 1–4, можна помітити,</a:t>
            </a:r>
          </a:p>
          <a:p>
            <a:r>
              <a:rPr lang="ru-RU" b="0"/>
              <a:t>що індукційний струм у замкненому провідному</a:t>
            </a:r>
          </a:p>
          <a:p>
            <a:r>
              <a:rPr lang="ru-RU" b="0"/>
              <a:t>контурі (у даному випадку — в котушці)</a:t>
            </a:r>
          </a:p>
          <a:p>
            <a:r>
              <a:rPr lang="uk-UA" b="0"/>
              <a:t>виникає тоді, коли змінюється кількість ліній</a:t>
            </a:r>
          </a:p>
          <a:p>
            <a:r>
              <a:rPr lang="ru-RU" b="0"/>
              <a:t>магнітної індукції, що пронизують поверхню,</a:t>
            </a:r>
          </a:p>
          <a:p>
            <a:r>
              <a:rPr lang="uk-UA" b="0"/>
              <a:t>обмежену контуром.</a:t>
            </a:r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1243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7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Потік магнітної індукції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402653" cy="366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63" y="260648"/>
            <a:ext cx="25812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63" y="2492896"/>
            <a:ext cx="2600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34" y="4869160"/>
            <a:ext cx="26098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814974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3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Закон електромагнітної індукції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5328592" cy="57573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b="0" i="1" smtClean="0"/>
              <a:t> </a:t>
            </a:r>
            <a:r>
              <a:rPr lang="ru-RU" sz="1800" b="0" i="1"/>
              <a:t>Електричний струм у замкненому </a:t>
            </a:r>
            <a:r>
              <a:rPr lang="ru-RU" sz="1800" b="0" i="1" smtClean="0"/>
              <a:t>провідному </a:t>
            </a:r>
            <a:r>
              <a:rPr lang="uk-UA" sz="1800" b="0" i="1" smtClean="0"/>
              <a:t>контурі </a:t>
            </a:r>
            <a:r>
              <a:rPr lang="uk-UA" sz="1800" b="0" i="1"/>
              <a:t>індукується тільки тоді, коли </a:t>
            </a:r>
            <a:r>
              <a:rPr lang="uk-UA" sz="1800" b="0" i="1" smtClean="0"/>
              <a:t>змінюється </a:t>
            </a:r>
            <a:r>
              <a:rPr lang="ru-RU" sz="1800" b="0" i="1" smtClean="0"/>
              <a:t>магнітний </a:t>
            </a:r>
            <a:r>
              <a:rPr lang="ru-RU" sz="1800" b="0" i="1"/>
              <a:t>потік через поверхню, обмежену контуром.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0" i="1" smtClean="0"/>
              <a:t> </a:t>
            </a:r>
            <a:r>
              <a:rPr lang="ru-RU" sz="1800" b="0" i="1"/>
              <a:t>Чим швидше змінюється магнітний потік</a:t>
            </a:r>
            <a:r>
              <a:rPr lang="ru-RU" sz="1800" b="0" i="1" smtClean="0"/>
              <a:t>, тим </a:t>
            </a:r>
            <a:r>
              <a:rPr lang="ru-RU" sz="1800" b="0" i="1"/>
              <a:t>більшою є сила індукційного струму в контурі.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0" i="1" smtClean="0"/>
              <a:t> </a:t>
            </a:r>
            <a:r>
              <a:rPr lang="ru-RU" sz="1800" b="0" i="1"/>
              <a:t>Напрямок індукційного струму в контурі </a:t>
            </a:r>
            <a:r>
              <a:rPr lang="ru-RU" sz="1800" b="0" i="1" smtClean="0"/>
              <a:t>залежить від </a:t>
            </a:r>
            <a:r>
              <a:rPr lang="ru-RU" sz="1800" b="0" i="1"/>
              <a:t>того, збільшується чи зменшується </a:t>
            </a:r>
            <a:r>
              <a:rPr lang="ru-RU" sz="1800" b="0" i="1" smtClean="0"/>
              <a:t>магнітний потік </a:t>
            </a:r>
            <a:r>
              <a:rPr lang="ru-RU" sz="1800" b="0" i="1"/>
              <a:t>через </a:t>
            </a:r>
            <a:r>
              <a:rPr lang="ru-RU" sz="1800" b="0" i="1" smtClean="0"/>
              <a:t>поверхню</a:t>
            </a:r>
            <a:r>
              <a:rPr lang="ru-RU" sz="1800" b="0" i="1"/>
              <a:t>, обмежену </a:t>
            </a:r>
            <a:r>
              <a:rPr lang="ru-RU" sz="1800" b="0" i="1" smtClean="0"/>
              <a:t>контуром.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0" i="1" smtClean="0"/>
              <a:t>Під </a:t>
            </a:r>
            <a:r>
              <a:rPr lang="ru-RU" sz="1800" b="0" i="1"/>
              <a:t>час зміни магнітного потоку виникають </a:t>
            </a:r>
            <a:r>
              <a:rPr lang="ru-RU" sz="1800" b="0" i="1" smtClean="0"/>
              <a:t>сторонні (</a:t>
            </a:r>
            <a:r>
              <a:rPr lang="ru-RU" sz="1800" b="0" i="1"/>
              <a:t>не кулонівські) сили</a:t>
            </a:r>
            <a:r>
              <a:rPr lang="ru-RU" sz="1800" b="0"/>
              <a:t>, які й «працюють» у контурі</a:t>
            </a:r>
            <a:r>
              <a:rPr lang="ru-RU" sz="1800" b="0" smtClean="0"/>
              <a:t>, переміщуючи </a:t>
            </a:r>
            <a:r>
              <a:rPr lang="ru-RU" sz="1800" b="0"/>
              <a:t>в ньому електричні </a:t>
            </a:r>
            <a:r>
              <a:rPr lang="ru-RU" sz="1800" b="0" smtClean="0"/>
              <a:t>заряди.</a:t>
            </a:r>
            <a:endParaRPr lang="ru-RU" sz="1800" b="0" i="1" smtClean="0"/>
          </a:p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Роботу сторонніх сил </a:t>
            </a: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 із переміщення одиничного</a:t>
            </a:r>
          </a:p>
          <a:p>
            <a:r>
              <a:rPr lang="uk-UA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позитивного заряду називають </a:t>
            </a:r>
            <a:r>
              <a:rPr lang="uk-UA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електрорушійною</a:t>
            </a:r>
          </a:p>
          <a:p>
            <a:r>
              <a:rPr lang="uk-UA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силою індукції (ЕРС індукції)</a:t>
            </a:r>
            <a:r>
              <a:rPr lang="uk-UA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Макс Вебер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860793" cy="3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6432" y="5111671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chemeClr val="bg1"/>
                </a:solidFill>
              </a:rPr>
              <a:t>Вільгельм Еду-</a:t>
            </a:r>
          </a:p>
          <a:p>
            <a:r>
              <a:rPr lang="uk-UA" sz="1200">
                <a:solidFill>
                  <a:schemeClr val="bg1"/>
                </a:solidFill>
              </a:rPr>
              <a:t>ард Вебер (1804–1891) —</a:t>
            </a:r>
          </a:p>
          <a:p>
            <a:r>
              <a:rPr lang="uk-UA" sz="1200">
                <a:solidFill>
                  <a:schemeClr val="bg1"/>
                </a:solidFill>
              </a:rPr>
              <a:t>видатний німецький</a:t>
            </a:r>
          </a:p>
          <a:p>
            <a:r>
              <a:rPr lang="uk-UA" sz="1200">
                <a:solidFill>
                  <a:schemeClr val="bg1"/>
                </a:solidFill>
              </a:rPr>
              <a:t>фізик. Розробив теорію</a:t>
            </a:r>
          </a:p>
          <a:p>
            <a:r>
              <a:rPr lang="uk-UA" sz="1200">
                <a:solidFill>
                  <a:schemeClr val="bg1"/>
                </a:solidFill>
              </a:rPr>
              <a:t>електродинамічних явищ,</a:t>
            </a:r>
          </a:p>
          <a:p>
            <a:r>
              <a:rPr lang="uk-UA" sz="1200">
                <a:solidFill>
                  <a:schemeClr val="bg1"/>
                </a:solidFill>
              </a:rPr>
              <a:t>створив велику кількість</a:t>
            </a:r>
          </a:p>
          <a:p>
            <a:r>
              <a:rPr lang="uk-UA" sz="1200">
                <a:solidFill>
                  <a:schemeClr val="bg1"/>
                </a:solidFill>
              </a:rPr>
              <a:t>надточних електромагніт-</a:t>
            </a:r>
          </a:p>
          <a:p>
            <a:r>
              <a:rPr lang="uk-UA" sz="1200">
                <a:solidFill>
                  <a:schemeClr val="bg1"/>
                </a:solidFill>
              </a:rPr>
              <a:t>них приладів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43" y="6071808"/>
            <a:ext cx="1051335" cy="74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08" y="260648"/>
            <a:ext cx="7520940" cy="548640"/>
          </a:xfrm>
        </p:spPr>
        <p:txBody>
          <a:bodyPr/>
          <a:lstStyle/>
          <a:p>
            <a:r>
              <a:rPr lang="uk-UA" smtClean="0"/>
              <a:t>Закон електромагнітної індукції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6408712" cy="6021288"/>
          </a:xfrm>
        </p:spPr>
        <p:txBody>
          <a:bodyPr>
            <a:normAutofit/>
          </a:bodyPr>
          <a:lstStyle/>
          <a:p>
            <a:pPr marL="1588" indent="-1588"/>
            <a:r>
              <a:rPr lang="ru-RU" sz="2400" i="1"/>
              <a:t>Електрорушійна сила індукції дорівнює </a:t>
            </a:r>
            <a:r>
              <a:rPr lang="ru-RU" sz="2400" i="1" smtClean="0"/>
              <a:t>швидкості </a:t>
            </a:r>
            <a:r>
              <a:rPr lang="ru-RU" sz="2400" i="1"/>
              <a:t>зміни магнітного потоку, який </a:t>
            </a:r>
            <a:r>
              <a:rPr lang="ru-RU" sz="2400" i="1" smtClean="0"/>
              <a:t>пронизує </a:t>
            </a:r>
            <a:r>
              <a:rPr lang="uk-UA" sz="2400" i="1" smtClean="0"/>
              <a:t>поверхню</a:t>
            </a:r>
            <a:r>
              <a:rPr lang="uk-UA" sz="2400" i="1"/>
              <a:t>, обмежену контуром</a:t>
            </a:r>
            <a:r>
              <a:rPr lang="uk-UA" sz="2400" i="1" smtClean="0"/>
              <a:t>:</a:t>
            </a:r>
          </a:p>
          <a:p>
            <a:endParaRPr lang="ru-RU" sz="20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3287"/>
            <a:ext cx="1894706" cy="116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908720"/>
            <a:ext cx="29337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51" y="2564904"/>
            <a:ext cx="29051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9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209</TotalTime>
  <Words>705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Досліди Фарадея. Закон Електромагнітної індукції</vt:lpstr>
      <vt:lpstr>З історії</vt:lpstr>
      <vt:lpstr>Досліди Фарадея</vt:lpstr>
      <vt:lpstr>Досліди Фарадея</vt:lpstr>
      <vt:lpstr>Досліди Фарадея</vt:lpstr>
      <vt:lpstr>Досліди Фарадея</vt:lpstr>
      <vt:lpstr>Потік магнітної індукції</vt:lpstr>
      <vt:lpstr>Закон електромагнітної індукції</vt:lpstr>
      <vt:lpstr>Закон електромагнітної індукції</vt:lpstr>
      <vt:lpstr>Правило Ленца</vt:lpstr>
      <vt:lpstr>Контрольні 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провідники та діелектрики в електростатичному полі</dc:title>
  <dc:creator>Флора</dc:creator>
  <cp:lastModifiedBy>Таня</cp:lastModifiedBy>
  <cp:revision>18</cp:revision>
  <dcterms:created xsi:type="dcterms:W3CDTF">2020-03-25T15:16:29Z</dcterms:created>
  <dcterms:modified xsi:type="dcterms:W3CDTF">2020-04-20T11:15:11Z</dcterms:modified>
</cp:coreProperties>
</file>