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4"/>
  </p:sldMasterIdLst>
  <p:notesMasterIdLst>
    <p:notesMasterId r:id="rId18"/>
  </p:notesMasterIdLst>
  <p:handoutMasterIdLst>
    <p:handoutMasterId r:id="rId19"/>
  </p:handoutMasterIdLst>
  <p:sldIdLst>
    <p:sldId id="258" r:id="rId5"/>
    <p:sldId id="260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72" r:id="rId16"/>
    <p:sldId id="273" r:id="rId17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>
      <p:cViewPr>
        <p:scale>
          <a:sx n="60" d="100"/>
          <a:sy n="60" d="100"/>
        </p:scale>
        <p:origin x="-978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4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4868D-B7E6-4300-A0E2-2276F89B5397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3172918F-727C-4A4C-BD9F-95A1AB5BA32C}">
      <dgm:prSet phldrT="[Текст]" custT="1"/>
      <dgm:spPr/>
      <dgm:t>
        <a:bodyPr/>
        <a:lstStyle/>
        <a:p>
          <a:r>
            <a:rPr lang="uk-UA" sz="2400" b="1" smtClean="0">
              <a:solidFill>
                <a:schemeClr val="tx1">
                  <a:lumMod val="65000"/>
                  <a:lumOff val="35000"/>
                </a:schemeClr>
              </a:solidFill>
            </a:rPr>
            <a:t>КОЛИВАННЯ</a:t>
          </a:r>
        </a:p>
        <a:p>
          <a:r>
            <a:rPr lang="uk-UA" sz="1800" b="1" i="1" smtClean="0">
              <a:solidFill>
                <a:schemeClr val="tx1">
                  <a:lumMod val="75000"/>
                  <a:lumOff val="25000"/>
                </a:schemeClr>
              </a:solidFill>
            </a:rPr>
            <a:t>за своєю природою можна поділити на</a:t>
          </a:r>
          <a:endParaRPr lang="uk-UA" sz="1800" b="1" i="1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7B28E29-C510-4690-A33B-43219C74D57F}" type="parTrans" cxnId="{1EA7FD00-5651-4BC6-A5BB-E507F878286B}">
      <dgm:prSet/>
      <dgm:spPr/>
      <dgm:t>
        <a:bodyPr/>
        <a:lstStyle/>
        <a:p>
          <a:endParaRPr lang="uk-UA"/>
        </a:p>
      </dgm:t>
    </dgm:pt>
    <dgm:pt modelId="{E641B4C2-2CFD-4C37-9DFD-589C36341023}" type="sibTrans" cxnId="{1EA7FD00-5651-4BC6-A5BB-E507F878286B}">
      <dgm:prSet/>
      <dgm:spPr/>
      <dgm:t>
        <a:bodyPr/>
        <a:lstStyle/>
        <a:p>
          <a:endParaRPr lang="uk-UA"/>
        </a:p>
      </dgm:t>
    </dgm:pt>
    <dgm:pt modelId="{AF4B062D-AEB8-4DAD-A886-A346C389C5F2}">
      <dgm:prSet phldrT="[Текст]" custT="1"/>
      <dgm:spPr/>
      <dgm:t>
        <a:bodyPr/>
        <a:lstStyle/>
        <a:p>
          <a:r>
            <a:rPr lang="uk-UA" sz="2400" smtClean="0">
              <a:solidFill>
                <a:schemeClr val="tx1">
                  <a:lumMod val="65000"/>
                  <a:lumOff val="35000"/>
                </a:schemeClr>
              </a:solidFill>
            </a:rPr>
            <a:t>МЕХАНІЧНІ</a:t>
          </a:r>
          <a:endParaRPr lang="uk-UA" sz="2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B26B7B6D-6A26-46E8-A1D3-CB3610CA4B39}" type="parTrans" cxnId="{10DD25AE-F2AC-4CE6-BE01-7EE72833FFC4}">
      <dgm:prSet/>
      <dgm:spPr/>
      <dgm:t>
        <a:bodyPr/>
        <a:lstStyle/>
        <a:p>
          <a:endParaRPr lang="uk-UA"/>
        </a:p>
      </dgm:t>
    </dgm:pt>
    <dgm:pt modelId="{66FF3550-52F3-4C0F-9848-AA07B44D9710}" type="sibTrans" cxnId="{10DD25AE-F2AC-4CE6-BE01-7EE72833FFC4}">
      <dgm:prSet/>
      <dgm:spPr/>
      <dgm:t>
        <a:bodyPr/>
        <a:lstStyle/>
        <a:p>
          <a:endParaRPr lang="uk-UA"/>
        </a:p>
      </dgm:t>
    </dgm:pt>
    <dgm:pt modelId="{DC70C0AB-331B-478E-A3C8-42ED5BB2E4EA}">
      <dgm:prSet phldrT="[Текст]" custT="1"/>
      <dgm:spPr/>
      <dgm:t>
        <a:bodyPr/>
        <a:lstStyle/>
        <a:p>
          <a:r>
            <a:rPr lang="uk-UA" sz="1800" smtClean="0">
              <a:solidFill>
                <a:schemeClr val="tx1">
                  <a:lumMod val="65000"/>
                  <a:lumOff val="35000"/>
                </a:schemeClr>
              </a:solidFill>
            </a:rPr>
            <a:t>ЕЛЕКТРОМАГНІТНІ</a:t>
          </a:r>
          <a:endParaRPr lang="uk-UA" sz="18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13AC4414-DABA-4435-9A66-D39D923D1241}" type="parTrans" cxnId="{78DF0865-52E5-46D0-B7DF-416FFD2E3E2A}">
      <dgm:prSet/>
      <dgm:spPr/>
      <dgm:t>
        <a:bodyPr/>
        <a:lstStyle/>
        <a:p>
          <a:endParaRPr lang="uk-UA"/>
        </a:p>
      </dgm:t>
    </dgm:pt>
    <dgm:pt modelId="{86EF86E5-44BE-4588-A0C6-58A112438650}" type="sibTrans" cxnId="{78DF0865-52E5-46D0-B7DF-416FFD2E3E2A}">
      <dgm:prSet/>
      <dgm:spPr/>
      <dgm:t>
        <a:bodyPr/>
        <a:lstStyle/>
        <a:p>
          <a:endParaRPr lang="uk-UA"/>
        </a:p>
      </dgm:t>
    </dgm:pt>
    <dgm:pt modelId="{ADA8D4B6-9AC9-4DB6-8AF5-0FB5D9EE20B0}" type="pres">
      <dgm:prSet presAssocID="{78A4868D-B7E6-4300-A0E2-2276F89B539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EDBC3D3-63FD-433D-A2C7-23E251CE1373}" type="pres">
      <dgm:prSet presAssocID="{3172918F-727C-4A4C-BD9F-95A1AB5BA32C}" presName="hierRoot1" presStyleCnt="0"/>
      <dgm:spPr/>
    </dgm:pt>
    <dgm:pt modelId="{A516BE96-84FA-4DEA-AC1C-B5720BF3430B}" type="pres">
      <dgm:prSet presAssocID="{3172918F-727C-4A4C-BD9F-95A1AB5BA32C}" presName="composite" presStyleCnt="0"/>
      <dgm:spPr/>
    </dgm:pt>
    <dgm:pt modelId="{433C9E71-840C-402A-90B1-EB18A919B732}" type="pres">
      <dgm:prSet presAssocID="{3172918F-727C-4A4C-BD9F-95A1AB5BA32C}" presName="background" presStyleLbl="node0" presStyleIdx="0" presStyleCnt="1"/>
      <dgm:spPr/>
    </dgm:pt>
    <dgm:pt modelId="{30F32F43-9C5C-4236-AC2E-96392BEE7DEA}" type="pres">
      <dgm:prSet presAssocID="{3172918F-727C-4A4C-BD9F-95A1AB5BA32C}" presName="text" presStyleLbl="fgAcc0" presStyleIdx="0" presStyleCnt="1" custScaleX="180944" custLinFactNeighborX="186" custLinFactNeighborY="19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D79E3F6-B66E-4AC1-8858-9914DEEF3AC2}" type="pres">
      <dgm:prSet presAssocID="{3172918F-727C-4A4C-BD9F-95A1AB5BA32C}" presName="hierChild2" presStyleCnt="0"/>
      <dgm:spPr/>
    </dgm:pt>
    <dgm:pt modelId="{0D3097D3-6C43-4976-A523-374C02073FE2}" type="pres">
      <dgm:prSet presAssocID="{B26B7B6D-6A26-46E8-A1D3-CB3610CA4B39}" presName="Name10" presStyleLbl="parChTrans1D2" presStyleIdx="0" presStyleCnt="2"/>
      <dgm:spPr/>
    </dgm:pt>
    <dgm:pt modelId="{4B1A7ED0-C218-43AC-A870-DF654F49CDC2}" type="pres">
      <dgm:prSet presAssocID="{AF4B062D-AEB8-4DAD-A886-A346C389C5F2}" presName="hierRoot2" presStyleCnt="0"/>
      <dgm:spPr/>
    </dgm:pt>
    <dgm:pt modelId="{9E853FF5-7125-4E2C-B995-84132BCDAE0E}" type="pres">
      <dgm:prSet presAssocID="{AF4B062D-AEB8-4DAD-A886-A346C389C5F2}" presName="composite2" presStyleCnt="0"/>
      <dgm:spPr/>
    </dgm:pt>
    <dgm:pt modelId="{6078D205-FC94-41C6-99EA-CE093ABCF60C}" type="pres">
      <dgm:prSet presAssocID="{AF4B062D-AEB8-4DAD-A886-A346C389C5F2}" presName="background2" presStyleLbl="node2" presStyleIdx="0" presStyleCnt="2"/>
      <dgm:spPr/>
    </dgm:pt>
    <dgm:pt modelId="{F36E6980-4598-410B-A9D3-CEAE7ECB5CC5}" type="pres">
      <dgm:prSet presAssocID="{AF4B062D-AEB8-4DAD-A886-A346C389C5F2}" presName="text2" presStyleLbl="fgAcc2" presStyleIdx="0" presStyleCnt="2" custScaleX="171049" custLinFactNeighborX="-80012" custLinFactNeighborY="-181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BB54DD6-854E-484F-BF0D-F7D8CD647C9D}" type="pres">
      <dgm:prSet presAssocID="{AF4B062D-AEB8-4DAD-A886-A346C389C5F2}" presName="hierChild3" presStyleCnt="0"/>
      <dgm:spPr/>
    </dgm:pt>
    <dgm:pt modelId="{3B1E0F02-6F24-447F-B20B-54DC25D4676D}" type="pres">
      <dgm:prSet presAssocID="{13AC4414-DABA-4435-9A66-D39D923D1241}" presName="Name10" presStyleLbl="parChTrans1D2" presStyleIdx="1" presStyleCnt="2"/>
      <dgm:spPr/>
    </dgm:pt>
    <dgm:pt modelId="{E26E96F2-BDDB-4743-BB1D-87E3C9339A45}" type="pres">
      <dgm:prSet presAssocID="{DC70C0AB-331B-478E-A3C8-42ED5BB2E4EA}" presName="hierRoot2" presStyleCnt="0"/>
      <dgm:spPr/>
    </dgm:pt>
    <dgm:pt modelId="{8A3AA978-D56B-4DB9-834F-3BDCE092E063}" type="pres">
      <dgm:prSet presAssocID="{DC70C0AB-331B-478E-A3C8-42ED5BB2E4EA}" presName="composite2" presStyleCnt="0"/>
      <dgm:spPr/>
    </dgm:pt>
    <dgm:pt modelId="{E26A53BE-B5CF-4448-AB2C-2D986C7BF0B4}" type="pres">
      <dgm:prSet presAssocID="{DC70C0AB-331B-478E-A3C8-42ED5BB2E4EA}" presName="background2" presStyleLbl="node2" presStyleIdx="1" presStyleCnt="2"/>
      <dgm:spPr/>
    </dgm:pt>
    <dgm:pt modelId="{3B431F19-38C2-4AF6-BAEB-94E1F84278A4}" type="pres">
      <dgm:prSet presAssocID="{DC70C0AB-331B-478E-A3C8-42ED5BB2E4EA}" presName="text2" presStyleLbl="fgAcc2" presStyleIdx="1" presStyleCnt="2" custScaleX="179868" custLinFactNeighborX="83467" custLinFactNeighborY="-1812">
        <dgm:presLayoutVars>
          <dgm:chPref val="3"/>
        </dgm:presLayoutVars>
      </dgm:prSet>
      <dgm:spPr/>
    </dgm:pt>
    <dgm:pt modelId="{B4E06E4E-744F-4450-ACFF-12FDCD30CE76}" type="pres">
      <dgm:prSet presAssocID="{DC70C0AB-331B-478E-A3C8-42ED5BB2E4EA}" presName="hierChild3" presStyleCnt="0"/>
      <dgm:spPr/>
    </dgm:pt>
  </dgm:ptLst>
  <dgm:cxnLst>
    <dgm:cxn modelId="{1EA7FD00-5651-4BC6-A5BB-E507F878286B}" srcId="{78A4868D-B7E6-4300-A0E2-2276F89B5397}" destId="{3172918F-727C-4A4C-BD9F-95A1AB5BA32C}" srcOrd="0" destOrd="0" parTransId="{47B28E29-C510-4690-A33B-43219C74D57F}" sibTransId="{E641B4C2-2CFD-4C37-9DFD-589C36341023}"/>
    <dgm:cxn modelId="{D79432CD-E4C7-4A10-9DB3-E35035E5FFEA}" type="presOf" srcId="{AF4B062D-AEB8-4DAD-A886-A346C389C5F2}" destId="{F36E6980-4598-410B-A9D3-CEAE7ECB5CC5}" srcOrd="0" destOrd="0" presId="urn:microsoft.com/office/officeart/2005/8/layout/hierarchy1"/>
    <dgm:cxn modelId="{6BF34F25-68CD-4CC0-A5FB-E2052895451D}" type="presOf" srcId="{B26B7B6D-6A26-46E8-A1D3-CB3610CA4B39}" destId="{0D3097D3-6C43-4976-A523-374C02073FE2}" srcOrd="0" destOrd="0" presId="urn:microsoft.com/office/officeart/2005/8/layout/hierarchy1"/>
    <dgm:cxn modelId="{FB226825-0B03-4F19-88B4-D58DBD61AC3C}" type="presOf" srcId="{13AC4414-DABA-4435-9A66-D39D923D1241}" destId="{3B1E0F02-6F24-447F-B20B-54DC25D4676D}" srcOrd="0" destOrd="0" presId="urn:microsoft.com/office/officeart/2005/8/layout/hierarchy1"/>
    <dgm:cxn modelId="{78DF0865-52E5-46D0-B7DF-416FFD2E3E2A}" srcId="{3172918F-727C-4A4C-BD9F-95A1AB5BA32C}" destId="{DC70C0AB-331B-478E-A3C8-42ED5BB2E4EA}" srcOrd="1" destOrd="0" parTransId="{13AC4414-DABA-4435-9A66-D39D923D1241}" sibTransId="{86EF86E5-44BE-4588-A0C6-58A112438650}"/>
    <dgm:cxn modelId="{10DD25AE-F2AC-4CE6-BE01-7EE72833FFC4}" srcId="{3172918F-727C-4A4C-BD9F-95A1AB5BA32C}" destId="{AF4B062D-AEB8-4DAD-A886-A346C389C5F2}" srcOrd="0" destOrd="0" parTransId="{B26B7B6D-6A26-46E8-A1D3-CB3610CA4B39}" sibTransId="{66FF3550-52F3-4C0F-9848-AA07B44D9710}"/>
    <dgm:cxn modelId="{26F49C69-4DBC-40D4-87D1-C9D1F24C0B95}" type="presOf" srcId="{3172918F-727C-4A4C-BD9F-95A1AB5BA32C}" destId="{30F32F43-9C5C-4236-AC2E-96392BEE7DEA}" srcOrd="0" destOrd="0" presId="urn:microsoft.com/office/officeart/2005/8/layout/hierarchy1"/>
    <dgm:cxn modelId="{56879219-C4B4-4E4E-9D46-236D42098B7D}" type="presOf" srcId="{DC70C0AB-331B-478E-A3C8-42ED5BB2E4EA}" destId="{3B431F19-38C2-4AF6-BAEB-94E1F84278A4}" srcOrd="0" destOrd="0" presId="urn:microsoft.com/office/officeart/2005/8/layout/hierarchy1"/>
    <dgm:cxn modelId="{14E9611C-0E2F-4885-AC13-E4537DA64F15}" type="presOf" srcId="{78A4868D-B7E6-4300-A0E2-2276F89B5397}" destId="{ADA8D4B6-9AC9-4DB6-8AF5-0FB5D9EE20B0}" srcOrd="0" destOrd="0" presId="urn:microsoft.com/office/officeart/2005/8/layout/hierarchy1"/>
    <dgm:cxn modelId="{B677459D-6D1B-45DB-A8C2-14D880CAC779}" type="presParOf" srcId="{ADA8D4B6-9AC9-4DB6-8AF5-0FB5D9EE20B0}" destId="{1EDBC3D3-63FD-433D-A2C7-23E251CE1373}" srcOrd="0" destOrd="0" presId="urn:microsoft.com/office/officeart/2005/8/layout/hierarchy1"/>
    <dgm:cxn modelId="{96BC983A-AE6B-4E49-BA56-1983A514B2F7}" type="presParOf" srcId="{1EDBC3D3-63FD-433D-A2C7-23E251CE1373}" destId="{A516BE96-84FA-4DEA-AC1C-B5720BF3430B}" srcOrd="0" destOrd="0" presId="urn:microsoft.com/office/officeart/2005/8/layout/hierarchy1"/>
    <dgm:cxn modelId="{91FE8DEA-5EF9-42D3-8217-15A77082A983}" type="presParOf" srcId="{A516BE96-84FA-4DEA-AC1C-B5720BF3430B}" destId="{433C9E71-840C-402A-90B1-EB18A919B732}" srcOrd="0" destOrd="0" presId="urn:microsoft.com/office/officeart/2005/8/layout/hierarchy1"/>
    <dgm:cxn modelId="{5FBA9C3D-740F-4951-BE4F-97BAB8FE1091}" type="presParOf" srcId="{A516BE96-84FA-4DEA-AC1C-B5720BF3430B}" destId="{30F32F43-9C5C-4236-AC2E-96392BEE7DEA}" srcOrd="1" destOrd="0" presId="urn:microsoft.com/office/officeart/2005/8/layout/hierarchy1"/>
    <dgm:cxn modelId="{4DFB567A-E6E5-455B-B267-D2B3B6FC6E83}" type="presParOf" srcId="{1EDBC3D3-63FD-433D-A2C7-23E251CE1373}" destId="{7D79E3F6-B66E-4AC1-8858-9914DEEF3AC2}" srcOrd="1" destOrd="0" presId="urn:microsoft.com/office/officeart/2005/8/layout/hierarchy1"/>
    <dgm:cxn modelId="{4820F509-E6D8-404A-9CE7-39C706C2D23B}" type="presParOf" srcId="{7D79E3F6-B66E-4AC1-8858-9914DEEF3AC2}" destId="{0D3097D3-6C43-4976-A523-374C02073FE2}" srcOrd="0" destOrd="0" presId="urn:microsoft.com/office/officeart/2005/8/layout/hierarchy1"/>
    <dgm:cxn modelId="{FCEAA354-E574-4B99-953D-5A0FDFC2F412}" type="presParOf" srcId="{7D79E3F6-B66E-4AC1-8858-9914DEEF3AC2}" destId="{4B1A7ED0-C218-43AC-A870-DF654F49CDC2}" srcOrd="1" destOrd="0" presId="urn:microsoft.com/office/officeart/2005/8/layout/hierarchy1"/>
    <dgm:cxn modelId="{8FD54E95-080F-4F35-8648-DB54E3692DBC}" type="presParOf" srcId="{4B1A7ED0-C218-43AC-A870-DF654F49CDC2}" destId="{9E853FF5-7125-4E2C-B995-84132BCDAE0E}" srcOrd="0" destOrd="0" presId="urn:microsoft.com/office/officeart/2005/8/layout/hierarchy1"/>
    <dgm:cxn modelId="{078D1AAB-9D0B-4E54-A30C-9EE6E20FE5A6}" type="presParOf" srcId="{9E853FF5-7125-4E2C-B995-84132BCDAE0E}" destId="{6078D205-FC94-41C6-99EA-CE093ABCF60C}" srcOrd="0" destOrd="0" presId="urn:microsoft.com/office/officeart/2005/8/layout/hierarchy1"/>
    <dgm:cxn modelId="{A23B1DC6-A0B8-41C6-A9F6-C2D4EF55D2C6}" type="presParOf" srcId="{9E853FF5-7125-4E2C-B995-84132BCDAE0E}" destId="{F36E6980-4598-410B-A9D3-CEAE7ECB5CC5}" srcOrd="1" destOrd="0" presId="urn:microsoft.com/office/officeart/2005/8/layout/hierarchy1"/>
    <dgm:cxn modelId="{4CC85998-9849-4B50-A3A7-BC1647D86430}" type="presParOf" srcId="{4B1A7ED0-C218-43AC-A870-DF654F49CDC2}" destId="{4BB54DD6-854E-484F-BF0D-F7D8CD647C9D}" srcOrd="1" destOrd="0" presId="urn:microsoft.com/office/officeart/2005/8/layout/hierarchy1"/>
    <dgm:cxn modelId="{F1E98174-E31D-411D-B278-8C744224AAFE}" type="presParOf" srcId="{7D79E3F6-B66E-4AC1-8858-9914DEEF3AC2}" destId="{3B1E0F02-6F24-447F-B20B-54DC25D4676D}" srcOrd="2" destOrd="0" presId="urn:microsoft.com/office/officeart/2005/8/layout/hierarchy1"/>
    <dgm:cxn modelId="{DD16600A-B43B-4FBF-BF72-1E07F9BAEB46}" type="presParOf" srcId="{7D79E3F6-B66E-4AC1-8858-9914DEEF3AC2}" destId="{E26E96F2-BDDB-4743-BB1D-87E3C9339A45}" srcOrd="3" destOrd="0" presId="urn:microsoft.com/office/officeart/2005/8/layout/hierarchy1"/>
    <dgm:cxn modelId="{5BFC3B91-7320-414A-887E-D569EE35D57C}" type="presParOf" srcId="{E26E96F2-BDDB-4743-BB1D-87E3C9339A45}" destId="{8A3AA978-D56B-4DB9-834F-3BDCE092E063}" srcOrd="0" destOrd="0" presId="urn:microsoft.com/office/officeart/2005/8/layout/hierarchy1"/>
    <dgm:cxn modelId="{58A03067-0B12-4408-B331-9AD0A33A9A8C}" type="presParOf" srcId="{8A3AA978-D56B-4DB9-834F-3BDCE092E063}" destId="{E26A53BE-B5CF-4448-AB2C-2D986C7BF0B4}" srcOrd="0" destOrd="0" presId="urn:microsoft.com/office/officeart/2005/8/layout/hierarchy1"/>
    <dgm:cxn modelId="{141667EE-2AD0-4E41-9654-C8BE86DBC9C3}" type="presParOf" srcId="{8A3AA978-D56B-4DB9-834F-3BDCE092E063}" destId="{3B431F19-38C2-4AF6-BAEB-94E1F84278A4}" srcOrd="1" destOrd="0" presId="urn:microsoft.com/office/officeart/2005/8/layout/hierarchy1"/>
    <dgm:cxn modelId="{3F039131-72CF-467C-A402-B35C13118E77}" type="presParOf" srcId="{E26E96F2-BDDB-4743-BB1D-87E3C9339A45}" destId="{B4E06E4E-744F-4450-ACFF-12FDCD30CE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E0F02-6F24-447F-B20B-54DC25D4676D}">
      <dsp:nvSpPr>
        <dsp:cNvPr id="0" name=""/>
        <dsp:cNvSpPr/>
      </dsp:nvSpPr>
      <dsp:spPr>
        <a:xfrm>
          <a:off x="3954711" y="1119968"/>
          <a:ext cx="2367094" cy="48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995"/>
              </a:lnTo>
              <a:lnTo>
                <a:pt x="2367094" y="325995"/>
              </a:lnTo>
              <a:lnTo>
                <a:pt x="2367094" y="48885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3097D3-6C43-4976-A523-374C02073FE2}">
      <dsp:nvSpPr>
        <dsp:cNvPr id="0" name=""/>
        <dsp:cNvSpPr/>
      </dsp:nvSpPr>
      <dsp:spPr>
        <a:xfrm>
          <a:off x="1308218" y="1119968"/>
          <a:ext cx="2646493" cy="488847"/>
        </a:xfrm>
        <a:custGeom>
          <a:avLst/>
          <a:gdLst/>
          <a:ahLst/>
          <a:cxnLst/>
          <a:rect l="0" t="0" r="0" b="0"/>
          <a:pathLst>
            <a:path>
              <a:moveTo>
                <a:pt x="2646493" y="0"/>
              </a:moveTo>
              <a:lnTo>
                <a:pt x="2646493" y="325984"/>
              </a:lnTo>
              <a:lnTo>
                <a:pt x="0" y="325984"/>
              </a:lnTo>
              <a:lnTo>
                <a:pt x="0" y="4888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C9E71-840C-402A-90B1-EB18A919B732}">
      <dsp:nvSpPr>
        <dsp:cNvPr id="0" name=""/>
        <dsp:cNvSpPr/>
      </dsp:nvSpPr>
      <dsp:spPr>
        <a:xfrm>
          <a:off x="2364176" y="3612"/>
          <a:ext cx="3181070" cy="11163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0F32F43-9C5C-4236-AC2E-96392BEE7DEA}">
      <dsp:nvSpPr>
        <dsp:cNvPr id="0" name=""/>
        <dsp:cNvSpPr/>
      </dsp:nvSpPr>
      <dsp:spPr>
        <a:xfrm>
          <a:off x="2559514" y="189183"/>
          <a:ext cx="3181070" cy="1116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smtClean="0">
              <a:solidFill>
                <a:schemeClr val="tx1">
                  <a:lumMod val="65000"/>
                  <a:lumOff val="35000"/>
                </a:schemeClr>
              </a:solidFill>
            </a:rPr>
            <a:t>КОЛИВАННЯ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smtClean="0">
              <a:solidFill>
                <a:schemeClr val="tx1">
                  <a:lumMod val="75000"/>
                  <a:lumOff val="25000"/>
                </a:schemeClr>
              </a:solidFill>
            </a:rPr>
            <a:t>за своєю природою можна поділити на</a:t>
          </a:r>
          <a:endParaRPr lang="uk-UA" sz="1800" b="1" i="1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592211" y="221880"/>
        <a:ext cx="3115676" cy="1050962"/>
      </dsp:txXfrm>
    </dsp:sp>
    <dsp:sp modelId="{6078D205-FC94-41C6-99EA-CE093ABCF60C}">
      <dsp:nvSpPr>
        <dsp:cNvPr id="0" name=""/>
        <dsp:cNvSpPr/>
      </dsp:nvSpPr>
      <dsp:spPr>
        <a:xfrm>
          <a:off x="-195337" y="1608815"/>
          <a:ext cx="3007112" cy="11163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36E6980-4598-410B-A9D3-CEAE7ECB5CC5}">
      <dsp:nvSpPr>
        <dsp:cNvPr id="0" name=""/>
        <dsp:cNvSpPr/>
      </dsp:nvSpPr>
      <dsp:spPr>
        <a:xfrm>
          <a:off x="0" y="1794387"/>
          <a:ext cx="3007112" cy="1116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>
              <a:solidFill>
                <a:schemeClr val="tx1">
                  <a:lumMod val="65000"/>
                  <a:lumOff val="35000"/>
                </a:schemeClr>
              </a:solidFill>
            </a:rPr>
            <a:t>МЕХАНІЧНІ</a:t>
          </a:r>
          <a:endParaRPr lang="uk-UA" sz="2400" kern="120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32697" y="1827084"/>
        <a:ext cx="2941718" cy="1050962"/>
      </dsp:txXfrm>
    </dsp:sp>
    <dsp:sp modelId="{E26A53BE-B5CF-4448-AB2C-2D986C7BF0B4}">
      <dsp:nvSpPr>
        <dsp:cNvPr id="0" name=""/>
        <dsp:cNvSpPr/>
      </dsp:nvSpPr>
      <dsp:spPr>
        <a:xfrm>
          <a:off x="4740728" y="1608827"/>
          <a:ext cx="3162154" cy="11163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431F19-38C2-4AF6-BAEB-94E1F84278A4}">
      <dsp:nvSpPr>
        <dsp:cNvPr id="0" name=""/>
        <dsp:cNvSpPr/>
      </dsp:nvSpPr>
      <dsp:spPr>
        <a:xfrm>
          <a:off x="4936066" y="1794398"/>
          <a:ext cx="3162154" cy="1116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>
              <a:solidFill>
                <a:schemeClr val="tx1">
                  <a:lumMod val="65000"/>
                  <a:lumOff val="35000"/>
                </a:schemeClr>
              </a:solidFill>
            </a:rPr>
            <a:t>ЕЛЕКТРОМАГНІТНІ</a:t>
          </a:r>
          <a:endParaRPr lang="uk-UA" sz="1800" kern="120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968763" y="1827095"/>
        <a:ext cx="3096760" cy="1050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E30ADBF-5313-459D-B6F3-BF27C0F5823C}" type="datetime1">
              <a:rPr lang="ru-RU" smtClean="0"/>
              <a:pPr algn="r" rtl="0"/>
              <a:t>21.04.2020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0FBF0F8D-2DF2-4F30-A8FF-E6766175BFDA}" type="datetime1">
              <a:rPr lang="ru-RU" smtClean="0"/>
              <a:pPr/>
              <a:t>21.04.2020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92920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5612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861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4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160A2F6-61CA-4427-B30C-E6AA760857B2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31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69D926F-B952-46EA-AD8F-690A4942FA44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275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6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6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9F01E6-69F8-467F-98E5-0FFFF7DECCE1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891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87CEAD-C604-4A79-BB1A-161196FCC3E8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394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2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BBD129-21E7-43CE-8844-9DF8DC519E72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587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34C7864-922C-4281-945E-D29C7FB7BA55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43293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8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274B3D1-E77C-4AA6-BA2A-EAB0A7457350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412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96F77FE-13DA-41C1-908E-D008C9F5BD4C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567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D57159F-2E65-4E12-9BBD-73F1D7CC1754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296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7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A1318E8-27BC-4324-9358-4103FF6F4C5E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251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6D9CFD0-3193-4894-9C50-2367A4E64C79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272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34C7864-922C-4281-945E-D29C7FB7BA55}" type="datetime1">
              <a:rPr lang="ru-RU" smtClean="0"/>
              <a:pPr rtl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7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70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4681" y="157646"/>
            <a:ext cx="10991193" cy="16080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Коливання. Види коливань. </a:t>
            </a:r>
            <a:r>
              <a:rPr lang="uk-UA" sz="4000" b="1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Фізичні величини, що характеризують коливання</a:t>
            </a:r>
            <a:r>
              <a:rPr lang="ru-RU" sz="4000" b="1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uk-UA" sz="40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1614" y="1899745"/>
            <a:ext cx="5854260" cy="7803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ЕЛЕКТРОМАГНІТНІ КОЛИВАННЯ ТА ХВИЛІ</a:t>
            </a:r>
            <a:endParaRPr lang="uk-UA" sz="240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Середньостатистичні періоди </a:t>
            </a:r>
            <a:r>
              <a:rPr lang="ru-RU" sz="2800" b="1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циклічних </a:t>
            </a:r>
            <a:r>
              <a:rPr lang="ru-RU" sz="2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процесів в </a:t>
            </a:r>
            <a:r>
              <a:rPr lang="ru-RU" sz="2800" b="1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організмі людини</a:t>
            </a:r>
            <a:endParaRPr lang="uk-UA" sz="2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303" y="1150882"/>
            <a:ext cx="4771697" cy="551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435" y="1150882"/>
            <a:ext cx="4419599" cy="551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7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</a:t>
            </a:r>
            <a:r>
              <a:rPr lang="en-US" sz="40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40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язуємо задачі</a:t>
            </a:r>
            <a:endParaRPr lang="uk-UA" sz="40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21" y="977457"/>
            <a:ext cx="7171954" cy="160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980" y="2427890"/>
            <a:ext cx="7525406" cy="427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8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7698" y="1204454"/>
            <a:ext cx="7480467" cy="5448594"/>
          </a:xfrm>
        </p:spPr>
        <p:txBody>
          <a:bodyPr rtlCol="0">
            <a:noAutofit/>
          </a:bodyPr>
          <a:lstStyle/>
          <a:p>
            <a:pPr marL="342900" indent="-342900">
              <a:buAutoNum type="arabicPeriod"/>
            </a:pPr>
            <a:r>
              <a:rPr lang="ru-RU" sz="2400" smtClean="0"/>
              <a:t>Дайте </a:t>
            </a:r>
            <a:r>
              <a:rPr lang="ru-RU" sz="2400"/>
              <a:t>означення коливань</a:t>
            </a:r>
            <a:r>
              <a:rPr lang="ru-RU" sz="2400"/>
              <a:t>. </a:t>
            </a:r>
            <a:endParaRPr lang="ru-RU" sz="2400" smtClean="0"/>
          </a:p>
          <a:p>
            <a:pPr marL="342900" indent="-342900">
              <a:buAutoNum type="arabicPeriod"/>
            </a:pPr>
            <a:r>
              <a:rPr lang="ru-RU" sz="2400" smtClean="0"/>
              <a:t>Які </a:t>
            </a:r>
            <a:r>
              <a:rPr lang="ru-RU" sz="2400"/>
              <a:t>коливання називають вільними? </a:t>
            </a:r>
            <a:r>
              <a:rPr lang="ru-RU" sz="2400"/>
              <a:t>вимушеними</a:t>
            </a:r>
            <a:r>
              <a:rPr lang="ru-RU" sz="2400" smtClean="0"/>
              <a:t>? автоколиваннями</a:t>
            </a:r>
            <a:r>
              <a:rPr lang="ru-RU" sz="2400"/>
              <a:t>? </a:t>
            </a:r>
            <a:r>
              <a:rPr lang="ru-RU" sz="2400"/>
              <a:t>Наведіть </a:t>
            </a:r>
            <a:r>
              <a:rPr lang="ru-RU" sz="2400" smtClean="0"/>
              <a:t>приклади </a:t>
            </a:r>
          </a:p>
          <a:p>
            <a:pPr marL="342900" indent="-342900">
              <a:buAutoNum type="arabicPeriod"/>
            </a:pPr>
            <a:r>
              <a:rPr lang="ru-RU" sz="2400" smtClean="0"/>
              <a:t>Які </a:t>
            </a:r>
            <a:r>
              <a:rPr lang="ru-RU" sz="2400"/>
              <a:t>умови </a:t>
            </a:r>
            <a:r>
              <a:rPr lang="ru-RU" sz="2400"/>
              <a:t>необхідні </a:t>
            </a:r>
            <a:r>
              <a:rPr lang="ru-RU" sz="2400" smtClean="0"/>
              <a:t>для виникнення </a:t>
            </a:r>
            <a:r>
              <a:rPr lang="ru-RU" sz="2400"/>
              <a:t>вільних </a:t>
            </a:r>
            <a:r>
              <a:rPr lang="ru-RU" sz="2400"/>
              <a:t>коливань</a:t>
            </a:r>
            <a:r>
              <a:rPr lang="ru-RU" sz="2400" smtClean="0"/>
              <a:t>?</a:t>
            </a:r>
          </a:p>
          <a:p>
            <a:pPr marL="342900" indent="-342900">
              <a:buAutoNum type="arabicPeriod"/>
            </a:pPr>
            <a:r>
              <a:rPr lang="ru-RU" sz="2400" smtClean="0"/>
              <a:t>Які </a:t>
            </a:r>
            <a:r>
              <a:rPr lang="ru-RU" sz="2400"/>
              <a:t>коливання називають </a:t>
            </a:r>
            <a:r>
              <a:rPr lang="ru-RU" sz="2400"/>
              <a:t>згасаючими</a:t>
            </a:r>
            <a:r>
              <a:rPr lang="ru-RU" sz="2400" smtClean="0"/>
              <a:t>? незгасаючими</a:t>
            </a:r>
            <a:r>
              <a:rPr lang="ru-RU" sz="2400"/>
              <a:t>? Наведіть приклади</a:t>
            </a:r>
            <a:r>
              <a:rPr lang="ru-RU" sz="2400"/>
              <a:t>. </a:t>
            </a:r>
            <a:endParaRPr lang="ru-RU" sz="2400" smtClean="0"/>
          </a:p>
          <a:p>
            <a:pPr marL="342900" indent="-342900">
              <a:buAutoNum type="arabicPeriod"/>
            </a:pPr>
            <a:r>
              <a:rPr lang="ru-RU" sz="2400" smtClean="0"/>
              <a:t>Назвіть </a:t>
            </a:r>
            <a:r>
              <a:rPr lang="ru-RU" sz="2400"/>
              <a:t>основні фізичні величини</a:t>
            </a:r>
            <a:r>
              <a:rPr lang="ru-RU" sz="2400"/>
              <a:t>, </a:t>
            </a:r>
            <a:r>
              <a:rPr lang="ru-RU" sz="2400" smtClean="0"/>
              <a:t>які характеризують </a:t>
            </a:r>
            <a:r>
              <a:rPr lang="ru-RU" sz="2400"/>
              <a:t>коливання. Дайте їх </a:t>
            </a:r>
            <a:r>
              <a:rPr lang="ru-RU" sz="2400"/>
              <a:t>означення</a:t>
            </a:r>
            <a:r>
              <a:rPr lang="ru-RU" sz="2400" smtClean="0"/>
              <a:t>. </a:t>
            </a:r>
          </a:p>
          <a:p>
            <a:pPr marL="342900" indent="-342900">
              <a:buAutoNum type="arabicPeriod"/>
            </a:pPr>
            <a:r>
              <a:rPr lang="ru-RU" sz="2400" smtClean="0"/>
              <a:t>Які </a:t>
            </a:r>
            <a:r>
              <a:rPr lang="ru-RU" sz="2400"/>
              <a:t>коливання </a:t>
            </a:r>
            <a:r>
              <a:rPr lang="ru-RU" sz="2400" smtClean="0"/>
              <a:t>називають гармонічними</a:t>
            </a:r>
            <a:r>
              <a:rPr lang="ru-RU" sz="2400"/>
              <a:t>? Запишіть рівняння гармонічних коливань</a:t>
            </a:r>
            <a:r>
              <a:rPr lang="ru-RU" sz="2400"/>
              <a:t>. </a:t>
            </a:r>
            <a:endParaRPr lang="ru-RU" sz="2400" smtClean="0"/>
          </a:p>
          <a:p>
            <a:pPr marL="342900" indent="-342900">
              <a:buAutoNum type="arabicPeriod"/>
            </a:pPr>
            <a:r>
              <a:rPr lang="ru-RU" sz="2400" smtClean="0"/>
              <a:t>Який </a:t>
            </a:r>
            <a:r>
              <a:rPr lang="ru-RU" sz="2400"/>
              <a:t>вигляд </a:t>
            </a:r>
            <a:r>
              <a:rPr lang="ru-RU" sz="2400" smtClean="0"/>
              <a:t>має </a:t>
            </a:r>
            <a:r>
              <a:rPr lang="uk-UA" sz="2400" smtClean="0"/>
              <a:t>графік </a:t>
            </a:r>
            <a:r>
              <a:rPr lang="uk-UA" sz="2400"/>
              <a:t>гармонічних </a:t>
            </a:r>
            <a:r>
              <a:rPr lang="uk-UA" sz="2400"/>
              <a:t>коливань</a:t>
            </a:r>
            <a:r>
              <a:rPr lang="uk-UA" sz="2400" smtClean="0"/>
              <a:t>?</a:t>
            </a:r>
            <a:endParaRPr lang="ru-RU" sz="2400" dirty="0"/>
          </a:p>
        </p:txBody>
      </p:sp>
      <p:pic>
        <p:nvPicPr>
          <p:cNvPr id="2050" name="Picture 2" descr="C:\Users\Флора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825" y="2245825"/>
            <a:ext cx="4612175" cy="461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Контрольні запитання</a:t>
            </a:r>
            <a:endParaRPr lang="uk-UA" sz="40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182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Фізика </a:t>
            </a:r>
            <a:r>
              <a:rPr lang="uk-UA" sz="2800" b="1" u="sng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Опрацювати: 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язати: Вправа 17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8719" y="3312123"/>
            <a:ext cx="3066279" cy="140644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Домашнє завдання</a:t>
            </a:r>
            <a:endParaRPr lang="uk-UA" sz="40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428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Коливання та їх види</a:t>
            </a:r>
            <a:endParaRPr lang="uk-UA" sz="4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83475" y="1600206"/>
            <a:ext cx="10972800" cy="1095697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1"/>
              <a:t>Коливання </a:t>
            </a:r>
            <a:r>
              <a:rPr lang="ru-RU"/>
              <a:t>— це зміни стану системи біля певної точки рівноваги, </a:t>
            </a:r>
            <a:r>
              <a:rPr lang="ru-RU"/>
              <a:t>які </a:t>
            </a:r>
            <a:r>
              <a:rPr lang="ru-RU" smtClean="0"/>
              <a:t>точно або </a:t>
            </a:r>
            <a:r>
              <a:rPr lang="ru-RU"/>
              <a:t>приблизно повторюються з часом.</a:t>
            </a:r>
            <a:endParaRPr lang="uk-UA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322390897"/>
              </p:ext>
            </p:extLst>
          </p:nvPr>
        </p:nvGraphicFramePr>
        <p:xfrm>
          <a:off x="2317530" y="3247696"/>
          <a:ext cx="8098221" cy="2932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035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Коливання та їх види</a:t>
            </a:r>
            <a:endParaRPr lang="uk-UA" sz="4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88881" y="977458"/>
            <a:ext cx="10972800" cy="6936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/>
              <a:t>За характером взаємодії з навколишніми тілами та </a:t>
            </a:r>
            <a:r>
              <a:rPr lang="ru-RU" sz="1800"/>
              <a:t>полями </a:t>
            </a:r>
            <a:r>
              <a:rPr lang="ru-RU" sz="1800" smtClean="0"/>
              <a:t>розрізняють </a:t>
            </a:r>
            <a:r>
              <a:rPr lang="ru-RU" sz="1800" i="1" smtClean="0"/>
              <a:t>вільні </a:t>
            </a:r>
            <a:r>
              <a:rPr lang="ru-RU" sz="1800" i="1"/>
              <a:t>коливання, вимушені коливання, автоколивання</a:t>
            </a:r>
            <a:r>
              <a:rPr lang="ru-RU" sz="1800"/>
              <a:t>.</a:t>
            </a:r>
            <a:endParaRPr lang="uk-UA" sz="180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439781"/>
              </p:ext>
            </p:extLst>
          </p:nvPr>
        </p:nvGraphicFramePr>
        <p:xfrm>
          <a:off x="0" y="1602532"/>
          <a:ext cx="12192000" cy="491598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4000"/>
                <a:gridCol w="4064000"/>
                <a:gridCol w="4064000"/>
              </a:tblGrid>
              <a:tr h="557344">
                <a:tc>
                  <a:txBody>
                    <a:bodyPr/>
                    <a:lstStyle/>
                    <a:p>
                      <a:pPr algn="ctr"/>
                      <a:r>
                        <a:rPr lang="uk-UA" sz="16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Вільні коливання</a:t>
                      </a:r>
                      <a:endParaRPr lang="uk-UA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0" u="none" strike="noStrike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Вимушені коливання</a:t>
                      </a:r>
                      <a:endParaRPr lang="uk-UA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0" u="none" strike="noStrike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Автоколивання</a:t>
                      </a:r>
                      <a:endParaRPr lang="uk-UA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958429">
                <a:tc>
                  <a:txBody>
                    <a:bodyPr/>
                    <a:lstStyle/>
                    <a:p>
                      <a:pPr algn="l"/>
                      <a:r>
                        <a:rPr lang="uk-UA" sz="1400" i="1" smtClean="0">
                          <a:solidFill>
                            <a:schemeClr val="accent1"/>
                          </a:solidFill>
                        </a:rPr>
                        <a:t> — це коливання, які відбуваються під дією внутрішніх сил системи і виникають після того, як систему виведено зі стану рівноваги.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• Системи, в яких можуть виникнути вільні коливання, називають коливальними системами.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• Щоб у к оливальній с истемі виникли вільні коливання, необхідне виконання двох умов: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1) системі має бути передано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енергію;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2) втрати енергії в системі мають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бути незначними.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Вільними, наприклад, є механічні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коливання тягарця на пружині,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які виникають, якщо тягарець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відхилити від положення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рівноваги й відпустити; електромагнітні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коливання в коливальному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контурі.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• Амплітуда вільних коливань</a:t>
                      </a:r>
                    </a:p>
                    <a:p>
                      <a:pPr algn="l"/>
                      <a:r>
                        <a:rPr lang="uk-UA" sz="1400" smtClean="0">
                          <a:solidFill>
                            <a:schemeClr val="accent1"/>
                          </a:solidFill>
                        </a:rPr>
                        <a:t>визначається початковими умовами.</a:t>
                      </a:r>
                      <a:endParaRPr lang="uk-UA" sz="140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i="1" smtClean="0">
                          <a:solidFill>
                            <a:schemeClr val="accent1"/>
                          </a:solidFill>
                        </a:rPr>
                        <a:t> — це коливання, які відбуваються в системі тільки під дією зовнішнього періодичного</a:t>
                      </a:r>
                    </a:p>
                    <a:p>
                      <a:r>
                        <a:rPr lang="uk-UA" sz="1600" i="1" smtClean="0">
                          <a:solidFill>
                            <a:schemeClr val="accent1"/>
                          </a:solidFill>
                        </a:rPr>
                        <a:t>впливу.</a:t>
                      </a:r>
                    </a:p>
                    <a:p>
                      <a:r>
                        <a:rPr lang="uk-UA" sz="1600" smtClean="0">
                          <a:solidFill>
                            <a:schemeClr val="accent1"/>
                          </a:solidFill>
                        </a:rPr>
                        <a:t>Вимушеними, наприклад, є коливання шарів</a:t>
                      </a:r>
                    </a:p>
                    <a:p>
                      <a:r>
                        <a:rPr lang="uk-UA" sz="1600" smtClean="0">
                          <a:solidFill>
                            <a:schemeClr val="accent1"/>
                          </a:solidFill>
                        </a:rPr>
                        <a:t>повітря під час поширення звукової хвилі,</a:t>
                      </a:r>
                    </a:p>
                    <a:p>
                      <a:r>
                        <a:rPr lang="uk-UA" sz="1600" smtClean="0">
                          <a:solidFill>
                            <a:schemeClr val="accent1"/>
                          </a:solidFill>
                        </a:rPr>
                        <a:t>періодична зміна сили струму в електричній</a:t>
                      </a:r>
                    </a:p>
                    <a:p>
                      <a:r>
                        <a:rPr lang="uk-UA" sz="1600" smtClean="0">
                          <a:solidFill>
                            <a:schemeClr val="accent1"/>
                          </a:solidFill>
                        </a:rPr>
                        <a:t>мережі.</a:t>
                      </a:r>
                    </a:p>
                    <a:p>
                      <a:r>
                        <a:rPr lang="uk-UA" sz="1600" smtClean="0">
                          <a:solidFill>
                            <a:schemeClr val="accent1"/>
                          </a:solidFill>
                        </a:rPr>
                        <a:t>• Під час вимушених коливань може виникнути явище резонансу — різке збільшення амплітуди</a:t>
                      </a:r>
                    </a:p>
                    <a:p>
                      <a:r>
                        <a:rPr lang="uk-UA" sz="1600" smtClean="0">
                          <a:solidFill>
                            <a:schemeClr val="accent1"/>
                          </a:solidFill>
                        </a:rPr>
                        <a:t>коливань у разі, якщо частота зовнішнього періодичного впливу збігається з власною частотою коливань системи.</a:t>
                      </a:r>
                    </a:p>
                    <a:p>
                      <a:r>
                        <a:rPr lang="uk-UA" sz="1600" smtClean="0">
                          <a:solidFill>
                            <a:schemeClr val="accent1"/>
                          </a:solidFill>
                        </a:rPr>
                        <a:t>• Амплітуда вимушених коливань визначається</a:t>
                      </a:r>
                    </a:p>
                    <a:p>
                      <a:r>
                        <a:rPr lang="uk-UA" sz="1600" smtClean="0">
                          <a:solidFill>
                            <a:schemeClr val="accent1"/>
                          </a:solidFill>
                        </a:rPr>
                        <a:t>інтенсивністю зовнішнього періодичного впливу.</a:t>
                      </a:r>
                      <a:endParaRPr lang="uk-UA" sz="160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i="1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— це незгасаючі коливання,</a:t>
                      </a:r>
                    </a:p>
                    <a:p>
                      <a:r>
                        <a:rPr lang="uk-UA" sz="1600" b="0" i="1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які відбуваються внаслідок здатності системи</a:t>
                      </a:r>
                    </a:p>
                    <a:p>
                      <a:r>
                        <a:rPr lang="uk-UA" sz="1600" b="0" i="1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самостійно регулювати надходження</a:t>
                      </a:r>
                    </a:p>
                    <a:p>
                      <a:r>
                        <a:rPr lang="uk-UA" sz="1600" b="0" i="1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енергії від постійного джерела.</a:t>
                      </a:r>
                    </a:p>
                    <a:p>
                      <a:r>
                        <a:rPr lang="uk-UA" sz="1600" b="0" i="0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• Системи, в яких можуть виникнути автоколивання, називають втоколивальними</a:t>
                      </a:r>
                    </a:p>
                    <a:p>
                      <a:r>
                        <a:rPr lang="uk-UA" sz="1600" b="0" i="0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си стемами.</a:t>
                      </a:r>
                    </a:p>
                    <a:p>
                      <a:r>
                        <a:rPr lang="uk-UA" sz="1600" b="0" i="0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До автоколивальних систем можна віднес ти, наприклад, механічний годинник або генератор</a:t>
                      </a:r>
                    </a:p>
                    <a:p>
                      <a:r>
                        <a:rPr lang="uk-UA" sz="1600" b="0" i="0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Високочастотних електромагнітних коливань.</a:t>
                      </a:r>
                    </a:p>
                    <a:p>
                      <a:r>
                        <a:rPr lang="uk-UA" sz="1600" b="0" i="0" u="none" strike="noStrike" kern="1200" baseline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• Амплітуда автоколивань визначається властивостями автоколивальної системи.</a:t>
                      </a:r>
                      <a:endParaRPr lang="uk-UA" sz="160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65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Автомобильные амортизаторы - история развития, конструкция, тип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690" y="2401510"/>
            <a:ext cx="2808342" cy="210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Згасаючі та незгасаючі коливання</a:t>
            </a:r>
            <a:endParaRPr lang="uk-UA" sz="4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78523" y="1150878"/>
            <a:ext cx="6469119" cy="4864817"/>
          </a:xfrm>
        </p:spPr>
        <p:txBody>
          <a:bodyPr>
            <a:noAutofit/>
          </a:bodyPr>
          <a:lstStyle/>
          <a:p>
            <a:r>
              <a:rPr lang="ru-RU" sz="2400"/>
              <a:t>Якщо в коливальній системі </a:t>
            </a:r>
            <a:r>
              <a:rPr lang="ru-RU" sz="2400"/>
              <a:t>немає </a:t>
            </a:r>
            <a:r>
              <a:rPr lang="ru-RU" sz="2400" smtClean="0"/>
              <a:t>жодних втрат </a:t>
            </a:r>
            <a:r>
              <a:rPr lang="ru-RU" sz="2400"/>
              <a:t>енергії, то коли вання </a:t>
            </a:r>
            <a:r>
              <a:rPr lang="ru-RU" sz="2400"/>
              <a:t>триватимуть </a:t>
            </a:r>
            <a:r>
              <a:rPr lang="ru-RU" sz="2400" smtClean="0"/>
              <a:t>як завгодно </a:t>
            </a:r>
            <a:r>
              <a:rPr lang="ru-RU" sz="2400"/>
              <a:t>довго — їхня амплітуда із </a:t>
            </a:r>
            <a:r>
              <a:rPr lang="ru-RU" sz="2400"/>
              <a:t>часом </a:t>
            </a:r>
            <a:r>
              <a:rPr lang="ru-RU" sz="2400" smtClean="0"/>
              <a:t>не </a:t>
            </a:r>
            <a:r>
              <a:rPr lang="uk-UA" sz="2400" smtClean="0"/>
              <a:t>змінюватиметься</a:t>
            </a:r>
            <a:r>
              <a:rPr lang="uk-UA" sz="2400"/>
              <a:t>. Такі </a:t>
            </a:r>
            <a:r>
              <a:rPr lang="uk-UA" sz="2400"/>
              <a:t>коливання </a:t>
            </a:r>
            <a:r>
              <a:rPr lang="uk-UA" sz="2400" smtClean="0"/>
              <a:t>називають </a:t>
            </a:r>
            <a:r>
              <a:rPr lang="uk-UA" sz="2400" i="1" smtClean="0"/>
              <a:t>незгасаючими.</a:t>
            </a:r>
          </a:p>
          <a:p>
            <a:r>
              <a:rPr lang="uk-UA" sz="2400" smtClean="0"/>
              <a:t>Під </a:t>
            </a:r>
            <a:r>
              <a:rPr lang="uk-UA" sz="2400"/>
              <a:t>час </a:t>
            </a:r>
            <a:r>
              <a:rPr lang="uk-UA" sz="2400" smtClean="0"/>
              <a:t>механічних </a:t>
            </a:r>
            <a:r>
              <a:rPr lang="ru-RU" sz="2400" smtClean="0"/>
              <a:t>коливань </a:t>
            </a:r>
            <a:r>
              <a:rPr lang="ru-RU" sz="2400"/>
              <a:t>енергія витрачається </a:t>
            </a:r>
            <a:r>
              <a:rPr lang="ru-RU" sz="2400"/>
              <a:t>на </a:t>
            </a:r>
            <a:r>
              <a:rPr lang="ru-RU" sz="2400" smtClean="0"/>
              <a:t>долання </a:t>
            </a:r>
            <a:r>
              <a:rPr lang="uk-UA" sz="2400" smtClean="0"/>
              <a:t>сил </a:t>
            </a:r>
            <a:r>
              <a:rPr lang="uk-UA" sz="2400"/>
              <a:t>тертя, </a:t>
            </a:r>
            <a:r>
              <a:rPr lang="uk-UA" sz="2400"/>
              <a:t>деформацію</a:t>
            </a:r>
            <a:r>
              <a:rPr lang="uk-UA" sz="2400" smtClean="0"/>
              <a:t>;</a:t>
            </a:r>
          </a:p>
          <a:p>
            <a:r>
              <a:rPr lang="ru-RU" sz="2400" smtClean="0"/>
              <a:t>Під час електромагнітних коливань — на нагрівання провідників, випромінювання електромагнітних хвиль тощо.</a:t>
            </a:r>
          </a:p>
          <a:p>
            <a:r>
              <a:rPr lang="ru-RU" sz="2400" smtClean="0"/>
              <a:t>Вільні </a:t>
            </a:r>
            <a:r>
              <a:rPr lang="ru-RU" sz="2400"/>
              <a:t>коливання завжди </a:t>
            </a:r>
            <a:r>
              <a:rPr lang="ru-RU" sz="2400"/>
              <a:t>є </a:t>
            </a:r>
            <a:r>
              <a:rPr lang="ru-RU" sz="2400" i="1" smtClean="0"/>
              <a:t>згасаючими.</a:t>
            </a:r>
            <a:endParaRPr lang="uk-UA" sz="2400"/>
          </a:p>
        </p:txBody>
      </p:sp>
      <p:pic>
        <p:nvPicPr>
          <p:cNvPr id="2050" name="Picture 2" descr="C:\Users\Таня\Desktop\Все для презентаций\Картинки\kaplan2802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861" y="1295783"/>
            <a:ext cx="2052638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Названо оптимальный пульс для человека и как его снизить ᐉ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861" y="4508147"/>
            <a:ext cx="3703638" cy="178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59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Гармонічні коливання</a:t>
            </a:r>
            <a:endParaRPr lang="uk-UA" sz="4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7788" y="1395982"/>
            <a:ext cx="6469119" cy="5202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/>
              <a:t>Гармонічні коливання </a:t>
            </a:r>
            <a:r>
              <a:rPr lang="ru-RU" sz="2400"/>
              <a:t>— це коливання</a:t>
            </a:r>
            <a:r>
              <a:rPr lang="ru-RU" sz="2400"/>
              <a:t>, </a:t>
            </a:r>
            <a:r>
              <a:rPr lang="ru-RU" sz="2400" smtClean="0"/>
              <a:t>за яких </a:t>
            </a:r>
            <a:r>
              <a:rPr lang="ru-RU" sz="2400"/>
              <a:t>значення змінної </a:t>
            </a:r>
            <a:r>
              <a:rPr lang="ru-RU" sz="2400"/>
              <a:t>величини </a:t>
            </a:r>
            <a:r>
              <a:rPr lang="ru-RU" sz="2400" smtClean="0"/>
              <a:t>змінюєтьсяз </a:t>
            </a:r>
            <a:r>
              <a:rPr lang="ru-RU" sz="2400"/>
              <a:t>часом за гармонічним </a:t>
            </a:r>
            <a:r>
              <a:rPr lang="ru-RU" sz="2400"/>
              <a:t>законом</a:t>
            </a:r>
            <a:r>
              <a:rPr lang="ru-RU" sz="2400" smtClean="0"/>
              <a:t>.</a:t>
            </a:r>
          </a:p>
          <a:p>
            <a:pPr marL="0" indent="0">
              <a:buNone/>
            </a:pPr>
            <a:r>
              <a:rPr lang="ru-RU" sz="2400"/>
              <a:t>Рівняння гармонічних коливань має </a:t>
            </a:r>
            <a:r>
              <a:rPr lang="ru-RU" sz="2400"/>
              <a:t>вигляд</a:t>
            </a:r>
            <a:r>
              <a:rPr lang="ru-RU" sz="2400" smtClean="0"/>
              <a:t>:</a:t>
            </a:r>
          </a:p>
          <a:p>
            <a:pPr marL="0" indent="0">
              <a:buNone/>
            </a:pPr>
            <a:endParaRPr lang="ru-RU" sz="2400"/>
          </a:p>
          <a:p>
            <a:pPr marL="0" indent="0">
              <a:buNone/>
            </a:pPr>
            <a:endParaRPr lang="ru-RU" sz="2400"/>
          </a:p>
          <a:p>
            <a:pPr marL="0" indent="0">
              <a:buNone/>
            </a:pPr>
            <a:r>
              <a:rPr lang="ru-RU" sz="2400" smtClean="0"/>
              <a:t>де </a:t>
            </a:r>
            <a:r>
              <a:rPr lang="ru-RU" sz="2400" i="1"/>
              <a:t>x </a:t>
            </a:r>
            <a:r>
              <a:rPr lang="ru-RU" sz="2400"/>
              <a:t>— значення змінної величини в </a:t>
            </a:r>
            <a:r>
              <a:rPr lang="ru-RU" sz="2400"/>
              <a:t>даний </a:t>
            </a:r>
            <a:r>
              <a:rPr lang="ru-RU" sz="2400" smtClean="0"/>
              <a:t>момент часу </a:t>
            </a:r>
            <a:r>
              <a:rPr lang="ru-RU" sz="2400" i="1"/>
              <a:t>t</a:t>
            </a:r>
            <a:r>
              <a:rPr lang="ru-RU" sz="2400"/>
              <a:t>; </a:t>
            </a:r>
            <a:r>
              <a:rPr lang="ru-RU" sz="2400" i="1"/>
              <a:t>A </a:t>
            </a:r>
            <a:r>
              <a:rPr lang="ru-RU" sz="2400"/>
              <a:t>— амплітуда коливань; ω </a:t>
            </a:r>
            <a:r>
              <a:rPr lang="ru-RU" sz="2400"/>
              <a:t>— </a:t>
            </a:r>
            <a:r>
              <a:rPr lang="ru-RU" sz="2400" smtClean="0"/>
              <a:t>циклічна частота</a:t>
            </a:r>
            <a:r>
              <a:rPr lang="ru-RU" sz="2400"/>
              <a:t>; 0 — початкова фаза коливань.</a:t>
            </a:r>
          </a:p>
          <a:p>
            <a:pPr marL="0" indent="0">
              <a:buNone/>
            </a:pPr>
            <a:r>
              <a:rPr lang="ru-RU" sz="2400" i="1"/>
              <a:t>Графік залежності значення </a:t>
            </a:r>
            <a:r>
              <a:rPr lang="ru-RU" sz="2400" i="1"/>
              <a:t>змінної </a:t>
            </a:r>
            <a:r>
              <a:rPr lang="ru-RU" sz="2400" i="1" smtClean="0"/>
              <a:t>величини від </a:t>
            </a:r>
            <a:r>
              <a:rPr lang="ru-RU" sz="2400" i="1"/>
              <a:t>часу називають </a:t>
            </a:r>
            <a:r>
              <a:rPr lang="ru-RU" sz="2400"/>
              <a:t>графіком коливань.</a:t>
            </a:r>
            <a:endParaRPr lang="uk-UA" sz="240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12" y="3045809"/>
            <a:ext cx="3257320" cy="58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348" y="3045809"/>
            <a:ext cx="3623044" cy="58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841" y="1136590"/>
            <a:ext cx="3684158" cy="572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58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 коливань</a:t>
            </a:r>
            <a:endParaRPr lang="uk-UA" sz="4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7788" y="1395982"/>
            <a:ext cx="11487522" cy="5202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i="1"/>
              <a:t>Амплітуда коливань </a:t>
            </a:r>
            <a:r>
              <a:rPr lang="ru-RU" sz="2400" i="1"/>
              <a:t>A </a:t>
            </a:r>
            <a:r>
              <a:rPr lang="ru-RU" sz="2400"/>
              <a:t>— це фізична величина, яка </a:t>
            </a:r>
            <a:r>
              <a:rPr lang="ru-RU" sz="2400"/>
              <a:t>характеризує </a:t>
            </a:r>
            <a:r>
              <a:rPr lang="ru-RU" sz="2400" smtClean="0"/>
              <a:t>коливання і </a:t>
            </a:r>
            <a:r>
              <a:rPr lang="ru-RU" sz="2400"/>
              <a:t>дорівнює максимальному значенню змінної </a:t>
            </a:r>
            <a:r>
              <a:rPr lang="ru-RU" sz="2400"/>
              <a:t>величини</a:t>
            </a:r>
            <a:r>
              <a:rPr lang="ru-RU" sz="2400" smtClean="0"/>
              <a:t>.</a:t>
            </a:r>
          </a:p>
          <a:p>
            <a:pPr marL="0" indent="0">
              <a:buNone/>
            </a:pPr>
            <a:r>
              <a:rPr lang="ru-RU" sz="2400"/>
              <a:t>Одиниця амплітуди коливань визначається одиницею змінної величини.</a:t>
            </a:r>
          </a:p>
          <a:p>
            <a:pPr marL="0" indent="0">
              <a:buNone/>
            </a:pPr>
            <a:r>
              <a:rPr lang="ru-RU" sz="2400"/>
              <a:t>Так, у разі механічних коливань амплітуду розуміють </a:t>
            </a:r>
            <a:r>
              <a:rPr lang="ru-RU" sz="2400"/>
              <a:t>як </a:t>
            </a:r>
            <a:r>
              <a:rPr lang="ru-RU" sz="2400" smtClean="0"/>
              <a:t>максимальне </a:t>
            </a:r>
            <a:r>
              <a:rPr lang="uk-UA" sz="2400" smtClean="0"/>
              <a:t>зміщення</a:t>
            </a:r>
            <a:r>
              <a:rPr lang="uk-UA" sz="2400"/>
              <a:t>: </a:t>
            </a:r>
            <a:r>
              <a:rPr lang="en-US" sz="2400" i="1"/>
              <a:t>A </a:t>
            </a:r>
            <a:r>
              <a:rPr lang="en-US" sz="2400"/>
              <a:t>= </a:t>
            </a:r>
            <a:r>
              <a:rPr lang="en-US" sz="2400" i="1"/>
              <a:t>x</a:t>
            </a:r>
            <a:r>
              <a:rPr lang="en-US" sz="2400" baseline="-25000"/>
              <a:t>max</a:t>
            </a:r>
            <a:r>
              <a:rPr lang="en-US" sz="2400"/>
              <a:t> </a:t>
            </a:r>
            <a:r>
              <a:rPr lang="uk-UA" sz="2400" smtClean="0"/>
              <a:t>(</a:t>
            </a:r>
            <a:r>
              <a:rPr lang="en-US" sz="2400" i="1" smtClean="0"/>
              <a:t>x</a:t>
            </a:r>
            <a:r>
              <a:rPr lang="en-US" sz="2400" baseline="-25000" smtClean="0"/>
              <a:t>max</a:t>
            </a:r>
            <a:r>
              <a:rPr lang="en-US" sz="2400" smtClean="0"/>
              <a:t> </a:t>
            </a:r>
            <a:r>
              <a:rPr lang="uk-UA" sz="2400" smtClean="0"/>
              <a:t> </a:t>
            </a:r>
            <a:r>
              <a:rPr lang="ru-RU" sz="2400" b="0" i="0" u="none" strike="noStrike" baseline="0" smtClean="0"/>
              <a:t> = </a:t>
            </a:r>
            <a:r>
              <a:rPr lang="ru-RU" sz="2400" smtClean="0"/>
              <a:t>1м); </a:t>
            </a:r>
            <a:r>
              <a:rPr lang="ru-RU" sz="2400"/>
              <a:t>можна говорити також про </a:t>
            </a:r>
            <a:r>
              <a:rPr lang="ru-RU" sz="2400"/>
              <a:t>амплітуду </a:t>
            </a:r>
            <a:r>
              <a:rPr lang="ru-RU" sz="2400" smtClean="0"/>
              <a:t>швидкості </a:t>
            </a:r>
            <a:r>
              <a:rPr lang="en-US" sz="2400" i="1" smtClean="0"/>
              <a:t>v</a:t>
            </a:r>
            <a:r>
              <a:rPr lang="en-US" sz="2400" baseline="-25000" smtClean="0"/>
              <a:t>max</a:t>
            </a:r>
            <a:r>
              <a:rPr lang="en-US" sz="2400" smtClean="0"/>
              <a:t> </a:t>
            </a:r>
            <a:r>
              <a:rPr lang="ru-RU" sz="2400" b="0" i="0" u="none" strike="noStrike" baseline="0" smtClean="0"/>
              <a:t>( = </a:t>
            </a:r>
            <a:r>
              <a:rPr lang="ru-RU" sz="2400" smtClean="0"/>
              <a:t>1м/с</a:t>
            </a:r>
            <a:r>
              <a:rPr lang="ru-RU" sz="2400"/>
              <a:t>) й амплітуду прискорення </a:t>
            </a:r>
            <a:r>
              <a:rPr lang="ru-RU" sz="2400" i="1"/>
              <a:t>a</a:t>
            </a:r>
            <a:r>
              <a:rPr lang="ru-RU" sz="2400" baseline="-25000"/>
              <a:t>max</a:t>
            </a:r>
            <a:r>
              <a:rPr lang="ru-RU" sz="2400"/>
              <a:t> </a:t>
            </a:r>
            <a:r>
              <a:rPr lang="ru-RU" sz="2400" b="0" i="0" u="none" strike="noStrike" baseline="0" smtClean="0"/>
              <a:t>( = </a:t>
            </a:r>
            <a:r>
              <a:rPr lang="ru-RU" sz="2400" smtClean="0"/>
              <a:t>1м/c</a:t>
            </a:r>
            <a:r>
              <a:rPr lang="ru-RU" sz="2400" baseline="30000" smtClean="0"/>
              <a:t>2</a:t>
            </a:r>
            <a:r>
              <a:rPr lang="ru-RU" sz="2400" smtClean="0"/>
              <a:t> </a:t>
            </a:r>
            <a:r>
              <a:rPr lang="ru-RU" sz="2400"/>
              <a:t>). У </a:t>
            </a:r>
            <a:r>
              <a:rPr lang="ru-RU" sz="2400"/>
              <a:t>разі </a:t>
            </a:r>
            <a:r>
              <a:rPr lang="ru-RU" sz="2400" smtClean="0"/>
              <a:t>електромагнітних коливань </a:t>
            </a:r>
            <a:r>
              <a:rPr lang="ru-RU" sz="2400"/>
              <a:t>говорять про амплітуду сили струму </a:t>
            </a:r>
            <a:r>
              <a:rPr lang="ru-RU" sz="2400" i="1"/>
              <a:t>I</a:t>
            </a:r>
            <a:r>
              <a:rPr lang="ru-RU" sz="2400" baseline="-25000"/>
              <a:t>max</a:t>
            </a:r>
            <a:r>
              <a:rPr lang="ru-RU" sz="2400"/>
              <a:t> </a:t>
            </a:r>
            <a:r>
              <a:rPr lang="uk-UA" sz="2400" b="0" i="0" u="none" strike="noStrike" baseline="0" smtClean="0"/>
              <a:t>( = </a:t>
            </a:r>
            <a:r>
              <a:rPr lang="uk-UA" sz="2400"/>
              <a:t>1А</a:t>
            </a:r>
            <a:r>
              <a:rPr lang="uk-UA" sz="2400" smtClean="0"/>
              <a:t>), амплітуду </a:t>
            </a:r>
            <a:r>
              <a:rPr lang="uk-UA" sz="2400"/>
              <a:t>напруги </a:t>
            </a:r>
            <a:r>
              <a:rPr lang="en-US" sz="2400" i="1"/>
              <a:t>U</a:t>
            </a:r>
            <a:r>
              <a:rPr lang="en-US" sz="2400" baseline="-25000"/>
              <a:t>max</a:t>
            </a:r>
            <a:r>
              <a:rPr lang="en-US" sz="2400"/>
              <a:t> </a:t>
            </a:r>
            <a:r>
              <a:rPr lang="uk-UA" sz="2400" b="0" i="0" u="none" strike="noStrike" baseline="0" smtClean="0"/>
              <a:t>( = </a:t>
            </a:r>
            <a:r>
              <a:rPr lang="uk-UA" sz="2400"/>
              <a:t>1В), амплітуду ЕРС </a:t>
            </a:r>
            <a:r>
              <a:rPr lang="en-US" sz="2400"/>
              <a:t>E</a:t>
            </a:r>
            <a:r>
              <a:rPr lang="en-US" sz="2400" baseline="-25000"/>
              <a:t>max</a:t>
            </a:r>
            <a:r>
              <a:rPr lang="en-US" sz="2400"/>
              <a:t> </a:t>
            </a:r>
            <a:r>
              <a:rPr lang="uk-UA" sz="2400" b="0" i="0" u="none" strike="noStrike" baseline="0" smtClean="0"/>
              <a:t>( = </a:t>
            </a:r>
            <a:r>
              <a:rPr lang="uk-UA" sz="2400"/>
              <a:t>1В) тощо.</a:t>
            </a:r>
          </a:p>
        </p:txBody>
      </p:sp>
      <p:pic>
        <p:nvPicPr>
          <p:cNvPr id="5122" name="Picture 2" descr="План-конспект уроку &quot;&quot;Умови виникнення коливань Коливальний рух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723" y="4150823"/>
            <a:ext cx="4698124" cy="256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18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 коливань</a:t>
            </a:r>
            <a:endParaRPr lang="uk-UA" sz="4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7788" y="1395982"/>
            <a:ext cx="11487522" cy="5202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/>
              <a:t>Період коливань T </a:t>
            </a:r>
            <a:r>
              <a:rPr lang="ru-RU" sz="2400"/>
              <a:t>— фізична величина, яка характеризує коливання </a:t>
            </a:r>
            <a:r>
              <a:rPr lang="ru-RU" sz="2400"/>
              <a:t>і </a:t>
            </a:r>
            <a:r>
              <a:rPr lang="ru-RU" sz="2400" smtClean="0"/>
              <a:t>дорівнює </a:t>
            </a:r>
            <a:r>
              <a:rPr lang="ru-RU" sz="2400"/>
              <a:t>мінімальному інтервалу часу, через який значення </a:t>
            </a:r>
            <a:r>
              <a:rPr lang="ru-RU" sz="2400"/>
              <a:t>змінної </a:t>
            </a:r>
            <a:r>
              <a:rPr lang="ru-RU" sz="2400" smtClean="0"/>
              <a:t>величини повторюється</a:t>
            </a:r>
            <a:r>
              <a:rPr lang="ru-RU" sz="2400"/>
              <a:t>, тобто часу, за який здійснюється одне повне </a:t>
            </a:r>
            <a:r>
              <a:rPr lang="ru-RU" sz="2400"/>
              <a:t>коливання</a:t>
            </a:r>
            <a:r>
              <a:rPr lang="ru-RU" sz="2400" smtClean="0"/>
              <a:t>:</a:t>
            </a:r>
          </a:p>
          <a:p>
            <a:pPr marL="0" indent="0">
              <a:buNone/>
            </a:pPr>
            <a:endParaRPr lang="ru-RU" sz="2400" smtClean="0"/>
          </a:p>
          <a:p>
            <a:pPr marL="0" indent="0">
              <a:buNone/>
            </a:pPr>
            <a:endParaRPr lang="ru-RU" sz="2400"/>
          </a:p>
          <a:p>
            <a:pPr marL="0" indent="0">
              <a:buNone/>
            </a:pPr>
            <a:r>
              <a:rPr lang="ru-RU" sz="2400"/>
              <a:t>де </a:t>
            </a:r>
            <a:r>
              <a:rPr lang="ru-RU" sz="2400" i="1"/>
              <a:t>t </a:t>
            </a:r>
            <a:r>
              <a:rPr lang="ru-RU" sz="2400"/>
              <a:t>— час коливань; </a:t>
            </a:r>
            <a:r>
              <a:rPr lang="ru-RU" sz="2400" i="1"/>
              <a:t>N </a:t>
            </a:r>
            <a:r>
              <a:rPr lang="ru-RU" sz="2400"/>
              <a:t>— </a:t>
            </a:r>
            <a:r>
              <a:rPr lang="ru-RU" sz="2400"/>
              <a:t>кількість </a:t>
            </a:r>
            <a:r>
              <a:rPr lang="ru-RU" sz="2400" smtClean="0"/>
              <a:t>повних</a:t>
            </a:r>
            <a:r>
              <a:rPr lang="uk-UA" sz="2400" smtClean="0"/>
              <a:t>коливань </a:t>
            </a:r>
            <a:r>
              <a:rPr lang="uk-UA" sz="2400"/>
              <a:t>за цей час.</a:t>
            </a:r>
          </a:p>
          <a:p>
            <a:pPr marL="0" indent="0">
              <a:buNone/>
            </a:pPr>
            <a:r>
              <a:rPr lang="ru-RU" sz="2400" i="1"/>
              <a:t>Одиниця періоду коливань у </a:t>
            </a:r>
            <a:r>
              <a:rPr lang="ru-RU" sz="2400" i="1"/>
              <a:t>СІ </a:t>
            </a:r>
            <a:r>
              <a:rPr lang="ru-RU" sz="2400" smtClean="0"/>
              <a:t>— </a:t>
            </a:r>
            <a:r>
              <a:rPr lang="uk-UA" sz="2400" b="1" smtClean="0"/>
              <a:t>секунда </a:t>
            </a:r>
            <a:r>
              <a:rPr lang="uk-UA" sz="2400" b="1"/>
              <a:t>(с) (</a:t>
            </a:r>
            <a:r>
              <a:rPr lang="en-US" sz="2400" b="1"/>
              <a:t>s)</a:t>
            </a:r>
            <a:r>
              <a:rPr lang="en-US" sz="2400"/>
              <a:t>.</a:t>
            </a:r>
            <a:endParaRPr lang="uk-UA" sz="2400"/>
          </a:p>
        </p:txBody>
      </p:sp>
      <p:pic>
        <p:nvPicPr>
          <p:cNvPr id="5122" name="Picture 2" descr="План-конспект уроку &quot;&quot;Умови виникнення коливань Коливальний рух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207" y="4146543"/>
            <a:ext cx="4698124" cy="256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24" y="2601791"/>
            <a:ext cx="1159027" cy="920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2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 коливань</a:t>
            </a:r>
            <a:endParaRPr lang="uk-UA" sz="4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7788" y="1395982"/>
            <a:ext cx="11487522" cy="5202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/>
              <a:t>Частота </a:t>
            </a:r>
            <a:r>
              <a:rPr lang="ru-RU" sz="2400" b="1" i="1"/>
              <a:t>коливань </a:t>
            </a:r>
            <a:r>
              <a:rPr lang="el-GR" sz="2400" b="1" i="1" smtClean="0"/>
              <a:t>ν</a:t>
            </a:r>
            <a:r>
              <a:rPr lang="ru-RU" sz="2400" b="1" i="1" smtClean="0"/>
              <a:t> </a:t>
            </a:r>
            <a:r>
              <a:rPr lang="ru-RU" sz="2400"/>
              <a:t>— фізична величина</a:t>
            </a:r>
            <a:r>
              <a:rPr lang="ru-RU" sz="2400"/>
              <a:t>, </a:t>
            </a:r>
            <a:r>
              <a:rPr lang="ru-RU" sz="2400" smtClean="0"/>
              <a:t>яка характеризує </a:t>
            </a:r>
            <a:r>
              <a:rPr lang="ru-RU" sz="2400"/>
              <a:t>коливання і </a:t>
            </a:r>
            <a:r>
              <a:rPr lang="ru-RU" sz="2400"/>
              <a:t>чисельно </a:t>
            </a:r>
            <a:r>
              <a:rPr lang="ru-RU" sz="2400" smtClean="0"/>
              <a:t>дорівнює кількості </a:t>
            </a:r>
            <a:r>
              <a:rPr lang="ru-RU" sz="2400"/>
              <a:t>повних коливань, </a:t>
            </a:r>
            <a:r>
              <a:rPr lang="ru-RU" sz="2400"/>
              <a:t>які </a:t>
            </a:r>
            <a:r>
              <a:rPr lang="ru-RU" sz="2400" smtClean="0"/>
              <a:t>здійснюються</a:t>
            </a:r>
            <a:r>
              <a:rPr lang="uk-UA" sz="2400" smtClean="0"/>
              <a:t>за </a:t>
            </a:r>
            <a:r>
              <a:rPr lang="uk-UA" sz="2400"/>
              <a:t>одиницю часу:</a:t>
            </a:r>
            <a:endParaRPr lang="ru-RU" sz="2400"/>
          </a:p>
          <a:p>
            <a:pPr marL="0" indent="0">
              <a:buNone/>
            </a:pPr>
            <a:endParaRPr lang="ru-RU" sz="2400" smtClean="0"/>
          </a:p>
          <a:p>
            <a:pPr marL="0" indent="0">
              <a:buNone/>
            </a:pPr>
            <a:endParaRPr lang="ru-RU" sz="2400"/>
          </a:p>
          <a:p>
            <a:pPr marL="0" indent="0">
              <a:buNone/>
            </a:pPr>
            <a:endParaRPr lang="ru-RU" sz="2400" smtClean="0"/>
          </a:p>
          <a:p>
            <a:pPr marL="0" indent="0">
              <a:buNone/>
            </a:pPr>
            <a:r>
              <a:rPr lang="ru-RU" sz="2400" smtClean="0"/>
              <a:t>де </a:t>
            </a:r>
            <a:r>
              <a:rPr lang="ru-RU" sz="2400" i="1"/>
              <a:t>t </a:t>
            </a:r>
            <a:r>
              <a:rPr lang="ru-RU" sz="2400"/>
              <a:t>— час коливань; </a:t>
            </a:r>
            <a:r>
              <a:rPr lang="ru-RU" sz="2400" i="1"/>
              <a:t>N </a:t>
            </a:r>
            <a:r>
              <a:rPr lang="ru-RU" sz="2400"/>
              <a:t>— </a:t>
            </a:r>
            <a:r>
              <a:rPr lang="ru-RU" sz="2400"/>
              <a:t>кількість </a:t>
            </a:r>
            <a:r>
              <a:rPr lang="ru-RU" sz="2400" smtClean="0"/>
              <a:t>повних</a:t>
            </a:r>
            <a:r>
              <a:rPr lang="uk-UA" sz="2400" smtClean="0"/>
              <a:t>коливань </a:t>
            </a:r>
            <a:r>
              <a:rPr lang="uk-UA" sz="2400"/>
              <a:t>за цей час.</a:t>
            </a:r>
          </a:p>
          <a:p>
            <a:pPr marL="0" indent="0">
              <a:buNone/>
            </a:pPr>
            <a:r>
              <a:rPr lang="ru-RU" sz="2400" i="1"/>
              <a:t>Одиниця частоти коливань у </a:t>
            </a:r>
            <a:r>
              <a:rPr lang="ru-RU" sz="2400" i="1"/>
              <a:t>СІ </a:t>
            </a:r>
            <a:r>
              <a:rPr lang="ru-RU" sz="2400" smtClean="0"/>
              <a:t>— </a:t>
            </a:r>
            <a:r>
              <a:rPr lang="uk-UA" sz="2400" b="1" smtClean="0"/>
              <a:t>герц </a:t>
            </a:r>
            <a:r>
              <a:rPr lang="uk-UA" sz="2400" b="1"/>
              <a:t>(Гц) (</a:t>
            </a:r>
            <a:r>
              <a:rPr lang="en-US" sz="2400" b="1"/>
              <a:t>Hz).</a:t>
            </a:r>
            <a:endParaRPr lang="uk-UA" sz="2400" b="1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055" y="2324916"/>
            <a:ext cx="1400861" cy="118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51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" y="173417"/>
            <a:ext cx="12192000" cy="8040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 коливань</a:t>
            </a:r>
            <a:endParaRPr lang="uk-UA" sz="4800" b="1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7788" y="1395982"/>
            <a:ext cx="11487522" cy="5202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b="1" i="1"/>
              <a:t>Циклічна частота  </a:t>
            </a:r>
            <a:r>
              <a:rPr lang="uk-UA" sz="2400"/>
              <a:t>— </a:t>
            </a:r>
            <a:r>
              <a:rPr lang="uk-UA" sz="2400"/>
              <a:t>фізична </a:t>
            </a:r>
            <a:r>
              <a:rPr lang="uk-UA" sz="2400" smtClean="0"/>
              <a:t>величина,</a:t>
            </a:r>
            <a:r>
              <a:rPr lang="ru-RU" sz="2400" smtClean="0"/>
              <a:t>яка </a:t>
            </a:r>
            <a:r>
              <a:rPr lang="ru-RU" sz="2400"/>
              <a:t>характеризує </a:t>
            </a:r>
            <a:r>
              <a:rPr lang="ru-RU" sz="2400"/>
              <a:t>коливання </a:t>
            </a:r>
            <a:r>
              <a:rPr lang="ru-RU" sz="2400" smtClean="0"/>
              <a:t>і чисельнодорівнює </a:t>
            </a:r>
            <a:r>
              <a:rPr lang="ru-RU" sz="2400"/>
              <a:t>кількості повних коливань, </a:t>
            </a:r>
            <a:r>
              <a:rPr lang="ru-RU" sz="2400"/>
              <a:t>які </a:t>
            </a:r>
            <a:r>
              <a:rPr lang="ru-RU" sz="2400" smtClean="0"/>
              <a:t>здій</a:t>
            </a:r>
            <a:r>
              <a:rPr lang="uk-UA" sz="2400" smtClean="0"/>
              <a:t>снюються </a:t>
            </a:r>
            <a:r>
              <a:rPr lang="uk-UA" sz="2400"/>
              <a:t>за 2 секунд:</a:t>
            </a:r>
            <a:endParaRPr lang="ru-RU" sz="2400" smtClean="0"/>
          </a:p>
          <a:p>
            <a:pPr marL="0" indent="0">
              <a:buNone/>
            </a:pPr>
            <a:endParaRPr lang="ru-RU" sz="2400"/>
          </a:p>
          <a:p>
            <a:pPr marL="0" indent="0">
              <a:buNone/>
            </a:pPr>
            <a:endParaRPr lang="ru-RU" sz="2400" smtClean="0"/>
          </a:p>
          <a:p>
            <a:pPr marL="0" indent="0">
              <a:buNone/>
            </a:pPr>
            <a:r>
              <a:rPr lang="ru-RU" sz="2400" i="1" smtClean="0"/>
              <a:t>Одиниця </a:t>
            </a:r>
            <a:r>
              <a:rPr lang="ru-RU" sz="2400" i="1"/>
              <a:t>циклічної частоти в СІ </a:t>
            </a:r>
            <a:r>
              <a:rPr lang="ru-RU" sz="2400"/>
              <a:t>— </a:t>
            </a:r>
            <a:r>
              <a:rPr lang="ru-RU" sz="2400" b="1" i="1" smtClean="0"/>
              <a:t>радіан </a:t>
            </a:r>
            <a:r>
              <a:rPr lang="uk-UA" sz="2400" b="1" i="1" smtClean="0"/>
              <a:t>за секунду.</a:t>
            </a:r>
          </a:p>
          <a:p>
            <a:pPr marL="0" indent="0">
              <a:buNone/>
            </a:pPr>
            <a:endParaRPr lang="uk-UA" sz="2400" b="1" i="1" smtClean="0"/>
          </a:p>
          <a:p>
            <a:pPr marL="0" indent="0">
              <a:buNone/>
            </a:pPr>
            <a:r>
              <a:rPr lang="uk-UA" sz="2400" b="1" i="1"/>
              <a:t>Фаза коливань  </a:t>
            </a:r>
            <a:r>
              <a:rPr lang="uk-UA" sz="2400"/>
              <a:t>— </a:t>
            </a:r>
            <a:r>
              <a:rPr lang="uk-UA" sz="2400"/>
              <a:t>фізична </a:t>
            </a:r>
            <a:r>
              <a:rPr lang="uk-UA" sz="2400" smtClean="0"/>
              <a:t>величина,</a:t>
            </a:r>
            <a:r>
              <a:rPr lang="ru-RU" sz="2400" smtClean="0"/>
              <a:t>яка </a:t>
            </a:r>
            <a:r>
              <a:rPr lang="ru-RU" sz="2400"/>
              <a:t>характеризує стан </a:t>
            </a:r>
            <a:r>
              <a:rPr lang="ru-RU" sz="2400"/>
              <a:t>коливальної </a:t>
            </a:r>
            <a:r>
              <a:rPr lang="ru-RU" sz="2400" smtClean="0"/>
              <a:t>системи </a:t>
            </a:r>
            <a:r>
              <a:rPr lang="uk-UA" sz="2400" smtClean="0"/>
              <a:t>в </a:t>
            </a:r>
            <a:r>
              <a:rPr lang="uk-UA" sz="2400"/>
              <a:t>даний момент часу:</a:t>
            </a:r>
            <a:endParaRPr lang="uk-UA" sz="2400" b="1" i="1"/>
          </a:p>
          <a:p>
            <a:pPr marL="0" indent="0">
              <a:buNone/>
            </a:pPr>
            <a:endParaRPr lang="ru-RU" sz="2400" b="1" i="1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392" y="2230973"/>
            <a:ext cx="1921218" cy="835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607" y="4571999"/>
            <a:ext cx="2297552" cy="740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624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BC99BC-3A63-4255-9D4F-38C5B80A3193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896FEF9-821E-45A6-82F2-0B1CE4CD8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7A874A-6E55-415B-9061-8B2D43DC2F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843</Words>
  <Application>Microsoft Office PowerPoint</Application>
  <PresentationFormat>Произвольный</PresentationFormat>
  <Paragraphs>116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2012-09-21T18:31:34Z</dcterms:created>
  <dcterms:modified xsi:type="dcterms:W3CDTF">2020-04-21T15:53:44Z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