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8" r:id="rId5"/>
    <p:sldId id="260" r:id="rId6"/>
    <p:sldId id="265" r:id="rId7"/>
    <p:sldId id="266" r:id="rId8"/>
    <p:sldId id="268" r:id="rId9"/>
    <p:sldId id="270" r:id="rId10"/>
    <p:sldId id="271" r:id="rId11"/>
    <p:sldId id="269" r:id="rId12"/>
    <p:sldId id="272" r:id="rId13"/>
    <p:sldId id="273" r:id="rId14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9" autoAdjust="0"/>
    <p:restoredTop sz="94660"/>
  </p:normalViewPr>
  <p:slideViewPr>
    <p:cSldViewPr snapToGrid="0">
      <p:cViewPr>
        <p:scale>
          <a:sx n="60" d="100"/>
          <a:sy n="60" d="100"/>
        </p:scale>
        <p:origin x="-978" y="-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2844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4E30ADBF-5313-459D-B6F3-BF27C0F5823C}" type="datetime1">
              <a:rPr lang="ru-RU" smtClean="0"/>
              <a:pPr algn="r" rtl="0"/>
              <a:t>21.04.2020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ru-RU" dirty="0" smtClean="0"/>
              <a:t>‹#›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42583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0FBF0F8D-2DF2-4F30-A8FF-E6766175BFDA}" type="datetime1">
              <a:rPr lang="ru-RU" smtClean="0"/>
              <a:pPr/>
              <a:t>21.04.2020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dirty="0" smtClean="0"/>
              <a:t>Образец текста</a:t>
            </a:r>
          </a:p>
          <a:p>
            <a:pPr lvl="1" rtl="0"/>
            <a:r>
              <a:rPr lang="ru-RU" dirty="0" smtClean="0"/>
              <a:t>Второй уровень</a:t>
            </a:r>
          </a:p>
          <a:p>
            <a:pPr lvl="2" rtl="0"/>
            <a:r>
              <a:rPr lang="ru-RU" dirty="0" smtClean="0"/>
              <a:t>Третий уровень</a:t>
            </a:r>
          </a:p>
          <a:p>
            <a:pPr lvl="3" rtl="0"/>
            <a:r>
              <a:rPr lang="ru-RU" dirty="0" smtClean="0"/>
              <a:t>Четвертый уровень</a:t>
            </a:r>
          </a:p>
          <a:p>
            <a:pPr lvl="4" rtl="0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r>
              <a:rPr lang="ru-RU" dirty="0" smtClean="0"/>
              <a:t>‹#›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632588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ru-RU" smtClean="0"/>
              <a:t>‹#›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5929204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ru-RU" smtClean="0"/>
              <a:t>‹#›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8086138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ru-RU" smtClean="0"/>
              <a:t>‹#›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2578717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ru-RU" smtClean="0"/>
              <a:t>‹#›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5156288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ru-RU" smtClean="0"/>
              <a:t>‹#›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5661243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ru-RU" smtClean="0"/>
              <a:t>‹#›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6561215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ru-RU" smtClean="0"/>
              <a:t>‹#›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6561215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ru-RU" smtClean="0"/>
              <a:t>‹#›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6561215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ru-RU" smtClean="0"/>
              <a:t>‹#›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656121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 bwMode="invGray"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2832533" y="1371600"/>
            <a:ext cx="9359467" cy="2971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832533" y="4462272"/>
            <a:ext cx="9359467" cy="10332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black">
          <a:xfrm>
            <a:off x="3175199" y="1943842"/>
            <a:ext cx="8500062" cy="2387600"/>
          </a:xfrm>
        </p:spPr>
        <p:txBody>
          <a:bodyPr rtlCol="0" anchor="b"/>
          <a:lstStyle>
            <a:lvl1pPr algn="l" rtl="0">
              <a:lnSpc>
                <a:spcPct val="90000"/>
              </a:lnSpc>
              <a:defRPr sz="6000" b="1">
                <a:solidFill>
                  <a:schemeClr val="tx1"/>
                </a:solidFill>
              </a:defRPr>
            </a:lvl1pPr>
          </a:lstStyle>
          <a:p>
            <a:pPr rtl="0"/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75199" y="4538659"/>
            <a:ext cx="8500062" cy="865321"/>
          </a:xfrm>
        </p:spPr>
        <p:txBody>
          <a:bodyPr rtlCol="0"/>
          <a:lstStyle>
            <a:lvl1pPr marL="0" indent="0" algn="l" rtl="0">
              <a:spcBef>
                <a:spcPts val="0"/>
              </a:spcBef>
              <a:buNone/>
              <a:defRPr sz="2400"/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pPr rtl="0"/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160A2F6-61CA-4427-B30C-E6AA760857B2}" type="datetime1">
              <a:rPr lang="ru-RU" smtClean="0"/>
              <a:pPr rtl="0"/>
              <a:t>21.04.2020</a:t>
            </a:fld>
            <a:endParaRPr lang="ru-RU" dirty="0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ru-RU" dirty="0" smtClean="0"/>
              <a:t>‹#›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7549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ru-RU" dirty="0" smtClean="0"/>
              <a:t>Образец текста</a:t>
            </a:r>
          </a:p>
          <a:p>
            <a:pPr lvl="1" rtl="0"/>
            <a:r>
              <a:rPr lang="ru-RU" dirty="0" smtClean="0"/>
              <a:t>Второй уровень</a:t>
            </a:r>
          </a:p>
          <a:p>
            <a:pPr lvl="2" rtl="0"/>
            <a:r>
              <a:rPr lang="ru-RU" dirty="0" smtClean="0"/>
              <a:t>Третий уровень</a:t>
            </a:r>
          </a:p>
          <a:p>
            <a:pPr lvl="3" rtl="0"/>
            <a:r>
              <a:rPr lang="ru-RU" dirty="0" smtClean="0"/>
              <a:t>Четвертый уровень</a:t>
            </a:r>
          </a:p>
          <a:p>
            <a:pPr lvl="4" rtl="0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69D926F-B952-46EA-AD8F-690A4942FA44}" type="datetime1">
              <a:rPr lang="ru-RU" smtClean="0"/>
              <a:pPr rtl="0"/>
              <a:t>21.04.2020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ru-RU" dirty="0" smtClean="0"/>
              <a:t>‹#›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4405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78199" y="462249"/>
            <a:ext cx="9693088" cy="5714714"/>
          </a:xfrm>
        </p:spPr>
        <p:txBody>
          <a:bodyPr vert="eaVert" rtlCol="0"/>
          <a:lstStyle/>
          <a:p>
            <a:pPr lvl="0" rtl="0"/>
            <a:r>
              <a:rPr lang="ru-RU" dirty="0" smtClean="0"/>
              <a:t>Образец текста</a:t>
            </a:r>
          </a:p>
          <a:p>
            <a:pPr lvl="1" rtl="0"/>
            <a:r>
              <a:rPr lang="ru-RU" dirty="0" smtClean="0"/>
              <a:t>Второй уровень</a:t>
            </a:r>
          </a:p>
          <a:p>
            <a:pPr lvl="2" rtl="0"/>
            <a:r>
              <a:rPr lang="ru-RU" dirty="0" smtClean="0"/>
              <a:t>Третий уровень</a:t>
            </a:r>
          </a:p>
          <a:p>
            <a:pPr lvl="3" rtl="0"/>
            <a:r>
              <a:rPr lang="ru-RU" dirty="0" smtClean="0"/>
              <a:t>Четвертый уровень</a:t>
            </a:r>
          </a:p>
          <a:p>
            <a:pPr lvl="4" rtl="0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78199" y="6356350"/>
            <a:ext cx="1971947" cy="365125"/>
          </a:xfrm>
        </p:spPr>
        <p:txBody>
          <a:bodyPr rtlCol="0"/>
          <a:lstStyle/>
          <a:p>
            <a:pPr rtl="0"/>
            <a:fld id="{069F01E6-69F8-467F-98E5-0FFFF7DECCE1}" type="datetime1">
              <a:rPr lang="ru-RU" smtClean="0"/>
              <a:pPr rtl="0"/>
              <a:t>21.04.2020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382374" y="6356350"/>
            <a:ext cx="5687786" cy="365125"/>
          </a:xfrm>
        </p:spPr>
        <p:txBody>
          <a:bodyPr rtlCol="0"/>
          <a:lstStyle/>
          <a:p>
            <a:pPr rtl="0"/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invGray">
          <a:xfrm rot="5400000">
            <a:off x="7523375" y="2743540"/>
            <a:ext cx="6857433" cy="1371487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 rot="5400000">
            <a:off x="8267671" y="3370131"/>
            <a:ext cx="6858000" cy="11887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0266348" y="462249"/>
            <a:ext cx="1370886" cy="5714714"/>
          </a:xfrm>
        </p:spPr>
        <p:txBody>
          <a:bodyPr vert="eaVert" rtlCol="0"/>
          <a:lstStyle/>
          <a:p>
            <a:pPr rtl="0"/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102389" y="6356350"/>
            <a:ext cx="1968898" cy="365125"/>
          </a:xfrm>
        </p:spPr>
        <p:txBody>
          <a:bodyPr rtlCol="0"/>
          <a:lstStyle/>
          <a:p>
            <a:pPr rtl="0"/>
            <a:r>
              <a:rPr lang="ru-RU" dirty="0" smtClean="0"/>
              <a:t>‹#›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9411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ru-RU" dirty="0" smtClean="0"/>
              <a:t>Образец текста</a:t>
            </a:r>
          </a:p>
          <a:p>
            <a:pPr lvl="1" rtl="0"/>
            <a:r>
              <a:rPr lang="ru-RU" dirty="0" smtClean="0"/>
              <a:t>Второй уровень</a:t>
            </a:r>
          </a:p>
          <a:p>
            <a:pPr lvl="2" rtl="0"/>
            <a:r>
              <a:rPr lang="ru-RU" dirty="0" smtClean="0"/>
              <a:t>Третий уровень</a:t>
            </a:r>
          </a:p>
          <a:p>
            <a:pPr lvl="3" rtl="0"/>
            <a:r>
              <a:rPr lang="ru-RU" dirty="0" smtClean="0"/>
              <a:t>Четвертый уровень</a:t>
            </a:r>
          </a:p>
          <a:p>
            <a:pPr lvl="4" rtl="0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D87CEAD-C604-4A79-BB1A-161196FCC3E8}" type="datetime1">
              <a:rPr lang="ru-RU" smtClean="0"/>
              <a:pPr rtl="0"/>
              <a:t>21.04.2020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ru-RU" dirty="0" smtClean="0"/>
              <a:t>‹#›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1333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 bwMode="invGray"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502152" y="-20637"/>
            <a:ext cx="7315200" cy="434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02152" y="4462272"/>
            <a:ext cx="7315200" cy="17190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black">
          <a:xfrm>
            <a:off x="3838015" y="658346"/>
            <a:ext cx="6597464" cy="3664417"/>
          </a:xfrm>
        </p:spPr>
        <p:txBody>
          <a:bodyPr rtlCol="0" anchor="b">
            <a:normAutofit/>
          </a:bodyPr>
          <a:lstStyle>
            <a:lvl1pPr algn="l" rtl="0">
              <a:lnSpc>
                <a:spcPct val="90000"/>
              </a:lnSpc>
              <a:defRPr sz="5000" b="1">
                <a:solidFill>
                  <a:schemeClr val="tx1"/>
                </a:solidFill>
              </a:defRPr>
            </a:lvl1pPr>
          </a:lstStyle>
          <a:p>
            <a:pPr rtl="0"/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38014" y="4589463"/>
            <a:ext cx="6597465" cy="1500187"/>
          </a:xfrm>
        </p:spPr>
        <p:txBody>
          <a:bodyPr rtlCol="0"/>
          <a:lstStyle>
            <a:lvl1pPr marL="0" indent="0" algn="l" rtl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l" rt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CBBD129-21E7-43CE-8844-9DF8DC519E72}" type="datetime1">
              <a:rPr lang="ru-RU" smtClean="0"/>
              <a:pPr rtl="0"/>
              <a:t>21.04.2020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ru-RU" dirty="0" smtClean="0"/>
              <a:t>‹#›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2452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типа объект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280160" y="2194560"/>
            <a:ext cx="4489704" cy="3986784"/>
          </a:xfrm>
        </p:spPr>
        <p:txBody>
          <a:bodyPr rtlCol="0"/>
          <a:lstStyle/>
          <a:p>
            <a:pPr lvl="0" rtl="0"/>
            <a:r>
              <a:rPr lang="ru-RU" dirty="0" smtClean="0"/>
              <a:t>Образец текста</a:t>
            </a:r>
          </a:p>
          <a:p>
            <a:pPr lvl="1" rtl="0"/>
            <a:r>
              <a:rPr lang="ru-RU" dirty="0" smtClean="0"/>
              <a:t>Второй уровень</a:t>
            </a:r>
          </a:p>
          <a:p>
            <a:pPr lvl="2" rtl="0"/>
            <a:r>
              <a:rPr lang="ru-RU" dirty="0" smtClean="0"/>
              <a:t>Третий уровень</a:t>
            </a:r>
          </a:p>
          <a:p>
            <a:pPr lvl="3" rtl="0"/>
            <a:r>
              <a:rPr lang="ru-RU" dirty="0" smtClean="0"/>
              <a:t>Четвертый уровень</a:t>
            </a:r>
          </a:p>
          <a:p>
            <a:pPr lvl="4" rtl="0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415368" y="2194560"/>
            <a:ext cx="4493424" cy="3986784"/>
          </a:xfrm>
        </p:spPr>
        <p:txBody>
          <a:bodyPr rtlCol="0"/>
          <a:lstStyle/>
          <a:p>
            <a:pPr lvl="0" rtl="0"/>
            <a:r>
              <a:rPr lang="ru-RU" dirty="0" smtClean="0"/>
              <a:t>Образец текста</a:t>
            </a:r>
          </a:p>
          <a:p>
            <a:pPr lvl="1" rtl="0"/>
            <a:r>
              <a:rPr lang="ru-RU" dirty="0" smtClean="0"/>
              <a:t>Второй уровень</a:t>
            </a:r>
          </a:p>
          <a:p>
            <a:pPr lvl="2" rtl="0"/>
            <a:r>
              <a:rPr lang="ru-RU" dirty="0" smtClean="0"/>
              <a:t>Третий уровень</a:t>
            </a:r>
          </a:p>
          <a:p>
            <a:pPr lvl="3" rtl="0"/>
            <a:r>
              <a:rPr lang="ru-RU" dirty="0" smtClean="0"/>
              <a:t>Четвертый уровень</a:t>
            </a:r>
          </a:p>
          <a:p>
            <a:pPr lvl="4" rtl="0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827BE67-5F4E-4187-A220-2B424B505B59}" type="datetime1">
              <a:rPr lang="ru-RU" smtClean="0"/>
              <a:pPr rtl="0"/>
              <a:t>21.04.2020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ru-RU" dirty="0" smtClean="0"/>
              <a:t>‹#›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1040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80160" y="1828456"/>
            <a:ext cx="4489704" cy="830695"/>
          </a:xfrm>
        </p:spPr>
        <p:txBody>
          <a:bodyPr rtlCol="0" anchor="b"/>
          <a:lstStyle>
            <a:lvl1pPr marL="0" indent="0" algn="l" rtl="0"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280160" y="2743194"/>
            <a:ext cx="4489704" cy="3433769"/>
          </a:xfrm>
        </p:spPr>
        <p:txBody>
          <a:bodyPr rtlCol="0"/>
          <a:lstStyle/>
          <a:p>
            <a:pPr lvl="0" rtl="0"/>
            <a:r>
              <a:rPr lang="ru-RU" dirty="0" smtClean="0"/>
              <a:t>Образец текста</a:t>
            </a:r>
          </a:p>
          <a:p>
            <a:pPr lvl="1" rtl="0"/>
            <a:r>
              <a:rPr lang="ru-RU" dirty="0" smtClean="0"/>
              <a:t>Второй уровень</a:t>
            </a:r>
          </a:p>
          <a:p>
            <a:pPr lvl="2" rtl="0"/>
            <a:r>
              <a:rPr lang="ru-RU" dirty="0" smtClean="0"/>
              <a:t>Третий уровень</a:t>
            </a:r>
          </a:p>
          <a:p>
            <a:pPr lvl="3" rtl="0"/>
            <a:r>
              <a:rPr lang="ru-RU" dirty="0" smtClean="0"/>
              <a:t>Четвертый уровень</a:t>
            </a:r>
          </a:p>
          <a:p>
            <a:pPr lvl="4" rtl="0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419088" y="1828456"/>
            <a:ext cx="4489704" cy="830695"/>
          </a:xfrm>
        </p:spPr>
        <p:txBody>
          <a:bodyPr rtlCol="0" anchor="b"/>
          <a:lstStyle>
            <a:lvl1pPr marL="0" indent="0" algn="l" rtl="0"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419088" y="2743194"/>
            <a:ext cx="4489704" cy="3433769"/>
          </a:xfrm>
        </p:spPr>
        <p:txBody>
          <a:bodyPr rtlCol="0"/>
          <a:lstStyle/>
          <a:p>
            <a:pPr lvl="0" rtl="0"/>
            <a:r>
              <a:rPr lang="ru-RU" dirty="0" smtClean="0"/>
              <a:t>Образец текста</a:t>
            </a:r>
          </a:p>
          <a:p>
            <a:pPr lvl="1" rtl="0"/>
            <a:r>
              <a:rPr lang="ru-RU" dirty="0" smtClean="0"/>
              <a:t>Второй уровень</a:t>
            </a:r>
          </a:p>
          <a:p>
            <a:pPr lvl="2" rtl="0"/>
            <a:r>
              <a:rPr lang="ru-RU" dirty="0" smtClean="0"/>
              <a:t>Третий уровень</a:t>
            </a:r>
          </a:p>
          <a:p>
            <a:pPr lvl="3" rtl="0"/>
            <a:r>
              <a:rPr lang="ru-RU" dirty="0" smtClean="0"/>
              <a:t>Четвертый уровень</a:t>
            </a:r>
          </a:p>
          <a:p>
            <a:pPr lvl="4" rtl="0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274B3D1-E77C-4AA6-BA2A-EAB0A7457350}" type="datetime1">
              <a:rPr lang="ru-RU" smtClean="0"/>
              <a:pPr rtl="0"/>
              <a:t>21.04.2020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ru-RU" dirty="0" smtClean="0"/>
              <a:t>‹#›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1286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96F77FE-13DA-41C1-908E-D008C9F5BD4C}" type="datetime1">
              <a:rPr lang="ru-RU" smtClean="0"/>
              <a:pPr rtl="0"/>
              <a:t>21.04.2020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ru-RU" dirty="0" smtClean="0"/>
              <a:t>‹#›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1611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D57159F-2E65-4E12-9BBD-73F1D7CC1754}" type="datetime1">
              <a:rPr lang="ru-RU" smtClean="0"/>
              <a:pPr rtl="0"/>
              <a:t>21.04.2020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ru-RU" dirty="0" smtClean="0"/>
              <a:t>‹#›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0296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 anchor="ctr">
            <a:normAutofit/>
          </a:bodyPr>
          <a:lstStyle>
            <a:lvl1pPr algn="l" rtl="0">
              <a:defRPr sz="3000"/>
            </a:lvl1pPr>
          </a:lstStyle>
          <a:p>
            <a:pPr rtl="0"/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18896" y="2465294"/>
            <a:ext cx="5389895" cy="4392706"/>
          </a:xfrm>
        </p:spPr>
        <p:txBody>
          <a:bodyPr rtlCol="0">
            <a:normAutofit/>
          </a:bodyPr>
          <a:lstStyle>
            <a:lvl1pPr algn="l" rtl="0">
              <a:defRPr sz="22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600"/>
            </a:lvl6pPr>
            <a:lvl7pPr algn="l" rtl="0">
              <a:defRPr sz="1600"/>
            </a:lvl7pPr>
            <a:lvl8pPr algn="l" rtl="0">
              <a:defRPr sz="1600"/>
            </a:lvl8pPr>
            <a:lvl9pPr algn="l" rtl="0">
              <a:defRPr sz="1600"/>
            </a:lvl9pPr>
          </a:lstStyle>
          <a:p>
            <a:pPr lvl="0" rtl="0"/>
            <a:r>
              <a:rPr lang="ru-RU" dirty="0" smtClean="0"/>
              <a:t>Образец текста</a:t>
            </a:r>
          </a:p>
          <a:p>
            <a:pPr lvl="1" rtl="0"/>
            <a:r>
              <a:rPr lang="ru-RU" dirty="0" smtClean="0"/>
              <a:t>Второй уровень</a:t>
            </a:r>
          </a:p>
          <a:p>
            <a:pPr lvl="2" rtl="0"/>
            <a:r>
              <a:rPr lang="ru-RU" dirty="0" smtClean="0"/>
              <a:t>Третий уровень</a:t>
            </a:r>
          </a:p>
          <a:p>
            <a:pPr lvl="3" rtl="0"/>
            <a:r>
              <a:rPr lang="ru-RU" dirty="0" smtClean="0"/>
              <a:t>Четвертый уровень</a:t>
            </a:r>
          </a:p>
          <a:p>
            <a:pPr lvl="4" rtl="0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291818" y="2465294"/>
            <a:ext cx="3834874" cy="3711669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500"/>
              </a:spcBef>
              <a:buNone/>
              <a:defRPr sz="22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A1318E8-27BC-4324-9358-4103FF6F4C5E}" type="datetime1">
              <a:rPr lang="ru-RU" smtClean="0"/>
              <a:pPr rtl="0"/>
              <a:t>21.04.2020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ru-RU" dirty="0" smtClean="0"/>
              <a:t>‹#›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4742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 anchor="ctr">
            <a:normAutofit/>
          </a:bodyPr>
          <a:lstStyle>
            <a:lvl1pPr algn="l" rtl="0">
              <a:defRPr sz="3000"/>
            </a:lvl1pPr>
          </a:lstStyle>
          <a:p>
            <a:pPr rtl="0"/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518896" y="1828456"/>
            <a:ext cx="5389895" cy="5029544"/>
          </a:xfrm>
        </p:spPr>
        <p:txBody>
          <a:bodyPr tIns="1371600" rtlCol="0">
            <a:normAutofit/>
          </a:bodyPr>
          <a:lstStyle>
            <a:lvl1pPr marL="0" indent="0" algn="ctr" rtl="0">
              <a:buNone/>
              <a:defRPr sz="20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291819" y="2465293"/>
            <a:ext cx="3834874" cy="3711669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22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6D9CFD0-3193-4894-9C50-2367A4E64C79}" type="datetime1">
              <a:rPr lang="ru-RU" smtClean="0"/>
              <a:pPr rtl="0"/>
              <a:t>21.04.2020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ru-RU" dirty="0" smtClean="0"/>
              <a:t>‹#›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1366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347472"/>
            <a:ext cx="12188952" cy="11887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invGray">
          <a:xfrm>
            <a:off x="0" y="457200"/>
            <a:ext cx="12188952" cy="137125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black">
          <a:xfrm>
            <a:off x="1280160" y="466343"/>
            <a:ext cx="9628632" cy="13621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80160" y="2190749"/>
            <a:ext cx="9628632" cy="39862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dirty="0" smtClean="0"/>
              <a:t>Образец текста</a:t>
            </a:r>
          </a:p>
          <a:p>
            <a:pPr lvl="1" rtl="0"/>
            <a:r>
              <a:rPr lang="ru-RU" dirty="0" smtClean="0"/>
              <a:t>Второй уровень</a:t>
            </a:r>
          </a:p>
          <a:p>
            <a:pPr lvl="2" rtl="0"/>
            <a:r>
              <a:rPr lang="ru-RU" dirty="0" smtClean="0"/>
              <a:t>Третий уровень</a:t>
            </a:r>
          </a:p>
          <a:p>
            <a:pPr lvl="3" rtl="0"/>
            <a:r>
              <a:rPr lang="ru-RU" dirty="0" smtClean="0"/>
              <a:t>Четвертый уровень</a:t>
            </a:r>
          </a:p>
          <a:p>
            <a:pPr lvl="4" rtl="0"/>
            <a:r>
              <a:rPr lang="ru-RU" dirty="0" smtClean="0"/>
              <a:t>Пятый уровень</a:t>
            </a:r>
          </a:p>
          <a:p>
            <a:pPr lvl="5" rtl="0"/>
            <a:r>
              <a:rPr lang="ru-RU" dirty="0" smtClean="0"/>
              <a:t>Шестой</a:t>
            </a:r>
          </a:p>
          <a:p>
            <a:pPr lvl="6" rtl="0"/>
            <a:r>
              <a:rPr lang="ru-RU" dirty="0" smtClean="0"/>
              <a:t>Седьмой</a:t>
            </a:r>
          </a:p>
          <a:p>
            <a:pPr lvl="7" rtl="0"/>
            <a:r>
              <a:rPr lang="ru-RU" dirty="0" smtClean="0"/>
              <a:t>Восьмой</a:t>
            </a:r>
          </a:p>
          <a:p>
            <a:pPr lvl="8" rtl="0"/>
            <a:r>
              <a:rPr lang="ru-RU" dirty="0" smtClean="0"/>
              <a:t>Девятый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280160" y="6356350"/>
            <a:ext cx="19719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A34C7864-922C-4281-945E-D29C7FB7BA55}" type="datetime1">
              <a:rPr lang="ru-RU" smtClean="0"/>
              <a:pPr rtl="0"/>
              <a:t>21.04.2020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252107" y="6356350"/>
            <a:ext cx="56877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939894" y="6356350"/>
            <a:ext cx="19688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dirty="0" smtClean="0"/>
              <a:t>‹#›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1921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30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500"/>
        </a:spcBef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3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3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ts val="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ts val="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ts val="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ts val="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hyperlink" Target="mailto:dimaslyuta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10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6.wmf"/><Relationship Id="rId12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8.wmf"/><Relationship Id="rId5" Type="http://schemas.openxmlformats.org/officeDocument/2006/relationships/image" Target="../media/image5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7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75198" y="1943842"/>
            <a:ext cx="9016801" cy="1967146"/>
          </a:xfrm>
        </p:spPr>
        <p:txBody>
          <a:bodyPr rtlCol="0">
            <a:normAutofit/>
          </a:bodyPr>
          <a:lstStyle/>
          <a:p>
            <a:pPr rtl="0"/>
            <a:r>
              <a:rPr lang="ru-RU" sz="5000" dirty="0" err="1" smtClean="0"/>
              <a:t>Рівновага</a:t>
            </a:r>
            <a:r>
              <a:rPr lang="ru-RU" sz="5000" dirty="0" smtClean="0"/>
              <a:t> та </a:t>
            </a:r>
            <a:r>
              <a:rPr lang="ru-RU" sz="5000" dirty="0" err="1" smtClean="0"/>
              <a:t>рух</a:t>
            </a:r>
            <a:r>
              <a:rPr lang="ru-RU" sz="5000" dirty="0" smtClean="0"/>
              <a:t> </a:t>
            </a:r>
            <a:r>
              <a:rPr lang="ru-RU" sz="5000" dirty="0" err="1" smtClean="0"/>
              <a:t>рідини</a:t>
            </a:r>
            <a:r>
              <a:rPr lang="ru-RU" sz="5000" dirty="0" smtClean="0"/>
              <a:t> </a:t>
            </a:r>
            <a:r>
              <a:rPr lang="ru-RU" sz="5000" dirty="0" err="1" smtClean="0"/>
              <a:t>та</a:t>
            </a:r>
            <a:r>
              <a:rPr lang="ru-RU" sz="5000" dirty="0" smtClean="0"/>
              <a:t> газу. </a:t>
            </a:r>
            <a:br>
              <a:rPr lang="ru-RU" sz="5000" dirty="0" smtClean="0"/>
            </a:br>
            <a:r>
              <a:rPr lang="ru-RU" sz="5000" dirty="0" err="1" smtClean="0"/>
              <a:t>Підіймальна</a:t>
            </a:r>
            <a:r>
              <a:rPr lang="ru-RU" sz="5000" dirty="0" smtClean="0"/>
              <a:t> сила </a:t>
            </a:r>
            <a:r>
              <a:rPr lang="ru-RU" sz="5000" dirty="0" err="1" smtClean="0"/>
              <a:t>крила</a:t>
            </a:r>
            <a:endParaRPr lang="ru-RU" sz="5000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mtClean="0"/>
              <a:t>Ф</a:t>
            </a:r>
            <a:r>
              <a:rPr lang="uk-UA" smtClean="0"/>
              <a:t>ізика</a:t>
            </a:r>
          </a:p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32698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09728" indent="0">
              <a:buNone/>
            </a:pPr>
            <a:r>
              <a:rPr lang="uk-UA" sz="2800" b="1" u="sng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Підручник: Фізика </a:t>
            </a:r>
            <a:r>
              <a:rPr lang="uk-UA" sz="2800" b="1" u="sng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uk-UA" sz="2800" b="1" u="sng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кл. Стандарт. За </a:t>
            </a:r>
            <a:r>
              <a:rPr lang="uk-UA" sz="2800" b="1" u="sng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редацією</a:t>
            </a:r>
            <a:r>
              <a:rPr lang="uk-UA" sz="2800" b="1" u="sng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В.Г. </a:t>
            </a:r>
            <a:r>
              <a:rPr lang="uk-UA" sz="2800" b="1" u="sng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Баряхтара</a:t>
            </a:r>
            <a:r>
              <a:rPr lang="uk-UA" sz="2800" b="1" u="sng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С.О. Довгого:   </a:t>
            </a:r>
          </a:p>
          <a:p>
            <a:r>
              <a:rPr lang="uk-UA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Повторити:  </a:t>
            </a:r>
            <a:r>
              <a:rPr lang="en-US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§</a:t>
            </a:r>
            <a:r>
              <a:rPr lang="uk-UA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18</a:t>
            </a:r>
            <a:endParaRPr lang="uk-UA" b="1" dirty="0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Вправа </a:t>
            </a:r>
            <a:r>
              <a:rPr lang="uk-UA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18 </a:t>
            </a:r>
            <a:r>
              <a:rPr lang="uk-UA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uk-UA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1 - 4 </a:t>
            </a:r>
            <a:r>
              <a:rPr lang="uk-UA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(розв'язати)</a:t>
            </a:r>
          </a:p>
          <a:p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b="1" dirty="0" err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Розв</a:t>
            </a:r>
            <a:r>
              <a:rPr lang="en-US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b="1" dirty="0" err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язки</a:t>
            </a:r>
            <a:r>
              <a:rPr lang="uk-UA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надіслати: </a:t>
            </a:r>
            <a:r>
              <a:rPr lang="en-US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dimaslyuta@gmail.com</a:t>
            </a:r>
            <a:r>
              <a:rPr lang="en-US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uk-UA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пошта.</a:t>
            </a:r>
            <a:endParaRPr lang="en-US" b="1" dirty="0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r>
              <a:rPr lang="en-US" b="1" u="sng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0660098440</a:t>
            </a:r>
            <a:r>
              <a:rPr lang="en-US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Viber</a:t>
            </a:r>
            <a:r>
              <a:rPr lang="en-US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, Telegram</a:t>
            </a:r>
            <a:endParaRPr lang="uk-UA" b="1" dirty="0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621971" y="365127"/>
            <a:ext cx="9731828" cy="1325563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chemeClr val="bg1">
                    <a:lumMod val="90000"/>
                  </a:schemeClr>
                </a:solidFill>
              </a:rPr>
              <a:t>Домашнє завдання</a:t>
            </a:r>
            <a:endParaRPr lang="uk-UA" dirty="0">
              <a:solidFill>
                <a:schemeClr val="bg1">
                  <a:lumMod val="90000"/>
                </a:schemeClr>
              </a:solidFill>
            </a:endParaRPr>
          </a:p>
        </p:txBody>
      </p:sp>
      <p:pic>
        <p:nvPicPr>
          <p:cNvPr id="4" name="Picture 6" descr="E:\Новая папка\картинки\WMF\VOL_WMF\BOOK1.WM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68715" y="3312118"/>
            <a:ext cx="3066279" cy="140644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24282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rtl="0"/>
            <a:r>
              <a:rPr lang="ru-RU" sz="5400" dirty="0" smtClean="0"/>
              <a:t>Де </a:t>
            </a:r>
            <a:r>
              <a:rPr lang="ru-RU" sz="5400" dirty="0" err="1" smtClean="0"/>
              <a:t>рідина</a:t>
            </a:r>
            <a:r>
              <a:rPr lang="ru-RU" sz="5400" dirty="0" smtClean="0"/>
              <a:t> </a:t>
            </a:r>
            <a:r>
              <a:rPr lang="ru-RU" sz="5400" dirty="0" err="1" smtClean="0"/>
              <a:t>рухається</a:t>
            </a:r>
            <a:r>
              <a:rPr lang="ru-RU" sz="5400" dirty="0" smtClean="0"/>
              <a:t> </a:t>
            </a:r>
            <a:r>
              <a:rPr lang="ru-RU" sz="5400" dirty="0" err="1" smtClean="0"/>
              <a:t>швидше</a:t>
            </a:r>
            <a:endParaRPr lang="ru-RU" sz="5400" dirty="0"/>
          </a:p>
        </p:txBody>
      </p:sp>
      <p:graphicFrame>
        <p:nvGraphicFramePr>
          <p:cNvPr id="4" name="Содержимое 3"/>
          <p:cNvGraphicFramePr>
            <a:graphicFrameLocks noGrp="1" noChangeAspect="1"/>
          </p:cNvGraphicFramePr>
          <p:nvPr>
            <p:ph idx="1"/>
          </p:nvPr>
        </p:nvGraphicFramePr>
        <p:xfrm>
          <a:off x="666750" y="2141538"/>
          <a:ext cx="5978525" cy="1036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Формула" r:id="rId4" imgW="1244060" imgH="215806" progId="Equation.3">
                  <p:embed/>
                </p:oleObj>
              </mc:Choice>
              <mc:Fallback>
                <p:oleObj name="Формула" r:id="rId4" imgW="1244060" imgH="215806" progId="Equation.3">
                  <p:embed/>
                  <p:pic>
                    <p:nvPicPr>
                      <p:cNvPr id="0" name="Picture 1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750" y="2141538"/>
                        <a:ext cx="5978525" cy="1036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Содержимое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826964"/>
              </p:ext>
            </p:extLst>
          </p:nvPr>
        </p:nvGraphicFramePr>
        <p:xfrm>
          <a:off x="525145" y="3137218"/>
          <a:ext cx="6405563" cy="2195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Формула" r:id="rId6" imgW="1333500" imgH="457200" progId="Equation.3">
                  <p:embed/>
                </p:oleObj>
              </mc:Choice>
              <mc:Fallback>
                <p:oleObj name="Формула" r:id="rId6" imgW="1333500" imgH="45720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145" y="3137218"/>
                        <a:ext cx="6405563" cy="2195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Содержимое 3"/>
          <p:cNvGraphicFramePr>
            <a:graphicFrameLocks noChangeAspect="1"/>
          </p:cNvGraphicFramePr>
          <p:nvPr/>
        </p:nvGraphicFramePr>
        <p:xfrm>
          <a:off x="2495868" y="4142423"/>
          <a:ext cx="2379662" cy="1036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Формула" r:id="rId8" imgW="494870" imgH="215713" progId="Equation.3">
                  <p:embed/>
                </p:oleObj>
              </mc:Choice>
              <mc:Fallback>
                <p:oleObj name="Формула" r:id="rId8" imgW="494870" imgH="215713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5868" y="4142423"/>
                        <a:ext cx="2379662" cy="1036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Содержимое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0106438"/>
              </p:ext>
            </p:extLst>
          </p:nvPr>
        </p:nvGraphicFramePr>
        <p:xfrm>
          <a:off x="1549718" y="5321935"/>
          <a:ext cx="3783012" cy="1036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Формула" r:id="rId10" imgW="787320" imgH="215640" progId="Equation.3">
                  <p:embed/>
                </p:oleObj>
              </mc:Choice>
              <mc:Fallback>
                <p:oleObj name="Формула" r:id="rId10" imgW="787320" imgH="21564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9718" y="5321935"/>
                        <a:ext cx="3783012" cy="1036638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530193" y="2931885"/>
            <a:ext cx="4329113" cy="2559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ава фігурна дужка 1"/>
          <p:cNvSpPr/>
          <p:nvPr/>
        </p:nvSpPr>
        <p:spPr>
          <a:xfrm>
            <a:off x="7852229" y="3410857"/>
            <a:ext cx="638628" cy="624114"/>
          </a:xfrm>
          <a:prstGeom prst="rightBrace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кутник 2"/>
          <p:cNvSpPr/>
          <p:nvPr/>
        </p:nvSpPr>
        <p:spPr>
          <a:xfrm>
            <a:off x="8795657" y="3135086"/>
            <a:ext cx="348343" cy="587828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862911" y="2931885"/>
            <a:ext cx="360363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0355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" y="466343"/>
            <a:ext cx="11997369" cy="1362113"/>
          </a:xfrm>
        </p:spPr>
        <p:txBody>
          <a:bodyPr rtlCol="0">
            <a:normAutofit/>
          </a:bodyPr>
          <a:lstStyle/>
          <a:p>
            <a:pPr algn="ctr" rtl="0"/>
            <a:r>
              <a:rPr lang="uk-UA" sz="3200" b="1" dirty="0" smtClean="0"/>
              <a:t>Чим менша площа перерізу, тим швидше рухається рідина</a:t>
            </a:r>
            <a:endParaRPr lang="ru-RU" sz="32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pic>
        <p:nvPicPr>
          <p:cNvPr id="12290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24774"/>
          <a:stretch>
            <a:fillRect/>
          </a:stretch>
        </p:blipFill>
        <p:spPr bwMode="auto">
          <a:xfrm>
            <a:off x="0" y="1859280"/>
            <a:ext cx="12237852" cy="49987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88304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253" y="466343"/>
            <a:ext cx="11743981" cy="1362113"/>
          </a:xfrm>
        </p:spPr>
        <p:txBody>
          <a:bodyPr rtlCol="0">
            <a:normAutofit/>
          </a:bodyPr>
          <a:lstStyle/>
          <a:p>
            <a:pPr algn="ctr" rtl="0"/>
            <a:r>
              <a:rPr lang="uk-UA" sz="3200" b="1" dirty="0" smtClean="0"/>
              <a:t>Як залежить тиск усередині рідини від швидкості її руху</a:t>
            </a:r>
            <a:endParaRPr lang="ru-RU" sz="3200" b="1" dirty="0"/>
          </a:p>
        </p:txBody>
      </p:sp>
      <p:pic>
        <p:nvPicPr>
          <p:cNvPr id="3" name="Picture 7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0233" t="13009" r="9302" b="46245"/>
          <a:stretch>
            <a:fillRect/>
          </a:stretch>
        </p:blipFill>
        <p:spPr bwMode="auto">
          <a:xfrm>
            <a:off x="7559039" y="2174240"/>
            <a:ext cx="4326597" cy="2926080"/>
          </a:xfrm>
          <a:prstGeom prst="rect">
            <a:avLst/>
          </a:prstGeom>
          <a:noFill/>
        </p:spPr>
      </p:pic>
      <p:pic>
        <p:nvPicPr>
          <p:cNvPr id="4" name="Picture 9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331" t="64179" b="18309"/>
          <a:stretch>
            <a:fillRect/>
          </a:stretch>
        </p:blipFill>
        <p:spPr bwMode="auto">
          <a:xfrm>
            <a:off x="7254240" y="5262880"/>
            <a:ext cx="4937760" cy="125984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11200" y="2296160"/>
            <a:ext cx="5588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 smtClean="0"/>
              <a:t>Закон Бернуллі</a:t>
            </a:r>
          </a:p>
          <a:p>
            <a:endParaRPr lang="uk-UA" dirty="0" smtClean="0"/>
          </a:p>
          <a:p>
            <a:r>
              <a:rPr lang="uk-UA" sz="3200" dirty="0" smtClean="0">
                <a:solidFill>
                  <a:srgbClr val="FF0000"/>
                </a:solidFill>
              </a:rPr>
              <a:t>Під час руху рідини тиск є меншим там, де швидкість течії більша, і навпаки, тиск рідини є більшим там, де швидкість течії менша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2466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rtl="0"/>
            <a:r>
              <a:rPr lang="uk-UA" sz="3200" b="1" dirty="0" smtClean="0"/>
              <a:t>Підіймальна сила крила літака</a:t>
            </a:r>
            <a:endParaRPr lang="ru-RU" sz="3200" b="1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26720" y="2465294"/>
            <a:ext cx="4699972" cy="3711669"/>
          </a:xfrm>
        </p:spPr>
        <p:txBody>
          <a:bodyPr rtlCol="0">
            <a:normAutofit/>
          </a:bodyPr>
          <a:lstStyle/>
          <a:p>
            <a:pPr rtl="0"/>
            <a:r>
              <a:rPr lang="uk-UA" sz="3600" dirty="0" smtClean="0"/>
              <a:t>Сила тиску , що діє на крило зверху, менша від сили тиску, що діє на крило знизу</a:t>
            </a:r>
            <a:endParaRPr lang="ru-RU" sz="3600" dirty="0"/>
          </a:p>
        </p:txBody>
      </p:sp>
      <p:pic>
        <p:nvPicPr>
          <p:cNvPr id="6146" name="Picture 2" descr="ÐÐ°ÑÑÐ¸Ð½ÐºÐ¸ Ð¿Ð¾ Ð·Ð°Ð¿ÑÐ¾ÑÑ ÑÑÑ ÑÑÐ´Ð¸Ð½ Ñ Ð³Ð°Ð·ÑÐ² Ð² ÑÑÑÐ±Ð¾Ð¿ÑÐ¾Ð²Ð¾Ð´Ð°Ñ. Ð·Ð°ÐºÐ¾Ð½ Ð±ÐµÑÐ½ÑÐ»Ð»Ñ Ð¿ÑÐµÐ·ÐµÐ½ÑÐ°ÑÑÑ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85814" y="2189797"/>
            <a:ext cx="6071689" cy="3885883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6624320" y="2865120"/>
            <a:ext cx="1625600" cy="467360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tx1">
                    <a:lumMod val="50000"/>
                  </a:schemeClr>
                </a:solidFill>
              </a:rPr>
              <a:t>підіймальна</a:t>
            </a:r>
            <a:endParaRPr lang="ru-RU" b="1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430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18059" y="2099533"/>
            <a:ext cx="4594616" cy="3711669"/>
          </a:xfrm>
        </p:spPr>
        <p:txBody>
          <a:bodyPr rtlCol="0">
            <a:normAutofit/>
          </a:bodyPr>
          <a:lstStyle/>
          <a:p>
            <a:r>
              <a:rPr lang="uk-UA" sz="3200" dirty="0" smtClean="0"/>
              <a:t>На автомобіль, що рухається, діє підіймальна сила, яка заважає ускладненню керування автомобілем.</a:t>
            </a:r>
            <a:endParaRPr lang="ru-RU" sz="3200" dirty="0"/>
          </a:p>
        </p:txBody>
      </p:sp>
      <p:pic>
        <p:nvPicPr>
          <p:cNvPr id="38918" name="Picture 6" descr="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7174" y="2271712"/>
            <a:ext cx="6553775" cy="2198688"/>
          </a:xfrm>
          <a:prstGeom prst="rect">
            <a:avLst/>
          </a:prstGeom>
          <a:noFill/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280160" y="466343"/>
            <a:ext cx="9628632" cy="1362113"/>
          </a:xfrm>
        </p:spPr>
        <p:txBody>
          <a:bodyPr rtlCol="0">
            <a:normAutofit/>
          </a:bodyPr>
          <a:lstStyle/>
          <a:p>
            <a:pPr algn="ctr" rtl="0"/>
            <a:r>
              <a:rPr lang="uk-UA" sz="3200" b="1" dirty="0" smtClean="0"/>
              <a:t>Підіймальна сила 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734198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18059" y="2099533"/>
            <a:ext cx="5685286" cy="3711669"/>
          </a:xfrm>
        </p:spPr>
        <p:txBody>
          <a:bodyPr rtlCol="0">
            <a:normAutofit/>
          </a:bodyPr>
          <a:lstStyle/>
          <a:p>
            <a:r>
              <a:rPr lang="uk-UA" sz="3600" dirty="0" err="1" smtClean="0">
                <a:solidFill>
                  <a:srgbClr val="FF0000"/>
                </a:solidFill>
              </a:rPr>
              <a:t>Антикрило</a:t>
            </a:r>
            <a:r>
              <a:rPr lang="uk-UA" sz="3600" dirty="0" smtClean="0"/>
              <a:t> на швидкісних автомобілях зменшує підіймальну силу, яка діє на корпус.</a:t>
            </a:r>
            <a:endParaRPr lang="ru-RU" sz="3600" dirty="0"/>
          </a:p>
        </p:txBody>
      </p:sp>
      <p:pic>
        <p:nvPicPr>
          <p:cNvPr id="40962" name="Picture 2" descr="2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8935" y="2731135"/>
            <a:ext cx="5401600" cy="1983105"/>
          </a:xfrm>
          <a:prstGeom prst="rect">
            <a:avLst/>
          </a:prstGeom>
          <a:noFill/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280160" y="466343"/>
            <a:ext cx="9628632" cy="1362113"/>
          </a:xfrm>
        </p:spPr>
        <p:txBody>
          <a:bodyPr rtlCol="0">
            <a:normAutofit/>
          </a:bodyPr>
          <a:lstStyle/>
          <a:p>
            <a:pPr algn="ctr" rtl="0"/>
            <a:r>
              <a:rPr lang="uk-UA" sz="3200" b="1" dirty="0" smtClean="0"/>
              <a:t>Підіймальна сила крила літака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734198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18059" y="1850834"/>
            <a:ext cx="3834874" cy="4792337"/>
          </a:xfrm>
        </p:spPr>
        <p:txBody>
          <a:bodyPr rtlCol="0">
            <a:normAutofit/>
          </a:bodyPr>
          <a:lstStyle/>
          <a:p>
            <a:r>
              <a:rPr lang="uk-UA" dirty="0" smtClean="0"/>
              <a:t>Найбільший і найпотужніший літак у світі. Розроблений Київським КБ </a:t>
            </a:r>
            <a:r>
              <a:rPr lang="uk-UA" dirty="0" err="1" smtClean="0"/>
              <a:t>ім.Антонова</a:t>
            </a:r>
            <a:r>
              <a:rPr lang="uk-UA" dirty="0" smtClean="0"/>
              <a:t>   і побудований на Київському механічному заводі. Розмах крил 88,4 м, максимальна швидкість 850 км/год.</a:t>
            </a:r>
          </a:p>
          <a:p>
            <a:r>
              <a:rPr lang="ru-RU" dirty="0" smtClean="0"/>
              <a:t>Ан-225 з максимальною </a:t>
            </a:r>
            <a:r>
              <a:rPr lang="ru-RU" dirty="0" err="1" smtClean="0"/>
              <a:t>спорядженою</a:t>
            </a:r>
            <a:r>
              <a:rPr lang="ru-RU" dirty="0" smtClean="0"/>
              <a:t> </a:t>
            </a:r>
            <a:r>
              <a:rPr lang="ru-RU" dirty="0" err="1" smtClean="0"/>
              <a:t>масою</a:t>
            </a:r>
            <a:r>
              <a:rPr lang="ru-RU" dirty="0" smtClean="0"/>
              <a:t> 640 т, є </a:t>
            </a:r>
            <a:r>
              <a:rPr lang="ru-RU" dirty="0" err="1" smtClean="0"/>
              <a:t>найважчим</a:t>
            </a:r>
            <a:r>
              <a:rPr lang="ru-RU" dirty="0" smtClean="0"/>
              <a:t> </a:t>
            </a:r>
            <a:r>
              <a:rPr lang="ru-RU" dirty="0" err="1" smtClean="0"/>
              <a:t>літаком</a:t>
            </a:r>
            <a:r>
              <a:rPr lang="ru-RU" dirty="0" smtClean="0"/>
              <a:t> у </a:t>
            </a:r>
            <a:r>
              <a:rPr lang="ru-RU" dirty="0" err="1" smtClean="0"/>
              <a:t>світі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4098" name="Picture 2" descr="ÐÐ°ÑÑÐ¸Ð½ÐºÐ¸ Ð¿Ð¾ Ð·Ð°Ð¿ÑÐ¾ÑÑ Ð»ÑÑÐ°Ðº Ð¼ÑÑÑ ÑÐ°ÑÐ°ÐºÑÐµÑÐ¸ÑÑÐ¸ÐºÐ¸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78668" y="1986085"/>
            <a:ext cx="6951785" cy="4634523"/>
          </a:xfrm>
          <a:prstGeom prst="rect">
            <a:avLst/>
          </a:prstGeom>
          <a:noFill/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280160" y="466343"/>
            <a:ext cx="9628632" cy="1362113"/>
          </a:xfrm>
        </p:spPr>
        <p:txBody>
          <a:bodyPr rtlCol="0">
            <a:normAutofit/>
          </a:bodyPr>
          <a:lstStyle/>
          <a:p>
            <a:pPr algn="ctr" rtl="0"/>
            <a:r>
              <a:rPr lang="uk-UA" sz="3200" b="1" dirty="0" smtClean="0"/>
              <a:t>Підіймальна сила крила літака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734198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18058" y="1850834"/>
            <a:ext cx="5631050" cy="4792337"/>
          </a:xfrm>
        </p:spPr>
        <p:txBody>
          <a:bodyPr rtlCol="0">
            <a:normAutofit/>
          </a:bodyPr>
          <a:lstStyle/>
          <a:p>
            <a:r>
              <a:rPr lang="uk-UA" b="1" dirty="0"/>
              <a:t>1. </a:t>
            </a:r>
            <a:r>
              <a:rPr lang="uk-UA" dirty="0"/>
              <a:t>Доведіть, що швидкість течії є більшою</a:t>
            </a:r>
          </a:p>
          <a:p>
            <a:r>
              <a:rPr lang="ru-RU" dirty="0"/>
              <a:t>у </a:t>
            </a:r>
            <a:r>
              <a:rPr lang="ru-RU" dirty="0" err="1"/>
              <a:t>вужчий</a:t>
            </a:r>
            <a:r>
              <a:rPr lang="ru-RU" dirty="0"/>
              <a:t> </a:t>
            </a:r>
            <a:r>
              <a:rPr lang="ru-RU" dirty="0" err="1"/>
              <a:t>частині</a:t>
            </a:r>
            <a:r>
              <a:rPr lang="ru-RU" dirty="0"/>
              <a:t> труби. </a:t>
            </a:r>
            <a:endParaRPr lang="ru-RU" dirty="0" smtClean="0"/>
          </a:p>
          <a:p>
            <a:r>
              <a:rPr lang="ru-RU" b="1" dirty="0" smtClean="0"/>
              <a:t>2</a:t>
            </a:r>
            <a:r>
              <a:rPr lang="ru-RU" b="1" dirty="0"/>
              <a:t>. </a:t>
            </a:r>
            <a:r>
              <a:rPr lang="ru-RU" dirty="0" err="1"/>
              <a:t>Спираючись</a:t>
            </a:r>
            <a:r>
              <a:rPr lang="ru-RU" dirty="0"/>
              <a:t> </a:t>
            </a:r>
            <a:r>
              <a:rPr lang="ru-RU" dirty="0" smtClean="0"/>
              <a:t>на </a:t>
            </a:r>
            <a:r>
              <a:rPr lang="ru-RU" dirty="0" err="1" smtClean="0"/>
              <a:t>другий</a:t>
            </a:r>
            <a:r>
              <a:rPr lang="ru-RU" dirty="0" smtClean="0"/>
              <a:t> </a:t>
            </a:r>
            <a:r>
              <a:rPr lang="ru-RU" dirty="0"/>
              <a:t>закон Ньютона, </a:t>
            </a:r>
            <a:r>
              <a:rPr lang="ru-RU" dirty="0" err="1"/>
              <a:t>доведіть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 smtClean="0"/>
              <a:t>тиск</a:t>
            </a:r>
            <a:r>
              <a:rPr lang="ru-RU" dirty="0" smtClean="0"/>
              <a:t> </a:t>
            </a:r>
            <a:r>
              <a:rPr lang="ru-RU" dirty="0" err="1" smtClean="0"/>
              <a:t>рухомої</a:t>
            </a:r>
            <a:r>
              <a:rPr lang="ru-RU" dirty="0" smtClean="0"/>
              <a:t> </a:t>
            </a:r>
            <a:r>
              <a:rPr lang="ru-RU" dirty="0" err="1"/>
              <a:t>рідини</a:t>
            </a:r>
            <a:r>
              <a:rPr lang="ru-RU" dirty="0"/>
              <a:t> в </a:t>
            </a:r>
            <a:r>
              <a:rPr lang="ru-RU" dirty="0" err="1"/>
              <a:t>широкій</a:t>
            </a:r>
            <a:r>
              <a:rPr lang="ru-RU" dirty="0"/>
              <a:t> </a:t>
            </a:r>
            <a:r>
              <a:rPr lang="ru-RU" dirty="0" err="1"/>
              <a:t>частині</a:t>
            </a:r>
            <a:r>
              <a:rPr lang="ru-RU" dirty="0"/>
              <a:t> </a:t>
            </a:r>
            <a:r>
              <a:rPr lang="ru-RU" dirty="0" smtClean="0"/>
              <a:t>труби є </a:t>
            </a:r>
            <a:r>
              <a:rPr lang="ru-RU" dirty="0" err="1"/>
              <a:t>більшим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тиск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рідини</a:t>
            </a:r>
            <a:r>
              <a:rPr lang="ru-RU" dirty="0"/>
              <a:t> у </a:t>
            </a:r>
            <a:r>
              <a:rPr lang="ru-RU" dirty="0" err="1" smtClean="0"/>
              <a:t>вузькій</a:t>
            </a:r>
            <a:r>
              <a:rPr lang="ru-RU" dirty="0" smtClean="0"/>
              <a:t> </a:t>
            </a:r>
            <a:r>
              <a:rPr lang="ru-RU" dirty="0" err="1" smtClean="0"/>
              <a:t>частині</a:t>
            </a:r>
            <a:r>
              <a:rPr lang="ru-RU" dirty="0" smtClean="0"/>
              <a:t> </a:t>
            </a:r>
            <a:r>
              <a:rPr lang="ru-RU" dirty="0"/>
              <a:t>труби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b="1" dirty="0"/>
              <a:t>3. </a:t>
            </a:r>
            <a:r>
              <a:rPr lang="ru-RU" dirty="0" err="1"/>
              <a:t>Поясніть</a:t>
            </a:r>
            <a:r>
              <a:rPr lang="ru-RU" dirty="0"/>
              <a:t> закон </a:t>
            </a:r>
            <a:r>
              <a:rPr lang="ru-RU" dirty="0" err="1" smtClean="0"/>
              <a:t>Бернуллі</a:t>
            </a:r>
            <a:r>
              <a:rPr lang="ru-RU" dirty="0" smtClean="0"/>
              <a:t> на </a:t>
            </a:r>
            <a:r>
              <a:rPr lang="ru-RU" dirty="0" err="1"/>
              <a:t>основі</a:t>
            </a:r>
            <a:r>
              <a:rPr lang="ru-RU" dirty="0"/>
              <a:t> закону </a:t>
            </a:r>
            <a:r>
              <a:rPr lang="ru-RU" dirty="0" err="1"/>
              <a:t>збереження</a:t>
            </a:r>
            <a:r>
              <a:rPr lang="ru-RU" dirty="0"/>
              <a:t> </a:t>
            </a:r>
            <a:r>
              <a:rPr lang="ru-RU" dirty="0" err="1" smtClean="0"/>
              <a:t>механічної</a:t>
            </a:r>
            <a:r>
              <a:rPr lang="ru-RU" dirty="0" smtClean="0"/>
              <a:t> </a:t>
            </a:r>
            <a:r>
              <a:rPr lang="ru-RU" dirty="0" err="1" smtClean="0"/>
              <a:t>енергії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b="1" dirty="0" smtClean="0"/>
              <a:t>4</a:t>
            </a:r>
            <a:r>
              <a:rPr lang="ru-RU" b="1" dirty="0"/>
              <a:t>. </a:t>
            </a:r>
            <a:r>
              <a:rPr lang="ru-RU" dirty="0" err="1"/>
              <a:t>Завдяки</a:t>
            </a:r>
            <a:r>
              <a:rPr lang="ru-RU" dirty="0"/>
              <a:t> </a:t>
            </a:r>
            <a:r>
              <a:rPr lang="ru-RU" dirty="0" err="1"/>
              <a:t>чому</a:t>
            </a:r>
            <a:r>
              <a:rPr lang="ru-RU" dirty="0"/>
              <a:t> </a:t>
            </a:r>
            <a:r>
              <a:rPr lang="ru-RU" dirty="0" err="1"/>
              <a:t>виникає</a:t>
            </a:r>
            <a:r>
              <a:rPr lang="ru-RU" dirty="0"/>
              <a:t> </a:t>
            </a:r>
            <a:r>
              <a:rPr lang="ru-RU" dirty="0" err="1" smtClean="0"/>
              <a:t>підій</a:t>
            </a:r>
            <a:r>
              <a:rPr lang="uk-UA" dirty="0" err="1" smtClean="0"/>
              <a:t>мальна</a:t>
            </a:r>
            <a:r>
              <a:rPr lang="uk-UA" dirty="0" smtClean="0"/>
              <a:t> </a:t>
            </a:r>
            <a:r>
              <a:rPr lang="uk-UA" dirty="0"/>
              <a:t>сила крила літака?</a:t>
            </a:r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280160" y="466343"/>
            <a:ext cx="9628632" cy="1362113"/>
          </a:xfrm>
        </p:spPr>
        <p:txBody>
          <a:bodyPr rtlCol="0">
            <a:normAutofit/>
          </a:bodyPr>
          <a:lstStyle/>
          <a:p>
            <a:pPr algn="ctr" rtl="0"/>
            <a:r>
              <a:rPr lang="uk-UA" sz="3200" b="1" dirty="0" smtClean="0"/>
              <a:t>Контрольні запитання</a:t>
            </a:r>
            <a:endParaRPr lang="ru-RU" sz="3200" b="1" dirty="0"/>
          </a:p>
        </p:txBody>
      </p:sp>
      <p:pic>
        <p:nvPicPr>
          <p:cNvPr id="2050" name="Picture 2" descr="C:\Users\Флора\Desktop\Все для презентаций\Картинки\unnamed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71639" y="2026381"/>
            <a:ext cx="4612175" cy="4612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1826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бразование, 16 x 9">
  <a:themeElements>
    <a:clrScheme name="Education">
      <a:dk1>
        <a:srgbClr val="3C4743"/>
      </a:dk1>
      <a:lt1>
        <a:srgbClr val="E5E6DA"/>
      </a:lt1>
      <a:dk2>
        <a:srgbClr val="000000"/>
      </a:dk2>
      <a:lt2>
        <a:srgbClr val="FFFFFF"/>
      </a:lt2>
      <a:accent1>
        <a:srgbClr val="DDC237"/>
      </a:accent1>
      <a:accent2>
        <a:srgbClr val="94A43E"/>
      </a:accent2>
      <a:accent3>
        <a:srgbClr val="6488A3"/>
      </a:accent3>
      <a:accent4>
        <a:srgbClr val="926E8F"/>
      </a:accent4>
      <a:accent5>
        <a:srgbClr val="96A1AA"/>
      </a:accent5>
      <a:accent6>
        <a:srgbClr val="A99E8A"/>
      </a:accent6>
      <a:hlink>
        <a:srgbClr val="6488A3"/>
      </a:hlink>
      <a:folHlink>
        <a:srgbClr val="926E8F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Education_16x9.potx" id="{AA5F22BC-61EA-4F01-AB22-75117871E196}" vid="{BD0EB374-1DDC-4F15-88A9-D386288C58A6}"/>
    </a:ext>
  </a:extLst>
</a:theme>
</file>

<file path=ppt/theme/theme2.xml><?xml version="1.0" encoding="utf-8"?>
<a:theme xmlns:a="http://schemas.openxmlformats.org/drawingml/2006/main" name="Тема Office">
  <a:themeElements>
    <a:clrScheme name="Education">
      <a:dk1>
        <a:srgbClr val="3C4743"/>
      </a:dk1>
      <a:lt1>
        <a:srgbClr val="E5E6DA"/>
      </a:lt1>
      <a:dk2>
        <a:srgbClr val="000000"/>
      </a:dk2>
      <a:lt2>
        <a:srgbClr val="FFFFFF"/>
      </a:lt2>
      <a:accent1>
        <a:srgbClr val="DDC237"/>
      </a:accent1>
      <a:accent2>
        <a:srgbClr val="94A43E"/>
      </a:accent2>
      <a:accent3>
        <a:srgbClr val="6488A3"/>
      </a:accent3>
      <a:accent4>
        <a:srgbClr val="926E8F"/>
      </a:accent4>
      <a:accent5>
        <a:srgbClr val="96A1AA"/>
      </a:accent5>
      <a:accent6>
        <a:srgbClr val="A99E8A"/>
      </a:accent6>
      <a:hlink>
        <a:srgbClr val="6488A3"/>
      </a:hlink>
      <a:folHlink>
        <a:srgbClr val="926E8F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Education">
      <a:dk1>
        <a:srgbClr val="3C4743"/>
      </a:dk1>
      <a:lt1>
        <a:srgbClr val="E5E6DA"/>
      </a:lt1>
      <a:dk2>
        <a:srgbClr val="000000"/>
      </a:dk2>
      <a:lt2>
        <a:srgbClr val="FFFFFF"/>
      </a:lt2>
      <a:accent1>
        <a:srgbClr val="DDC237"/>
      </a:accent1>
      <a:accent2>
        <a:srgbClr val="94A43E"/>
      </a:accent2>
      <a:accent3>
        <a:srgbClr val="6488A3"/>
      </a:accent3>
      <a:accent4>
        <a:srgbClr val="926E8F"/>
      </a:accent4>
      <a:accent5>
        <a:srgbClr val="96A1AA"/>
      </a:accent5>
      <a:accent6>
        <a:srgbClr val="A99E8A"/>
      </a:accent6>
      <a:hlink>
        <a:srgbClr val="6488A3"/>
      </a:hlink>
      <a:folHlink>
        <a:srgbClr val="926E8F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141aba3b8f8cb7f331be6546df69db5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8e4ef66d87525153bd8907774ed28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1BC99BC-3A63-4255-9D4F-38C5B80A3193}">
  <ds:schemaRefs>
    <ds:schemaRef ds:uri="http://purl.org/dc/elements/1.1/"/>
    <ds:schemaRef ds:uri="http://schemas.microsoft.com/office/2006/documentManagement/types"/>
    <ds:schemaRef ds:uri="http://purl.org/dc/dcmitype/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896FEF9-821E-45A6-82F2-0B1CE4CD8C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F7A874A-6E55-415B-9061-8B2D43DC2F4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283</Words>
  <Application>Microsoft Office PowerPoint</Application>
  <PresentationFormat>Произвольный</PresentationFormat>
  <Paragraphs>44</Paragraphs>
  <Slides>10</Slides>
  <Notes>9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Образование, 16 x 9</vt:lpstr>
      <vt:lpstr>Формула</vt:lpstr>
      <vt:lpstr>Рівновага та рух рідини та газу.  Підіймальна сила крила</vt:lpstr>
      <vt:lpstr>Де рідина рухається швидше</vt:lpstr>
      <vt:lpstr>Чим менша площа перерізу, тим швидше рухається рідина</vt:lpstr>
      <vt:lpstr>Як залежить тиск усередині рідини від швидкості її руху</vt:lpstr>
      <vt:lpstr>Підіймальна сила крила літака</vt:lpstr>
      <vt:lpstr>Підіймальна сила </vt:lpstr>
      <vt:lpstr>Підіймальна сила крила літака</vt:lpstr>
      <vt:lpstr>Підіймальна сила крила літака</vt:lpstr>
      <vt:lpstr>Контрольні запитання</vt:lpstr>
      <vt:lpstr>Домашнє завдання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2012-09-21T18:31:34Z</dcterms:created>
  <dcterms:modified xsi:type="dcterms:W3CDTF">2020-04-21T16:47:03Z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