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26DD7-00C3-44AD-AC01-785C42D660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5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D4719-BB07-4364-B0D9-9410063D0B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60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7F6CF-12ED-404D-BF1D-E5A919D155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50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EC911-3537-44B6-9E0D-0B614E0564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512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F08DB-6984-43F9-ADC2-3ED24ABE23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7285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0C54B-75BD-4910-B77A-1729ED558D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67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974F-25E2-4799-8E4D-A57287AEC7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635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A0903-A5A1-423D-9290-B1A673B197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23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A9DA2-2963-4CD9-A036-2491C4233B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77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27F2-E416-48DF-9349-8F4103ADF8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2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2EF53-B85B-47D5-AE86-88285CEF98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617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854FB5C3-2445-40B3-A632-EEF0CC6AE4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0" r:id="rId2"/>
    <p:sldLayoutId id="2147483738" r:id="rId3"/>
    <p:sldLayoutId id="2147483731" r:id="rId4"/>
    <p:sldLayoutId id="2147483739" r:id="rId5"/>
    <p:sldLayoutId id="2147483732" r:id="rId6"/>
    <p:sldLayoutId id="2147483733" r:id="rId7"/>
    <p:sldLayoutId id="2147483740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12"/>
          <p:cNvSpPr>
            <a:spLocks noChangeArrowheads="1" noChangeShapeType="1" noTextEdit="1"/>
          </p:cNvSpPr>
          <p:nvPr/>
        </p:nvSpPr>
        <p:spPr bwMode="auto">
          <a:xfrm>
            <a:off x="685800" y="3027363"/>
            <a:ext cx="7848600" cy="20907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315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41275" dist="12700" dir="12000096" algn="tl" rotWithShape="0">
                    <a:srgbClr val="00000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  <a:t>Температура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5500" y="6324600"/>
            <a:ext cx="701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Термодинамічна рівновага.Температурна шкала Кельвіна</a:t>
            </a:r>
            <a:endParaRPr lang="uk-UA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>
                <a:solidFill>
                  <a:srgbClr val="990000"/>
                </a:solidFill>
              </a:rPr>
              <a:t>Механічні термометри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 rtlCol="0">
            <a:normAutofit/>
          </a:bodyPr>
          <a:lstStyle/>
          <a:p>
            <a:pPr marL="9525" indent="-95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/>
              <a:t>Термометри цього типу працюють за тим же принципом, що і рідинні, але як датчик зазвичай використовується металева спіраль </a:t>
            </a:r>
            <a:endParaRPr lang="ru-RU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Picture 8" descr="Термометры механический, уличный R-428, металл 558423 - продажа в розницу и оптом, доставка по Санкт-Петербургу и всей России. 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" b="13441"/>
          <a:stretch>
            <a:fillRect/>
          </a:stretch>
        </p:blipFill>
        <p:spPr bwMode="auto">
          <a:xfrm>
            <a:off x="457200" y="3886200"/>
            <a:ext cx="242728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Как изобрели термоме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49713"/>
            <a:ext cx="21336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Измерительное оборудование Термометры Цена Уральск. . Измерительное оборудование Термометры Купить Уральск. оборудование Бимет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565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Удивительное рядом: почему горячая вода превращается в лед б…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14400"/>
            <a:ext cx="3505200" cy="2286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sz="half" idx="2"/>
          </p:nvPr>
        </p:nvSpPr>
        <p:spPr>
          <a:xfrm>
            <a:off x="4343400" y="1673225"/>
            <a:ext cx="4343400" cy="4718050"/>
          </a:xfrm>
        </p:spPr>
        <p:txBody>
          <a:bodyPr rtlCol="0">
            <a:normAutofit/>
          </a:bodyPr>
          <a:lstStyle/>
          <a:p>
            <a:pPr marL="9525" indent="-9525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200" b="1"/>
              <a:t>Ми добре знаємо, як відрізняються холодні і гарячі тіла. На дотик ми можемо визначити, яке тіло нагріте більше, і говоримо, що це тіло має вищу температуру</a:t>
            </a:r>
            <a:r>
              <a:rPr lang="uk-UA" sz="2400" b="1"/>
              <a:t>.</a:t>
            </a:r>
            <a:endParaRPr lang="ru-RU" sz="2400" b="1"/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2000"/>
          </a:p>
        </p:txBody>
      </p:sp>
      <p:pic>
        <p:nvPicPr>
          <p:cNvPr id="8196" name="Picture 9" descr="Фотоальбом olme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5052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Стакан воды со льдом - 23 Мая 2009 - Гороскоп на сегодня, персональный гороскоп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9875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>
                <a:solidFill>
                  <a:schemeClr val="hlink"/>
                </a:solidFill>
              </a:rPr>
              <a:t>Теплова рівновага</a:t>
            </a:r>
            <a:endParaRPr lang="ru-RU" b="1">
              <a:solidFill>
                <a:schemeClr val="hlink"/>
              </a:solidFill>
            </a:endParaRPr>
          </a:p>
        </p:txBody>
      </p:sp>
      <p:pic>
        <p:nvPicPr>
          <p:cNvPr id="9220" name="Picture 17" descr="Горячий лимонад из зеленого ч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495800"/>
            <a:ext cx="3124200" cy="20923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1" name="Rectangle 19"/>
          <p:cNvSpPr>
            <a:spLocks noGrp="1" noChangeArrowheads="1"/>
          </p:cNvSpPr>
          <p:nvPr>
            <p:ph sz="half" idx="2"/>
          </p:nvPr>
        </p:nvSpPr>
        <p:spPr>
          <a:xfrm>
            <a:off x="3429000" y="1524000"/>
            <a:ext cx="5257800" cy="4602163"/>
          </a:xfrm>
        </p:spPr>
        <p:txBody>
          <a:bodyPr rtlCol="0">
            <a:normAutofit/>
          </a:bodyPr>
          <a:lstStyle/>
          <a:p>
            <a:pPr marL="9525" indent="-9525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/>
              <a:t>   Якщо привести в контакт два тіла – холодне і гаряче, то холодне тіло почне нагріватися, а гаряче – остигати</a:t>
            </a:r>
            <a:r>
              <a:rPr lang="uk-UA" smtClean="0"/>
              <a:t>.</a:t>
            </a:r>
          </a:p>
          <a:p>
            <a:pPr marL="9525" indent="-9525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mtClean="0"/>
              <a:t> </a:t>
            </a:r>
            <a:r>
              <a:rPr lang="uk-UA"/>
              <a:t>Температура кожного з цих тіл змінюватиметься доти, доки їх температури не зрівняються</a:t>
            </a:r>
            <a:endParaRPr lang="ru-RU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>
                <a:solidFill>
                  <a:schemeClr val="accent2"/>
                </a:solidFill>
              </a:rPr>
              <a:t>Температура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/>
              <a:t>Температура</a:t>
            </a:r>
            <a:r>
              <a:rPr lang="ru-RU" sz="2800"/>
              <a:t> – </a:t>
            </a:r>
            <a:r>
              <a:rPr lang="ru-RU" sz="2800" i="1"/>
              <a:t>це фізична величина, яка характеризує стан теплової рівноваги і є мірою середньої кінетичної енергії руху частинок, з яких складається тіло</a:t>
            </a:r>
            <a:r>
              <a:rPr lang="ru-RU" sz="2800" i="1" smtClean="0"/>
              <a:t>.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/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/>
              <a:t>Зі зміною температури тіла змінюються й інші </a:t>
            </a:r>
            <a:r>
              <a:rPr lang="uk-UA" sz="2800" i="1"/>
              <a:t>властивості тіл</a:t>
            </a:r>
            <a:r>
              <a:rPr lang="uk-UA" sz="2800" i="1" smtClean="0"/>
              <a:t>: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/>
          </a:p>
          <a:p>
            <a:pPr marL="182880" indent="-18288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uk-UA" sz="2800" i="1"/>
              <a:t>вони можуть стати більшими або меншими за розмірами;</a:t>
            </a:r>
          </a:p>
          <a:p>
            <a:pPr marL="182880" indent="-18288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uk-UA" sz="2800" i="1"/>
              <a:t>перейти в інший агрегатний стан;</a:t>
            </a:r>
          </a:p>
          <a:p>
            <a:pPr marL="182880" indent="-18288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uk-UA" sz="2800" i="1"/>
              <a:t>краще чи гірше проводити електричний струм.</a:t>
            </a:r>
            <a:endParaRPr lang="ru-RU" sz="2800" i="1"/>
          </a:p>
          <a:p>
            <a:pPr marL="182880" indent="-18288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ROZETKA | Термометр MICROLIFE МТ-1931. Цена, купить Термомет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49323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>
                <a:solidFill>
                  <a:schemeClr val="accent2"/>
                </a:solidFill>
              </a:rPr>
              <a:t>Вимірювання температури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1126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altLang="ru-RU" sz="2800" smtClean="0"/>
              <a:t>   У давнину відомості про погоду записували так:”1657 рік, Генваря, 30-го дня, п'ятниця. День був до обіду холодний і погожий, а після обіду відлига, вночі вітряно.  </a:t>
            </a:r>
          </a:p>
          <a:p>
            <a:pPr eaLnBrk="1" hangingPunct="1">
              <a:buFontTx/>
              <a:buNone/>
            </a:pPr>
            <a:endParaRPr lang="uk-UA" altLang="ru-RU" sz="2800" smtClean="0"/>
          </a:p>
          <a:p>
            <a:pPr eaLnBrk="1" hangingPunct="1">
              <a:buFontTx/>
              <a:buNone/>
            </a:pPr>
            <a:r>
              <a:rPr lang="uk-UA" altLang="ru-RU" sz="2800" smtClean="0"/>
              <a:t>   Для вимірювання температури було створено прилад  термометр. У його будові використано властивість тіл змінювати об'єм під час нагрівання або охолодження.</a:t>
            </a:r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>
                <a:solidFill>
                  <a:schemeClr val="accent2"/>
                </a:solidFill>
              </a:rPr>
              <a:t>Історія виникнення термометра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1673225"/>
            <a:ext cx="4038600" cy="471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ru-RU" smtClean="0"/>
              <a:t>  </a:t>
            </a:r>
            <a:endParaRPr lang="ru-RU" altLang="ru-RU" smtClean="0"/>
          </a:p>
        </p:txBody>
      </p:sp>
      <p:sp>
        <p:nvSpPr>
          <p:cNvPr id="16394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5105400" y="1673225"/>
            <a:ext cx="3733800" cy="47180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uk-UA"/>
              <a:t>Уперше сконструював термометр видатний італійський учений </a:t>
            </a:r>
            <a:r>
              <a:rPr lang="uk-UA" b="1" i="1"/>
              <a:t>Галілео Галілей </a:t>
            </a:r>
            <a:r>
              <a:rPr lang="uk-UA"/>
              <a:t>приблизно у 1597 р., він назвав його “термоскопом”.</a:t>
            </a:r>
            <a:endParaRPr lang="ru-RU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3" name="Picture 8" descr="i?id=6b964c9fee3d1c9416f9bf3cdb855415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590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1684338"/>
            <a:ext cx="1852613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5622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9" name="Rectangle 11"/>
          <p:cNvSpPr>
            <a:spLocks noGrp="1" noChangeArrowheads="1"/>
          </p:cNvSpPr>
          <p:nvPr>
            <p:ph idx="1"/>
          </p:nvPr>
        </p:nvSpPr>
        <p:spPr>
          <a:xfrm>
            <a:off x="3276600" y="762000"/>
            <a:ext cx="5410200" cy="5364163"/>
          </a:xfrm>
        </p:spPr>
        <p:txBody>
          <a:bodyPr rtlCol="0">
            <a:normAutofit/>
          </a:bodyPr>
          <a:lstStyle/>
          <a:p>
            <a:pPr marL="0" indent="173038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800"/>
              <a:t>          </a:t>
            </a:r>
            <a:r>
              <a:rPr lang="uk-UA"/>
              <a:t>Термометр Галілея був недосконалим, він не мав нульової поділки. З першою спробою запровадити нуль зустрічаємось в термометрі бургомістра Магдебурга Отто Геріке.</a:t>
            </a:r>
          </a:p>
          <a:p>
            <a:pPr marL="0" indent="173038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/>
          </a:p>
          <a:p>
            <a:pPr marL="0" indent="173038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/>
              <a:t>    Цей термометр складався з мідної кулі з </a:t>
            </a:r>
            <a:r>
              <a:rPr lang="en-US">
                <a:latin typeface="Times New Roman" pitchFamily="18" charset="0"/>
              </a:rPr>
              <a:t>U</a:t>
            </a:r>
            <a:r>
              <a:rPr lang="uk-UA"/>
              <a:t>- подібною трубкою, в якій був спирт. На поверхні спирту в відкритому коліні плавав поплавець, а від нього йшла нитка, перекинута через блок. На кінці нитки висіла фігурка ангела, що тримав у руці паличку, якою він показував поділку шкали,намальованої на стіні будинку.</a:t>
            </a:r>
            <a:endParaRPr lang="ru-RU"/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2286000" y="457200"/>
            <a:ext cx="571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4400" b="1">
                <a:solidFill>
                  <a:schemeClr val="tx2"/>
                </a:solidFill>
                <a:latin typeface="Times New Roman" panose="02020603050405020304" pitchFamily="18" charset="0"/>
              </a:rPr>
              <a:t>Види термометрів</a:t>
            </a:r>
            <a:endParaRPr lang="ru-RU" altLang="ru-RU" sz="4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14400" y="1600200"/>
            <a:ext cx="6324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Ø"/>
              <a:defRPr/>
            </a:pPr>
            <a:r>
              <a:rPr lang="uk-UA" sz="4000">
                <a:latin typeface="+mn-lt"/>
              </a:rPr>
              <a:t>Рідинні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uk-UA" sz="4000">
                <a:latin typeface="+mn-lt"/>
              </a:rPr>
              <a:t>Механічні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uk-UA" sz="4000">
                <a:latin typeface="+mn-lt"/>
              </a:rPr>
              <a:t>Газові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uk-UA" sz="4000">
                <a:latin typeface="+mn-lt"/>
              </a:rPr>
              <a:t>Електричні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uk-UA" sz="4000">
                <a:latin typeface="+mn-lt"/>
              </a:rPr>
              <a:t>Оптичні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uk-UA" sz="4000">
                <a:latin typeface="+mn-lt"/>
              </a:rPr>
              <a:t>Електроконтактні</a:t>
            </a:r>
            <a:endParaRPr lang="ru-RU" sz="400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>
                <a:solidFill>
                  <a:srgbClr val="990000"/>
                </a:solidFill>
              </a:rPr>
              <a:t>Рідинні термометри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/>
              <a:t>Рідинні термометри засновані на залежності зміни об'єму рідини, яка залита в термометр (звичайно це спирт або ртуть), від зміни температури. </a:t>
            </a:r>
            <a:endParaRPr lang="ru-RU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Picture 8" descr="Термометры технические жидкостные ТТЖ-М исп. 1 , для измерения температуры в технических воздушнопарогазосиловых установках и т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тяговые аккумуляторы,нагрузочные вилки,аккумуляторные батареи тяговые,аккумуляторы для погрузчиков,тяговые батареи, аккумуля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26638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Ну-с, чем температуру мерить будем?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25876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98</TotalTime>
  <Words>357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Impact</vt:lpstr>
      <vt:lpstr>Times New Roman</vt:lpstr>
      <vt:lpstr>Wingdings</vt:lpstr>
      <vt:lpstr>Ясность</vt:lpstr>
      <vt:lpstr>Презентация PowerPoint</vt:lpstr>
      <vt:lpstr>Презентация PowerPoint</vt:lpstr>
      <vt:lpstr>Теплова рівновага</vt:lpstr>
      <vt:lpstr>Температура</vt:lpstr>
      <vt:lpstr>Вимірювання температури</vt:lpstr>
      <vt:lpstr>Історія виникнення термометра</vt:lpstr>
      <vt:lpstr>Презентация PowerPoint</vt:lpstr>
      <vt:lpstr>Презентация PowerPoint</vt:lpstr>
      <vt:lpstr>Рідинні термометри</vt:lpstr>
      <vt:lpstr>Механічні термометри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Таня</dc:creator>
  <cp:lastModifiedBy>1</cp:lastModifiedBy>
  <cp:revision>12</cp:revision>
  <cp:lastPrinted>1601-01-01T00:00:00Z</cp:lastPrinted>
  <dcterms:created xsi:type="dcterms:W3CDTF">1601-01-01T00:00:00Z</dcterms:created>
  <dcterms:modified xsi:type="dcterms:W3CDTF">2020-04-22T16:44:36Z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